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77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4EA8B-7D12-44EE-95CD-97D7D2C48D56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D1A4B-D75B-45BA-AC45-A218E61ECE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60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870908" indent="-334965"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339859" indent="-267972"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875803" indent="-267972"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411747" indent="-267972"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947690" indent="-267972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3483635" indent="-267972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4019577" indent="-267972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4555521" indent="-267972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10632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E826B-8BC0-42F4-BB2A-3A0A7ED055F6}" type="slidenum">
              <a:rPr kumimoji="0" lang="de-DE" altLang="de-DE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106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6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870908" indent="-334965"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339859" indent="-267972"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875803" indent="-267972"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411747" indent="-267972"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947690" indent="-267972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3483635" indent="-267972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4019577" indent="-267972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4555521" indent="-267972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10632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A850B0-5E07-47CE-B55D-23D4CCCC7C43}" type="slidenum">
              <a:rPr kumimoji="0" lang="de-DE" altLang="de-DE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1063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de-DE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2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99FD-D9AE-4905-A843-7A6CE583A07E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10D-2681-48A9-8085-AA0D9D7D2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13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99FD-D9AE-4905-A843-7A6CE583A07E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10D-2681-48A9-8085-AA0D9D7D2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25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99FD-D9AE-4905-A843-7A6CE583A07E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10D-2681-48A9-8085-AA0D9D7D2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52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E61E-5590-4910-BE02-94D8FE0B0634}" type="datetimeFigureOut">
              <a:rPr lang="de-DE" smtClean="0"/>
              <a:pPr/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31F9-20B8-4453-B6A8-785E9A0C8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94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E61E-5590-4910-BE02-94D8FE0B0634}" type="datetimeFigureOut">
              <a:rPr lang="de-DE" smtClean="0"/>
              <a:pPr/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31F9-20B8-4453-B6A8-785E9A0C8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44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E61E-5590-4910-BE02-94D8FE0B0634}" type="datetimeFigureOut">
              <a:rPr lang="de-DE" smtClean="0"/>
              <a:pPr/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31F9-20B8-4453-B6A8-785E9A0C8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379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E61E-5590-4910-BE02-94D8FE0B0634}" type="datetimeFigureOut">
              <a:rPr lang="de-DE" smtClean="0"/>
              <a:pPr/>
              <a:t>28.10.2016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31F9-20B8-4453-B6A8-785E9A0C8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5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E61E-5590-4910-BE02-94D8FE0B0634}" type="datetimeFigureOut">
              <a:rPr lang="de-DE" smtClean="0"/>
              <a:pPr/>
              <a:t>28.10.2016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31F9-20B8-4453-B6A8-785E9A0C8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923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E61E-5590-4910-BE02-94D8FE0B0634}" type="datetimeFigureOut">
              <a:rPr lang="de-DE" smtClean="0"/>
              <a:pPr/>
              <a:t>28.10.2016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31F9-20B8-4453-B6A8-785E9A0C8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368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E61E-5590-4910-BE02-94D8FE0B0634}" type="datetimeFigureOut">
              <a:rPr lang="de-DE" smtClean="0"/>
              <a:pPr/>
              <a:t>28.10.2016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31F9-20B8-4453-B6A8-785E9A0C8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930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E61E-5590-4910-BE02-94D8FE0B0634}" type="datetimeFigureOut">
              <a:rPr lang="de-DE" smtClean="0"/>
              <a:pPr/>
              <a:t>28.10.2016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31F9-20B8-4453-B6A8-785E9A0C8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03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99FD-D9AE-4905-A843-7A6CE583A07E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10D-2681-48A9-8085-AA0D9D7D2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96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E61E-5590-4910-BE02-94D8FE0B0634}" type="datetimeFigureOut">
              <a:rPr lang="de-DE" smtClean="0"/>
              <a:pPr/>
              <a:t>28.10.2016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31F9-20B8-4453-B6A8-785E9A0C8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404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E61E-5590-4910-BE02-94D8FE0B0634}" type="datetimeFigureOut">
              <a:rPr lang="de-DE" smtClean="0"/>
              <a:pPr/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31F9-20B8-4453-B6A8-785E9A0C8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807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E61E-5590-4910-BE02-94D8FE0B0634}" type="datetimeFigureOut">
              <a:rPr lang="de-DE" smtClean="0"/>
              <a:pPr/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31F9-20B8-4453-B6A8-785E9A0C8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530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D1D8-516D-4A94-9803-88659D337756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5A92-B7C4-4D8E-BE27-B382E781DF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94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D1D8-516D-4A94-9803-88659D337756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420B-2560-4946-8D25-975BD1E84C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689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D1D8-516D-4A94-9803-88659D337756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6339-FE0A-4D12-A26D-F49163D95F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886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D1D8-516D-4A94-9803-88659D337756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D3E65-48E0-4633-99E2-36A7F62D52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518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D1D8-516D-4A94-9803-88659D337756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6C86-EB99-49AC-BBB8-28FF4E8CC7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89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D1D8-516D-4A94-9803-88659D337756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407B-3503-4742-A0DC-82B5FFC22F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488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D1D8-516D-4A94-9803-88659D337756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13DF-D62F-4706-BDBC-FF6AF3086E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43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99FD-D9AE-4905-A843-7A6CE583A07E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10D-2681-48A9-8085-AA0D9D7D2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896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D1D8-516D-4A94-9803-88659D337756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EB69-2F16-4188-882A-A03FF3B45B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116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D1D8-516D-4A94-9803-88659D337756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D591-62FA-4511-A726-4A68942D0E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785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D1D8-516D-4A94-9803-88659D337756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480F-C98C-4872-9F81-EF46EAFDA2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447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D1D8-516D-4A94-9803-88659D337756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0D53-8ACF-4721-8EDE-E23943E687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07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4821C-56CA-4025-9220-A3F7BFDF96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754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07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43350"/>
            <a:ext cx="5384800" cy="21907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0F71-080E-4207-857C-2FB828457D6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99FD-D9AE-4905-A843-7A6CE583A07E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10D-2681-48A9-8085-AA0D9D7D2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07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99FD-D9AE-4905-A843-7A6CE583A07E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10D-2681-48A9-8085-AA0D9D7D2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87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99FD-D9AE-4905-A843-7A6CE583A07E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10D-2681-48A9-8085-AA0D9D7D2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0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99FD-D9AE-4905-A843-7A6CE583A07E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10D-2681-48A9-8085-AA0D9D7D2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85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99FD-D9AE-4905-A843-7A6CE583A07E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10D-2681-48A9-8085-AA0D9D7D2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3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99FD-D9AE-4905-A843-7A6CE583A07E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10D-2681-48A9-8085-AA0D9D7D2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99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99FD-D9AE-4905-A843-7A6CE583A07E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8710D-2681-48A9-8085-AA0D9D7D2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26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E61E-5590-4910-BE02-94D8FE0B0634}" type="datetimeFigureOut">
              <a:rPr lang="de-DE" smtClean="0"/>
              <a:pPr/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331F9-20B8-4453-B6A8-785E9A0C8B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25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506D1D8-516D-4A94-9803-88659D337756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19DECBC-8129-4BF5-B2A0-41C0C1CF67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99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em.bmj.com/content/early/2007/11/05/oem.2007.033712.full.pdf+html" TargetMode="External"/><Relationship Id="rId2" Type="http://schemas.openxmlformats.org/officeDocument/2006/relationships/hyperlink" Target="https://www.ncbi.nlm.nih.gov/pubmed/684633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annhyg.oxfordjournals.org/content/59/6/737.lo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w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vs.bgetem.de/formulare/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vs.bgetem.de/formulare/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vs.bgetem.de/formulare/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7134" y="104287"/>
            <a:ext cx="12310634" cy="2346682"/>
          </a:xfrm>
        </p:spPr>
        <p:txBody>
          <a:bodyPr>
            <a:normAutofit fontScale="90000"/>
          </a:bodyPr>
          <a:lstStyle/>
          <a:p>
            <a:br>
              <a:rPr lang="en-US" sz="39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9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9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9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Role of the Occupational/Environmental History</a:t>
            </a:r>
            <a:br>
              <a:rPr lang="en-US" sz="39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 focus on chrysotile exposure </a:t>
            </a:r>
            <a:b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for lung, laryngeal, ovarian cancer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67000" y="4435423"/>
            <a:ext cx="9001000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Xaver Baur 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</a:t>
            </a:r>
            <a:r>
              <a:rPr lang="de-DE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Charité University </a:t>
            </a:r>
            <a:r>
              <a:rPr lang="de-DE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Berlin, Germany</a:t>
            </a:r>
          </a:p>
          <a:p>
            <a:pPr algn="l">
              <a:spcBef>
                <a:spcPts val="0"/>
              </a:spcBef>
            </a:pP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Society </a:t>
            </a:r>
            <a:r>
              <a:rPr lang="de-DE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Environmental </a:t>
            </a:r>
            <a:r>
              <a:rPr lang="de-DE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EOM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6339234"/>
            <a:ext cx="1152128" cy="41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EOM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99"/>
          <a:stretch>
            <a:fillRect/>
          </a:stretch>
        </p:blipFill>
        <p:spPr bwMode="auto">
          <a:xfrm>
            <a:off x="8101454" y="6182176"/>
            <a:ext cx="1022924" cy="71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08149" y="3679862"/>
            <a:ext cx="1323000" cy="877800"/>
          </a:xfrm>
          <a:prstGeom prst="rect">
            <a:avLst/>
          </a:prstGeom>
        </p:spPr>
      </p:pic>
      <p:pic>
        <p:nvPicPr>
          <p:cNvPr id="7" name="Picture 18" descr="beg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35" y="3680451"/>
            <a:ext cx="1339060" cy="89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57609" y="3707248"/>
            <a:ext cx="1415448" cy="95885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91" y="1706698"/>
            <a:ext cx="3123629" cy="295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39" y="1706698"/>
            <a:ext cx="4511357" cy="301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Turbine Is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80" y="1706698"/>
            <a:ext cx="2999216" cy="29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5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91900" y="-39602"/>
            <a:ext cx="1113670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Chrysotile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covers c. 95 % of asbestos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applied in most countries; it has been utilized in c. 3,000 of products, e.g.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Cement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Insulation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Joint compound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Roofing materials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Brake pads and linings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Gaskets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Textiles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Filters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9509" y="1688803"/>
            <a:ext cx="5815758" cy="4052793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-75414" y="6348955"/>
            <a:ext cx="12192000" cy="489700"/>
            <a:chOff x="0" y="6309320"/>
            <a:chExt cx="12192000" cy="56194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582" y="6481048"/>
              <a:ext cx="728662" cy="26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5" descr="EOM_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265790" y="6402396"/>
              <a:ext cx="674016" cy="46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Gerade Verbindung 6"/>
            <p:cNvCxnSpPr/>
            <p:nvPr/>
          </p:nvCxnSpPr>
          <p:spPr>
            <a:xfrm>
              <a:off x="0" y="6309320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1275923" y="6415384"/>
              <a:ext cx="2494594" cy="317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81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0577" y="229864"/>
            <a:ext cx="103698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Leading uses of 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crocidolite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asbestos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12BE"/>
                </a:solidFill>
                <a:effectLst/>
                <a:uLnTx/>
                <a:uFillTx/>
              </a:rPr>
              <a:t>Fire protection, thermal insulation 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12BE"/>
                </a:solidFill>
                <a:effectLst/>
                <a:uLnTx/>
                <a:uFillTx/>
              </a:rPr>
              <a:t>Spray-on insulation, e.g. in power plants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12BE"/>
                </a:solidFill>
                <a:effectLst/>
                <a:uLnTx/>
                <a:uFillTx/>
              </a:rPr>
              <a:t>Chemical insulation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12BE"/>
                </a:solidFill>
                <a:effectLst/>
                <a:uLnTx/>
                <a:uFillTx/>
              </a:rPr>
              <a:t>Electrical or telecommunication wires</a:t>
            </a:r>
          </a:p>
        </p:txBody>
      </p:sp>
      <p:sp>
        <p:nvSpPr>
          <p:cNvPr id="5" name="Rechteck 4"/>
          <p:cNvSpPr/>
          <p:nvPr/>
        </p:nvSpPr>
        <p:spPr>
          <a:xfrm>
            <a:off x="442442" y="3111382"/>
            <a:ext cx="11426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Leading uses of other amphibole asbestos types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4312BE"/>
                </a:solidFill>
                <a:effectLst/>
                <a:uLnTx/>
                <a:uFillTx/>
              </a:rPr>
              <a:t>Anthophyllit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12BE"/>
                </a:solidFill>
                <a:effectLst/>
                <a:uLnTx/>
                <a:uFillTx/>
              </a:rPr>
              <a:t>: Chemical insulation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4312BE"/>
                </a:solidFill>
                <a:effectLst/>
                <a:uLnTx/>
                <a:uFillTx/>
              </a:rPr>
              <a:t>Amosit: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12BE"/>
                </a:solidFill>
                <a:effectLst/>
                <a:uLnTx/>
                <a:uFillTx/>
              </a:rPr>
              <a:t>Thermal/chemical insulation, tiles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rgbClr val="4312BE"/>
                </a:solidFill>
                <a:effectLst/>
                <a:uLnTx/>
                <a:uFillTx/>
              </a:rPr>
              <a:t>Tremolite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4312BE"/>
                </a:solidFill>
                <a:effectLst/>
                <a:uLnTx/>
                <a:uFillTx/>
              </a:rPr>
              <a:t>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12BE"/>
                </a:solidFill>
                <a:effectLst/>
                <a:uLnTx/>
                <a:uFillTx/>
              </a:rPr>
              <a:t>Paints, sealants, plumbing materials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</p:txBody>
      </p:sp>
      <p:pic>
        <p:nvPicPr>
          <p:cNvPr id="6" name="Picture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0541" y="422561"/>
            <a:ext cx="3328813" cy="2254998"/>
          </a:xfrm>
          <a:prstGeom prst="rect">
            <a:avLst/>
          </a:prstGeom>
        </p:spPr>
      </p:pic>
      <p:pic>
        <p:nvPicPr>
          <p:cNvPr id="8" name="Picture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673" y="4063496"/>
            <a:ext cx="1393905" cy="952949"/>
          </a:xfrm>
          <a:prstGeom prst="rect">
            <a:avLst/>
          </a:prstGeom>
        </p:spPr>
      </p:pic>
      <p:pic>
        <p:nvPicPr>
          <p:cNvPr id="10" name="Picture 4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1562" y="4649656"/>
            <a:ext cx="1413681" cy="947166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0" y="6466786"/>
            <a:ext cx="12192000" cy="428384"/>
            <a:chOff x="0" y="6309320"/>
            <a:chExt cx="12192000" cy="607295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312" y="6481938"/>
              <a:ext cx="818993" cy="29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Grafik 12" descr="EOM_logo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158436" y="6395674"/>
              <a:ext cx="748870" cy="52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Gerade Verbindung 6"/>
            <p:cNvCxnSpPr/>
            <p:nvPr/>
          </p:nvCxnSpPr>
          <p:spPr>
            <a:xfrm>
              <a:off x="0" y="6309320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1093509" y="6379867"/>
              <a:ext cx="3698906" cy="392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01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4143" y="-491674"/>
            <a:ext cx="10331777" cy="147002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373E93"/>
                </a:solidFill>
                <a:latin typeface="+mn-lt"/>
              </a:rPr>
              <a:t>How </a:t>
            </a:r>
            <a:r>
              <a:rPr lang="de-DE" sz="4000" b="1" dirty="0" err="1">
                <a:solidFill>
                  <a:srgbClr val="373E93"/>
                </a:solidFill>
                <a:latin typeface="+mn-lt"/>
              </a:rPr>
              <a:t>to</a:t>
            </a:r>
            <a:r>
              <a:rPr lang="de-DE" sz="4000" b="1" dirty="0">
                <a:solidFill>
                  <a:srgbClr val="373E93"/>
                </a:solidFill>
                <a:latin typeface="+mn-lt"/>
              </a:rPr>
              <a:t> </a:t>
            </a:r>
            <a:r>
              <a:rPr lang="de-DE" sz="4000" b="1" dirty="0" err="1">
                <a:solidFill>
                  <a:srgbClr val="373E93"/>
                </a:solidFill>
                <a:latin typeface="+mn-lt"/>
              </a:rPr>
              <a:t>assess</a:t>
            </a:r>
            <a:r>
              <a:rPr lang="de-DE" sz="4000" b="1" dirty="0">
                <a:solidFill>
                  <a:srgbClr val="373E93"/>
                </a:solidFill>
                <a:latin typeface="+mn-lt"/>
              </a:rPr>
              <a:t> </a:t>
            </a:r>
            <a:r>
              <a:rPr lang="de-DE" sz="4000" b="1" dirty="0" err="1">
                <a:solidFill>
                  <a:srgbClr val="373E93"/>
                </a:solidFill>
                <a:latin typeface="+mn-lt"/>
              </a:rPr>
              <a:t>the</a:t>
            </a:r>
            <a:r>
              <a:rPr lang="de-DE" sz="4000" b="1" dirty="0">
                <a:solidFill>
                  <a:srgbClr val="373E93"/>
                </a:solidFill>
                <a:latin typeface="+mn-lt"/>
              </a:rPr>
              <a:t> </a:t>
            </a:r>
            <a:r>
              <a:rPr lang="de-DE" sz="4000" b="1" dirty="0" err="1">
                <a:solidFill>
                  <a:srgbClr val="373E93"/>
                </a:solidFill>
                <a:latin typeface="+mn-lt"/>
              </a:rPr>
              <a:t>cumulative</a:t>
            </a:r>
            <a:r>
              <a:rPr lang="de-DE" sz="4000" b="1" dirty="0">
                <a:solidFill>
                  <a:srgbClr val="373E93"/>
                </a:solidFill>
                <a:latin typeface="+mn-lt"/>
              </a:rPr>
              <a:t> </a:t>
            </a:r>
            <a:r>
              <a:rPr lang="de-DE" sz="4000" b="1" dirty="0" err="1">
                <a:solidFill>
                  <a:srgbClr val="373E93"/>
                </a:solidFill>
                <a:latin typeface="+mn-lt"/>
              </a:rPr>
              <a:t>asbestos</a:t>
            </a:r>
            <a:r>
              <a:rPr lang="de-DE" sz="4000" b="1" dirty="0">
                <a:solidFill>
                  <a:srgbClr val="373E93"/>
                </a:solidFill>
                <a:latin typeface="+mn-lt"/>
              </a:rPr>
              <a:t> dose?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259446"/>
            <a:ext cx="12202997" cy="5233696"/>
          </a:xfrm>
        </p:spPr>
        <p:txBody>
          <a:bodyPr>
            <a:normAutofit fontScale="77500" lnSpcReduction="20000"/>
          </a:bodyPr>
          <a:lstStyle/>
          <a:p>
            <a:r>
              <a:rPr lang="de-DE" sz="5200" dirty="0" err="1"/>
              <a:t>Use</a:t>
            </a:r>
            <a:r>
              <a:rPr lang="de-DE" sz="5200" dirty="0"/>
              <a:t> </a:t>
            </a:r>
            <a:r>
              <a:rPr lang="de-DE" sz="5200" dirty="0" err="1"/>
              <a:t>of</a:t>
            </a:r>
            <a:r>
              <a:rPr lang="de-DE" sz="5200" dirty="0"/>
              <a:t> exposure </a:t>
            </a:r>
            <a:r>
              <a:rPr lang="de-DE" sz="5200" dirty="0" err="1"/>
              <a:t>matrices</a:t>
            </a:r>
            <a:r>
              <a:rPr lang="de-DE" sz="5200" dirty="0"/>
              <a:t> </a:t>
            </a:r>
            <a:r>
              <a:rPr lang="de-DE" sz="5200" dirty="0" err="1"/>
              <a:t>and</a:t>
            </a:r>
            <a:r>
              <a:rPr lang="de-DE" sz="5200" dirty="0"/>
              <a:t> </a:t>
            </a:r>
            <a:r>
              <a:rPr lang="de-DE" sz="5200" dirty="0" err="1"/>
              <a:t>databases</a:t>
            </a:r>
            <a:r>
              <a:rPr lang="de-DE" sz="5200" dirty="0"/>
              <a:t> </a:t>
            </a:r>
            <a:r>
              <a:rPr lang="de-DE" sz="5200" dirty="0" err="1"/>
              <a:t>from</a:t>
            </a:r>
            <a:r>
              <a:rPr lang="de-DE" sz="5200" dirty="0"/>
              <a:t> </a:t>
            </a:r>
            <a:r>
              <a:rPr lang="de-DE" sz="5200" dirty="0" err="1"/>
              <a:t>previous</a:t>
            </a:r>
            <a:r>
              <a:rPr lang="de-DE" sz="5200" dirty="0"/>
              <a:t> </a:t>
            </a:r>
            <a:r>
              <a:rPr lang="de-DE" sz="5200" dirty="0" err="1"/>
              <a:t>measurements</a:t>
            </a:r>
            <a:endParaRPr lang="de-DE" sz="5200" dirty="0"/>
          </a:p>
          <a:p>
            <a:endParaRPr lang="de-DE" sz="52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de-DE" sz="4000" dirty="0"/>
              <a:t>(NIOSH) (OSHA) 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de-DE" sz="4000" dirty="0"/>
              <a:t>Dement et al. 1983, 2015 </a:t>
            </a:r>
            <a:r>
              <a:rPr lang="de-DE" sz="2600" dirty="0">
                <a:hlinkClick r:id="rId2"/>
              </a:rPr>
              <a:t>https://www.ncbi.nlm.nih.gov/pubmed/6846339</a:t>
            </a:r>
            <a:r>
              <a:rPr lang="de-DE" sz="2600" dirty="0"/>
              <a:t>; </a:t>
            </a:r>
            <a:r>
              <a:rPr lang="de-DE" sz="2600" dirty="0">
                <a:hlinkClick r:id="rId3"/>
              </a:rPr>
              <a:t>http://oem.bmj.com/content/early/2007/11/05/oem.2007.033712.full.pdf+html</a:t>
            </a:r>
            <a:endParaRPr lang="de-DE" sz="26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de-DE" sz="4000" dirty="0" err="1"/>
              <a:t>Kauppinen</a:t>
            </a:r>
            <a:r>
              <a:rPr lang="de-DE" sz="4000" dirty="0"/>
              <a:t> et al. 1998 </a:t>
            </a:r>
            <a:r>
              <a:rPr lang="de-DE" sz="2900" dirty="0"/>
              <a:t>http://onlinelibrary.wiley.com/doi/10.1002/(SICI)1097-0274(199804)33:4%3C409::AID-AJIM12%3E3.0.CO;2-2/abstract</a:t>
            </a:r>
            <a:endParaRPr lang="de-DE" sz="40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de-DE" sz="4000" dirty="0" err="1"/>
              <a:t>Swuste</a:t>
            </a:r>
            <a:r>
              <a:rPr lang="de-DE" sz="4000" dirty="0"/>
              <a:t> et al. 2008 </a:t>
            </a:r>
            <a:r>
              <a:rPr lang="de-DE" sz="2900" dirty="0"/>
              <a:t>http://annhyg.oxfordjournals.org/content/52/5/397.full.pdf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de-DE" sz="4000" dirty="0"/>
              <a:t>van </a:t>
            </a:r>
            <a:r>
              <a:rPr lang="de-DE" sz="4000" dirty="0" err="1"/>
              <a:t>Oyen</a:t>
            </a:r>
            <a:r>
              <a:rPr lang="de-DE" sz="4000" dirty="0"/>
              <a:t> et al. 2015 </a:t>
            </a:r>
            <a:r>
              <a:rPr lang="de-DE" sz="2600" dirty="0">
                <a:hlinkClick r:id="rId4"/>
              </a:rPr>
              <a:t>http://annhyg.oxfordjournals.org/content/59/6/737.long</a:t>
            </a:r>
            <a:endParaRPr lang="de-DE" sz="31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de-DE" sz="4000" dirty="0"/>
              <a:t>[Faserjahr Report] (</a:t>
            </a:r>
            <a:r>
              <a:rPr lang="de-DE" altLang="de-DE" sz="4000" dirty="0"/>
              <a:t>Fiber-</a:t>
            </a:r>
            <a:r>
              <a:rPr lang="de-DE" altLang="de-DE" sz="4000" dirty="0" err="1"/>
              <a:t>Years</a:t>
            </a:r>
            <a:r>
              <a:rPr lang="de-DE" altLang="de-DE" sz="4000" dirty="0"/>
              <a:t> Report</a:t>
            </a:r>
            <a:r>
              <a:rPr lang="de-DE" sz="4000" dirty="0"/>
              <a:t>) </a:t>
            </a:r>
            <a:r>
              <a:rPr lang="de-DE" sz="2600" dirty="0"/>
              <a:t>http://publikationen.dguv.de/dguv/pdf/10002/bk_rep0113.pdf</a:t>
            </a:r>
          </a:p>
          <a:p>
            <a:pPr marL="457200" indent="-457200">
              <a:buFontTx/>
              <a:buChar char="-"/>
            </a:pP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6493142"/>
            <a:ext cx="12192000" cy="464806"/>
            <a:chOff x="0" y="6309320"/>
            <a:chExt cx="12192000" cy="46480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9538" y="6384812"/>
              <a:ext cx="650450" cy="23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5" descr="EOM_logo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051596" y="6319714"/>
              <a:ext cx="653232" cy="45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Gerade Verbindung 6"/>
            <p:cNvCxnSpPr/>
            <p:nvPr/>
          </p:nvCxnSpPr>
          <p:spPr>
            <a:xfrm>
              <a:off x="0" y="6309320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1090018" y="6363145"/>
              <a:ext cx="24945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32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0710A-3968-4533-821C-284AD9273188}" type="datetime1"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8016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28.10.2016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81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Dr. Guldner</a:t>
            </a:r>
          </a:p>
        </p:txBody>
      </p:sp>
      <p:sp>
        <p:nvSpPr>
          <p:cNvPr id="348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Seite </a:t>
            </a:r>
            <a:fld id="{E48BE1AB-14D3-4A61-8A67-A1BC1A32E035}" type="slidenum"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8016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109" y="165735"/>
            <a:ext cx="7707557" cy="539750"/>
          </a:xfrm>
        </p:spPr>
        <p:txBody>
          <a:bodyPr>
            <a:normAutofit/>
          </a:bodyPr>
          <a:lstStyle/>
          <a:p>
            <a:r>
              <a:rPr lang="de-DE" altLang="de-DE" sz="2800" b="1" dirty="0">
                <a:solidFill>
                  <a:srgbClr val="373E93"/>
                </a:solidFill>
                <a:latin typeface="Arial Black" panose="020B0A04020102020204" pitchFamily="34" charset="0"/>
              </a:rPr>
              <a:t>Fiber-</a:t>
            </a:r>
            <a:r>
              <a:rPr lang="de-DE" altLang="de-DE" sz="2800" b="1" dirty="0" err="1">
                <a:solidFill>
                  <a:srgbClr val="373E93"/>
                </a:solidFill>
                <a:latin typeface="Arial Black" panose="020B0A04020102020204" pitchFamily="34" charset="0"/>
              </a:rPr>
              <a:t>years</a:t>
            </a:r>
            <a:r>
              <a:rPr lang="de-DE" altLang="de-DE" sz="2800" b="1" dirty="0">
                <a:solidFill>
                  <a:srgbClr val="373E93"/>
                </a:solidFill>
                <a:latin typeface="Arial Black" panose="020B0A04020102020204" pitchFamily="34" charset="0"/>
              </a:rPr>
              <a:t> Report (Faserjahre) 2013 </a:t>
            </a:r>
          </a:p>
        </p:txBody>
      </p:sp>
      <p:pic>
        <p:nvPicPr>
          <p:cNvPr id="34822" name="Picture 3" descr="Titel Report 1-93-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339851"/>
            <a:ext cx="2344737" cy="33131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4" descr="Titel Report 3-95-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052514"/>
            <a:ext cx="2589213" cy="3671887"/>
          </a:xfrm>
          <a:prstGeom prst="rect">
            <a:avLst/>
          </a:prstGeom>
          <a:noFill/>
          <a:ln w="19050">
            <a:solidFill>
              <a:srgbClr val="004D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5" descr="Titel Report 1-94-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700214"/>
            <a:ext cx="2597150" cy="3673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6" descr="Titel Report 1-97-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060576"/>
            <a:ext cx="2551112" cy="3673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7" descr="Titel Vorabversion Okt 20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420939"/>
            <a:ext cx="2725738" cy="3557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8" descr="BK-Rep 1-2007k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1625600"/>
            <a:ext cx="2659062" cy="3898900"/>
          </a:xfrm>
          <a:prstGeom prst="rect">
            <a:avLst/>
          </a:prstGeom>
          <a:noFill/>
          <a:ln w="19050">
            <a:solidFill>
              <a:srgbClr val="004D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2565400"/>
            <a:ext cx="2860675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106891" y="508001"/>
            <a:ext cx="7037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 </a:t>
            </a:r>
            <a:r>
              <a:rPr lang="de-DE" dirty="0"/>
              <a:t>http://publikationen.dguv.de/dguv/pdf/10002/bk_rep0113.pdf</a:t>
            </a:r>
          </a:p>
        </p:txBody>
      </p:sp>
    </p:spTree>
    <p:extLst>
      <p:ext uri="{BB962C8B-B14F-4D97-AF65-F5344CB8AC3E}">
        <p14:creationId xmlns:p14="http://schemas.microsoft.com/office/powerpoint/2010/main" val="380167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800" y="5114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4900" b="1" dirty="0">
                <a:solidFill>
                  <a:srgbClr val="373E93"/>
                </a:solidFill>
                <a:latin typeface="+mn-lt"/>
                <a:cs typeface="Arial" panose="020B0604020202020204" pitchFamily="34" charset="0"/>
              </a:rPr>
              <a:t>Fiber-</a:t>
            </a:r>
            <a:r>
              <a:rPr lang="de-DE" sz="4900" b="1" dirty="0" err="1">
                <a:solidFill>
                  <a:srgbClr val="373E93"/>
                </a:solidFill>
                <a:latin typeface="+mn-lt"/>
                <a:cs typeface="Arial" panose="020B0604020202020204" pitchFamily="34" charset="0"/>
              </a:rPr>
              <a:t>years</a:t>
            </a:r>
            <a:r>
              <a:rPr lang="de-DE" sz="4900" b="1" dirty="0">
                <a:solidFill>
                  <a:srgbClr val="373E93"/>
                </a:solidFill>
                <a:latin typeface="+mn-lt"/>
                <a:cs typeface="Arial" panose="020B0604020202020204" pitchFamily="34" charset="0"/>
              </a:rPr>
              <a:t> Report (Faserjahre)</a:t>
            </a:r>
            <a:br>
              <a:rPr lang="de-DE" dirty="0"/>
            </a:br>
            <a:r>
              <a:rPr lang="de-DE" dirty="0"/>
              <a:t>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2364" y="1807410"/>
            <a:ext cx="10492032" cy="424847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200" dirty="0" err="1">
                <a:cs typeface="Arial" pitchFamily="34" charset="0"/>
              </a:rPr>
              <a:t>till</a:t>
            </a:r>
            <a:r>
              <a:rPr lang="de-DE" sz="3200" dirty="0">
                <a:cs typeface="Arial" pitchFamily="34" charset="0"/>
              </a:rPr>
              <a:t> 1972: </a:t>
            </a:r>
            <a:r>
              <a:rPr lang="de-DE" sz="3200" dirty="0" err="1">
                <a:cs typeface="Arial" pitchFamily="34" charset="0"/>
              </a:rPr>
              <a:t>estimates</a:t>
            </a:r>
            <a:r>
              <a:rPr lang="de-DE" sz="3200" dirty="0">
                <a:cs typeface="Arial" pitchFamily="34" charset="0"/>
              </a:rPr>
              <a:t> </a:t>
            </a:r>
            <a:r>
              <a:rPr lang="de-DE" sz="3200" dirty="0" err="1">
                <a:cs typeface="Arial" pitchFamily="34" charset="0"/>
              </a:rPr>
              <a:t>and</a:t>
            </a:r>
            <a:r>
              <a:rPr lang="de-DE" sz="3200" dirty="0">
                <a:cs typeface="Arial" pitchFamily="34" charset="0"/>
              </a:rPr>
              <a:t> </a:t>
            </a:r>
            <a:r>
              <a:rPr lang="de-DE" sz="3200" dirty="0" err="1">
                <a:cs typeface="Arial" pitchFamily="34" charset="0"/>
              </a:rPr>
              <a:t>literature</a:t>
            </a:r>
            <a:endParaRPr lang="de-DE" sz="3200" dirty="0">
              <a:cs typeface="Arial" pitchFamily="34" charset="0"/>
            </a:endParaRPr>
          </a:p>
          <a:p>
            <a:pPr algn="l"/>
            <a:endParaRPr lang="de-DE" sz="3200" dirty="0"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200" dirty="0">
                <a:cs typeface="Arial" pitchFamily="34" charset="0"/>
              </a:rPr>
              <a:t>1972-1991: c. 25,000 </a:t>
            </a:r>
            <a:r>
              <a:rPr lang="de-DE" sz="3200" dirty="0" err="1">
                <a:cs typeface="Arial" pitchFamily="34" charset="0"/>
              </a:rPr>
              <a:t>measurements</a:t>
            </a:r>
            <a:r>
              <a:rPr lang="de-DE" sz="3200" dirty="0">
                <a:cs typeface="Arial" pitchFamily="34" charset="0"/>
              </a:rPr>
              <a:t> </a:t>
            </a:r>
            <a:r>
              <a:rPr lang="de-DE" sz="3200" dirty="0" err="1">
                <a:cs typeface="Arial" pitchFamily="34" charset="0"/>
              </a:rPr>
              <a:t>by</a:t>
            </a:r>
            <a:r>
              <a:rPr lang="de-DE" sz="3200" dirty="0">
                <a:cs typeface="Arial" pitchFamily="34" charset="0"/>
              </a:rPr>
              <a:t> </a:t>
            </a:r>
            <a:r>
              <a:rPr lang="de-DE" sz="3200" dirty="0" err="1">
                <a:cs typeface="Arial" pitchFamily="34" charset="0"/>
              </a:rPr>
              <a:t>membrane</a:t>
            </a:r>
            <a:r>
              <a:rPr lang="de-DE" sz="3200" dirty="0">
                <a:cs typeface="Arial" pitchFamily="34" charset="0"/>
              </a:rPr>
              <a:t> </a:t>
            </a:r>
            <a:r>
              <a:rPr lang="de-DE" sz="3200" dirty="0" err="1">
                <a:cs typeface="Arial" pitchFamily="34" charset="0"/>
              </a:rPr>
              <a:t>filter</a:t>
            </a:r>
            <a:r>
              <a:rPr lang="de-DE" sz="3200" dirty="0">
                <a:cs typeface="Arial" pitchFamily="34" charset="0"/>
              </a:rPr>
              <a:t> </a:t>
            </a:r>
            <a:r>
              <a:rPr lang="de-DE" sz="3200" dirty="0" err="1">
                <a:cs typeface="Arial" pitchFamily="34" charset="0"/>
              </a:rPr>
              <a:t>and</a:t>
            </a:r>
            <a:r>
              <a:rPr lang="de-DE" sz="3200" dirty="0">
                <a:cs typeface="Arial" pitchFamily="34" charset="0"/>
              </a:rPr>
              <a:t> IR </a:t>
            </a:r>
            <a:r>
              <a:rPr lang="de-DE" sz="3200" dirty="0" err="1">
                <a:cs typeface="Arial" pitchFamily="34" charset="0"/>
              </a:rPr>
              <a:t>spectrometry</a:t>
            </a:r>
            <a:endParaRPr lang="de-DE" sz="3200" dirty="0"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3200" dirty="0"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200" dirty="0" err="1">
                <a:cs typeface="Arial" pitchFamily="34" charset="0"/>
              </a:rPr>
              <a:t>means</a:t>
            </a:r>
            <a:r>
              <a:rPr lang="de-DE" sz="3200" dirty="0">
                <a:cs typeface="Arial" pitchFamily="34" charset="0"/>
              </a:rPr>
              <a:t> </a:t>
            </a:r>
            <a:r>
              <a:rPr lang="de-DE" sz="3200" dirty="0" err="1">
                <a:cs typeface="Arial" pitchFamily="34" charset="0"/>
              </a:rPr>
              <a:t>and</a:t>
            </a:r>
            <a:r>
              <a:rPr lang="de-DE" sz="3200" dirty="0">
                <a:cs typeface="Arial" pitchFamily="34" charset="0"/>
              </a:rPr>
              <a:t> 90% </a:t>
            </a:r>
            <a:r>
              <a:rPr lang="de-DE" sz="3200" dirty="0" err="1">
                <a:cs typeface="Arial" pitchFamily="34" charset="0"/>
              </a:rPr>
              <a:t>upper</a:t>
            </a:r>
            <a:r>
              <a:rPr lang="de-DE" sz="3200" dirty="0">
                <a:cs typeface="Arial" pitchFamily="34" charset="0"/>
              </a:rPr>
              <a:t> CI </a:t>
            </a:r>
            <a:r>
              <a:rPr lang="de-DE" sz="3200" dirty="0" err="1">
                <a:cs typeface="Arial" pitchFamily="34" charset="0"/>
              </a:rPr>
              <a:t>for</a:t>
            </a:r>
            <a:r>
              <a:rPr lang="de-DE" sz="3200" dirty="0">
                <a:cs typeface="Arial" pitchFamily="34" charset="0"/>
              </a:rPr>
              <a:t> 60 different </a:t>
            </a:r>
            <a:r>
              <a:rPr lang="de-DE" sz="3200" dirty="0" err="1">
                <a:cs typeface="Arial" pitchFamily="34" charset="0"/>
              </a:rPr>
              <a:t>occupations</a:t>
            </a:r>
            <a:r>
              <a:rPr lang="de-DE" sz="3200" dirty="0">
                <a:cs typeface="Arial" pitchFamily="34" charset="0"/>
              </a:rPr>
              <a:t> </a:t>
            </a:r>
            <a:r>
              <a:rPr lang="de-DE" sz="3200" dirty="0" err="1">
                <a:cs typeface="Arial" pitchFamily="34" charset="0"/>
              </a:rPr>
              <a:t>with</a:t>
            </a:r>
            <a:r>
              <a:rPr lang="de-DE" sz="3200" dirty="0">
                <a:cs typeface="Arial" pitchFamily="34" charset="0"/>
              </a:rPr>
              <a:t> </a:t>
            </a:r>
            <a:r>
              <a:rPr lang="de-DE" sz="3200" dirty="0" err="1">
                <a:cs typeface="Arial" pitchFamily="34" charset="0"/>
              </a:rPr>
              <a:t>various</a:t>
            </a:r>
            <a:r>
              <a:rPr lang="de-DE" sz="3200" dirty="0">
                <a:cs typeface="Arial" pitchFamily="34" charset="0"/>
              </a:rPr>
              <a:t> </a:t>
            </a:r>
            <a:r>
              <a:rPr lang="de-DE" sz="3200" dirty="0" err="1">
                <a:cs typeface="Arial" pitchFamily="34" charset="0"/>
              </a:rPr>
              <a:t>tasks</a:t>
            </a:r>
            <a:endParaRPr lang="de-DE" sz="3200" dirty="0"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3200" dirty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0" y="6509208"/>
            <a:ext cx="12192000" cy="384551"/>
            <a:chOff x="0" y="6296284"/>
            <a:chExt cx="12192000" cy="59747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8259" y="6459925"/>
              <a:ext cx="811155" cy="29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5" descr="EOM_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539166" y="6296284"/>
              <a:ext cx="673091" cy="59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Gerade Verbindung 6"/>
            <p:cNvCxnSpPr/>
            <p:nvPr/>
          </p:nvCxnSpPr>
          <p:spPr>
            <a:xfrm>
              <a:off x="0" y="6309320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452310" y="6381987"/>
              <a:ext cx="2494594" cy="430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45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feld 58"/>
          <p:cNvSpPr txBox="1"/>
          <p:nvPr/>
        </p:nvSpPr>
        <p:spPr>
          <a:xfrm>
            <a:off x="12577079" y="5065762"/>
            <a:ext cx="3353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yes</a:t>
            </a:r>
            <a:endParaRPr kumimoji="0" lang="de-DE" sz="9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1547762" y="254813"/>
            <a:ext cx="6595211" cy="5850949"/>
            <a:chOff x="2594415" y="172022"/>
            <a:chExt cx="8166334" cy="6007586"/>
          </a:xfrm>
        </p:grpSpPr>
        <p:sp>
          <p:nvSpPr>
            <p:cNvPr id="3" name="Textfeld 2"/>
            <p:cNvSpPr txBox="1"/>
            <p:nvPr/>
          </p:nvSpPr>
          <p:spPr>
            <a:xfrm flipH="1">
              <a:off x="7748164" y="172022"/>
              <a:ext cx="2042513" cy="533255"/>
            </a:xfrm>
            <a:prstGeom prst="flowChartTerminator">
              <a:avLst/>
            </a:prstGeom>
            <a:solidFill>
              <a:srgbClr val="FFC000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Case </a:t>
              </a:r>
              <a:r>
                <a:rPr kumimoji="0" lang="de-DE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history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2594415" y="253571"/>
              <a:ext cx="3585702" cy="347618"/>
            </a:xfrm>
            <a:prstGeom prst="rect">
              <a:avLst/>
            </a:prstGeom>
            <a:gradFill flip="none" rotWithShape="1">
              <a:gsLst>
                <a:gs pos="0">
                  <a:srgbClr val="E0F8D0"/>
                </a:gs>
                <a:gs pos="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start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exposure 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assessment</a:t>
              </a: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Gerade Verbindung mit Pfeil 18"/>
            <p:cNvCxnSpPr>
              <a:stCxn id="3" idx="3"/>
              <a:endCxn id="4" idx="3"/>
            </p:cNvCxnSpPr>
            <p:nvPr/>
          </p:nvCxnSpPr>
          <p:spPr bwMode="auto">
            <a:xfrm flipH="1" flipV="1">
              <a:off x="6180117" y="427380"/>
              <a:ext cx="1568047" cy="112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mit Pfeil 22"/>
            <p:cNvCxnSpPr>
              <a:endCxn id="24" idx="0"/>
            </p:cNvCxnSpPr>
            <p:nvPr/>
          </p:nvCxnSpPr>
          <p:spPr bwMode="auto">
            <a:xfrm>
              <a:off x="4607598" y="659871"/>
              <a:ext cx="4471" cy="2399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Flussdiagramm: Verzweigung 23"/>
            <p:cNvSpPr/>
            <p:nvPr/>
          </p:nvSpPr>
          <p:spPr bwMode="auto">
            <a:xfrm>
              <a:off x="3372874" y="899827"/>
              <a:ext cx="2478389" cy="1688891"/>
            </a:xfrm>
            <a:prstGeom prst="flowChartDecisio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Gerade Verbindung mit Pfeil 33"/>
            <p:cNvCxnSpPr>
              <a:stCxn id="24" idx="2"/>
              <a:endCxn id="35" idx="0"/>
            </p:cNvCxnSpPr>
            <p:nvPr/>
          </p:nvCxnSpPr>
          <p:spPr bwMode="auto">
            <a:xfrm flipH="1">
              <a:off x="4606627" y="2588718"/>
              <a:ext cx="5442" cy="888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Rechteck 34"/>
            <p:cNvSpPr/>
            <p:nvPr/>
          </p:nvSpPr>
          <p:spPr bwMode="auto">
            <a:xfrm>
              <a:off x="3794554" y="3476963"/>
              <a:ext cx="1624145" cy="849378"/>
            </a:xfrm>
            <a:prstGeom prst="rect">
              <a:avLst/>
            </a:prstGeom>
            <a:gradFill>
              <a:gsLst>
                <a:gs pos="0">
                  <a:srgbClr val="E0F8D0"/>
                </a:gs>
                <a:gs pos="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apply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iber-years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R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eport</a:t>
              </a: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925067" y="1496945"/>
              <a:ext cx="775292" cy="41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1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Yes</a:t>
              </a:r>
              <a:endParaRPr kumimoji="0" lang="de-DE" sz="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4122211" y="2607504"/>
              <a:ext cx="601874" cy="410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1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No</a:t>
              </a:r>
              <a:endParaRPr kumimoji="0" lang="de-DE" sz="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" name="Gerade Verbindung mit Pfeil 38"/>
            <p:cNvCxnSpPr>
              <a:endCxn id="40" idx="1"/>
            </p:cNvCxnSpPr>
            <p:nvPr/>
          </p:nvCxnSpPr>
          <p:spPr bwMode="auto">
            <a:xfrm flipV="1">
              <a:off x="5770132" y="1755047"/>
              <a:ext cx="2090063" cy="20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Rechteck 39"/>
            <p:cNvSpPr/>
            <p:nvPr/>
          </p:nvSpPr>
          <p:spPr bwMode="auto">
            <a:xfrm>
              <a:off x="7860195" y="1252950"/>
              <a:ext cx="2900554" cy="1004193"/>
            </a:xfrm>
            <a:prstGeom prst="rect">
              <a:avLst/>
            </a:prstGeom>
            <a:gradFill>
              <a:gsLst>
                <a:gs pos="0">
                  <a:srgbClr val="E0F8D0"/>
                </a:gs>
                <a:gs pos="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check 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databases</a:t>
              </a: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 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means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/ 90% 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upper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CI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 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set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order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of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data</a:t>
              </a: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lussdiagramm: Grenzstelle 45"/>
            <p:cNvSpPr/>
            <p:nvPr/>
          </p:nvSpPr>
          <p:spPr bwMode="auto">
            <a:xfrm>
              <a:off x="4167808" y="5634772"/>
              <a:ext cx="5294711" cy="544836"/>
            </a:xfrm>
            <a:prstGeom prst="flowChartTerminator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Estimate</a:t>
              </a: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/</a:t>
              </a:r>
              <a:r>
                <a:rPr kumimoji="0" lang="de-DE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calculate</a:t>
              </a: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de-DE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fiber</a:t>
              </a: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de-DE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years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" name="Gerade Verbindung mit Pfeil 47"/>
            <p:cNvCxnSpPr/>
            <p:nvPr/>
          </p:nvCxnSpPr>
          <p:spPr bwMode="auto">
            <a:xfrm>
              <a:off x="9033309" y="4855521"/>
              <a:ext cx="15020" cy="85636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feld 48"/>
            <p:cNvSpPr txBox="1"/>
            <p:nvPr/>
          </p:nvSpPr>
          <p:spPr>
            <a:xfrm>
              <a:off x="9408369" y="5733256"/>
              <a:ext cx="328411" cy="44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1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9147906" y="5275457"/>
              <a:ext cx="767228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1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Yes</a:t>
              </a:r>
              <a:endParaRPr kumimoji="0" lang="de-DE" sz="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3" name="Gerade Verbindung mit Pfeil 52"/>
            <p:cNvCxnSpPr>
              <a:endCxn id="45" idx="0"/>
            </p:cNvCxnSpPr>
            <p:nvPr/>
          </p:nvCxnSpPr>
          <p:spPr bwMode="auto">
            <a:xfrm>
              <a:off x="9028551" y="2278793"/>
              <a:ext cx="0" cy="3789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mit Pfeil 56"/>
            <p:cNvCxnSpPr/>
            <p:nvPr/>
          </p:nvCxnSpPr>
          <p:spPr bwMode="auto">
            <a:xfrm>
              <a:off x="4632979" y="4330772"/>
              <a:ext cx="9032" cy="13613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feld 8"/>
            <p:cNvSpPr txBox="1"/>
            <p:nvPr/>
          </p:nvSpPr>
          <p:spPr>
            <a:xfrm>
              <a:off x="3446678" y="1242487"/>
              <a:ext cx="2372600" cy="853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exposure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data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available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applicable</a:t>
              </a: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5" name="Flussdiagramm: Verzweigung 44"/>
            <p:cNvSpPr/>
            <p:nvPr/>
          </p:nvSpPr>
          <p:spPr bwMode="auto">
            <a:xfrm>
              <a:off x="7441991" y="2657785"/>
              <a:ext cx="3173119" cy="2596022"/>
            </a:xfrm>
            <a:prstGeom prst="flowChartDecisio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79310" y="6448361"/>
            <a:ext cx="11826551" cy="470279"/>
            <a:chOff x="-1785379" y="6226279"/>
            <a:chExt cx="13805175" cy="1092041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0592" y="6561924"/>
              <a:ext cx="825817" cy="510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Grafik 26" descr="EOM_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689064" y="6364626"/>
              <a:ext cx="841076" cy="95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Gerade Verbindung 27"/>
            <p:cNvCxnSpPr/>
            <p:nvPr/>
          </p:nvCxnSpPr>
          <p:spPr>
            <a:xfrm flipV="1">
              <a:off x="-1785379" y="6226279"/>
              <a:ext cx="13805175" cy="1475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-705984" y="6385687"/>
              <a:ext cx="4024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992585" y="2944432"/>
            <a:ext cx="1451030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obtained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from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plant?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from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comparable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plant?)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079668" y="360030"/>
            <a:ext cx="31634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Assessment 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of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fiber-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years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in 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the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individual 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case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with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suspected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ARD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250" y="3623912"/>
            <a:ext cx="3924189" cy="277001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426918" y="3556534"/>
            <a:ext cx="399152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39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4334" y="-608236"/>
            <a:ext cx="9394900" cy="100602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59696" y="116633"/>
            <a:ext cx="1584176" cy="35394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Type </a:t>
            </a: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of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work</a:t>
            </a:r>
            <a:endParaRPr kumimoji="0" lang="de-DE" sz="1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952553" y="188641"/>
            <a:ext cx="648072" cy="35394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up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CI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616849" y="60910"/>
            <a:ext cx="1584176" cy="87716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Calculation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time-</a:t>
            </a: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related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or</a:t>
            </a:r>
            <a:endParaRPr kumimoji="0" lang="de-DE" sz="1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shift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</a:t>
            </a: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mean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680176" y="44625"/>
            <a:ext cx="1792657" cy="61555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% exposure per </a:t>
            </a: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shift</a:t>
            </a:r>
            <a:endParaRPr kumimoji="0" lang="de-DE" sz="1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63774" y="-72970"/>
            <a:ext cx="1290447" cy="113877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Fiber </a:t>
            </a: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conc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90 % CI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F/cm</a:t>
            </a:r>
            <a:r>
              <a:rPr kumimoji="0" lang="de-DE" sz="17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143673" y="1190656"/>
            <a:ext cx="2376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Cutting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 hand-hold angle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grinder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02016" y="1121842"/>
            <a:ext cx="144016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Examples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: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roofers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w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orking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asbestos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corrugated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sheets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43673" y="3612621"/>
            <a:ext cx="22013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Disclacement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 a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roof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08168" y="3573016"/>
            <a:ext cx="186466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bystander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6% cutting&lt; 1981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bystander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1% cutting</a:t>
            </a:r>
            <a:r>
              <a:rPr kumimoji="0" lang="de-DE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&gt;1981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exposure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635342" y="1087868"/>
            <a:ext cx="1907515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6% cutting &lt; 1981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1% cutting </a:t>
            </a:r>
            <a:r>
              <a:rPr kumimoji="0" lang="de-DE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&gt;1981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6% cutting&lt; 1981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94% </a:t>
            </a: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trilling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displacing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1% cutting </a:t>
            </a:r>
            <a:r>
              <a:rPr kumimoji="0" lang="de-DE" sz="17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&gt;1981</a:t>
            </a:r>
            <a:endParaRPr kumimoji="0" lang="de-DE" sz="1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99% </a:t>
            </a: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trilling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  <a:r>
              <a:rPr kumimoji="0" lang="de-DE" sz="17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isplacing</a:t>
            </a: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7" name="Rechteck 16"/>
          <p:cNvSpPr/>
          <p:nvPr/>
        </p:nvSpPr>
        <p:spPr>
          <a:xfrm>
            <a:off x="1415480" y="5327342"/>
            <a:ext cx="9577064" cy="1486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hteck: abgerundete Ecken 17"/>
          <p:cNvSpPr/>
          <p:nvPr/>
        </p:nvSpPr>
        <p:spPr>
          <a:xfrm>
            <a:off x="1415480" y="-734397"/>
            <a:ext cx="9433048" cy="6350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571376" y="5509395"/>
            <a:ext cx="9577064" cy="1486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104425" y="6457362"/>
            <a:ext cx="12174718" cy="482176"/>
            <a:chOff x="0" y="6309320"/>
            <a:chExt cx="12192000" cy="962751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238" y="6585567"/>
              <a:ext cx="797789" cy="434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Grafik 20" descr="EOM_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180509" y="6427204"/>
              <a:ext cx="774794" cy="844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Gerade Verbindung 6"/>
            <p:cNvCxnSpPr/>
            <p:nvPr/>
          </p:nvCxnSpPr>
          <p:spPr>
            <a:xfrm>
              <a:off x="0" y="6309320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946364" y="6491867"/>
              <a:ext cx="2313527" cy="423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16" y="1791183"/>
            <a:ext cx="2631274" cy="17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35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49C00-FAB5-4DD3-9660-D4FEF4F8E5A8}" type="datetime1"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8016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28.10.2016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9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Dr. Guldner</a:t>
            </a:r>
          </a:p>
        </p:txBody>
      </p:sp>
      <p:sp>
        <p:nvSpPr>
          <p:cNvPr id="409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8016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Seite </a:t>
            </a:r>
            <a:fld id="{3A2B5754-AF35-41C4-92DE-79344B10B1A9}" type="slidenum"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80168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2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40074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Assessment of fiber-</a:t>
            </a:r>
            <a:r>
              <a:rPr kumimoji="0" lang="de-DE" altLang="de-D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years</a:t>
            </a: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de-DE" altLang="de-D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by</a:t>
            </a:r>
            <a:r>
              <a:rPr kumimoji="0" lang="de-DE" alt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de-DE" altLang="de-DE" sz="26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IFA </a:t>
            </a:r>
            <a:r>
              <a:rPr kumimoji="0" lang="de-DE" altLang="de-DE" sz="26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occupational</a:t>
            </a:r>
            <a:r>
              <a:rPr kumimoji="0" lang="de-DE" altLang="de-DE" sz="26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de-DE" altLang="de-DE" sz="26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history</a:t>
            </a:r>
            <a:r>
              <a:rPr kumimoji="0" lang="de-DE" altLang="de-DE" sz="26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de-DE" altLang="de-DE" sz="26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software</a:t>
            </a:r>
            <a:r>
              <a:rPr kumimoji="0" lang="de-DE" altLang="de-DE" sz="2600" b="1" i="0" u="none" strike="noStrike" kern="0" cap="none" spc="0" normalizeH="0" baseline="0" noProof="0" dirty="0">
                <a:ln>
                  <a:noFill/>
                </a:ln>
                <a:solidFill>
                  <a:srgbClr val="004994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1775520" y="215046"/>
            <a:ext cx="907300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Entry </a:t>
            </a:r>
            <a:r>
              <a:rPr kumimoji="0" lang="de-DE" altLang="de-DE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screen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mask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 „</a:t>
            </a:r>
            <a:r>
              <a:rPr kumimoji="0" lang="de-DE" altLang="de-DE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Calculation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of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 fiber-</a:t>
            </a:r>
            <a:r>
              <a:rPr kumimoji="0" lang="de-DE" altLang="de-DE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years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“ (Version 5.0 11/2013)</a:t>
            </a:r>
          </a:p>
        </p:txBody>
      </p:sp>
      <p:pic>
        <p:nvPicPr>
          <p:cNvPr id="40968" name="Picture 4" descr="FJ-Softw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2"/>
          <a:stretch>
            <a:fillRect/>
          </a:stretch>
        </p:blipFill>
        <p:spPr bwMode="auto">
          <a:xfrm>
            <a:off x="1847528" y="890424"/>
            <a:ext cx="7895488" cy="511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0" y="6490538"/>
            <a:ext cx="12192000" cy="367462"/>
            <a:chOff x="0" y="6309320"/>
            <a:chExt cx="12192000" cy="54868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7756" y="6451396"/>
              <a:ext cx="601781" cy="29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11" descr="EOM_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463753" y="6354500"/>
              <a:ext cx="615959" cy="50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Gerade Verbindung 12"/>
            <p:cNvCxnSpPr/>
            <p:nvPr/>
          </p:nvCxnSpPr>
          <p:spPr>
            <a:xfrm>
              <a:off x="0" y="6309320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1187033" y="6369081"/>
              <a:ext cx="3715352" cy="390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-49635" y="2695365"/>
            <a:ext cx="1966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end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F/cm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61943" y="251069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604235" y="340525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413063" y="3429000"/>
            <a:ext cx="148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693050" y="949436"/>
            <a:ext cx="23975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  <a:t>CAVE: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Gospel In -&gt;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	Gospel Out!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Garbage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In -&gt;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	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Garbage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Out!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280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95620" y="-1697037"/>
            <a:ext cx="17145000" cy="964406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4995174"/>
            <a:ext cx="1222188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Marinaccio</a:t>
            </a:r>
            <a:r>
              <a:rPr kumimoji="0" lang="de-DE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et al. 2014: </a:t>
            </a:r>
            <a:r>
              <a:rPr kumimoji="0" lang="de-DE" sz="16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Italian</a:t>
            </a:r>
            <a:r>
              <a:rPr kumimoji="0" lang="de-DE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de-DE" sz="16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ReNaM</a:t>
            </a:r>
            <a:r>
              <a:rPr kumimoji="0" lang="de-DE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Among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15 845 mesothelioma cases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registered between 1993 and 2008, exposure to asbestos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fibres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was investigated for 12 065 individuals (76.1%), identifying 530 (4.4%) with familial exposure (they lived with an occupationally exposed cohabitant), 514 (4.3%) with environmental exposure to asbestos (they lived near sources of asbestos pollution and were never occupationally exposed) and 188 (1.6%) exposed through hobby-related or other leisure activities.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662175" y="1754816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18089" y="1592797"/>
            <a:ext cx="391454" cy="577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530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514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188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43989" y="-77002"/>
            <a:ext cx="63019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Non-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occupational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 a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sbestos-induced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 m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esothelioma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 in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Italy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859910" y="316970"/>
            <a:ext cx="4294415" cy="46782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Risk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related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distance</a:t>
            </a:r>
            <a:endParaRPr kumimoji="0" lang="de-DE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asbestos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plant,  wind,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concentration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frequencies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and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duration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of</a:t>
            </a:r>
            <a:r>
              <a:rPr kumimoji="0" lang="de-DE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de-DE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exposures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9029" y="277461"/>
            <a:ext cx="3443472" cy="2630671"/>
          </a:xfrm>
          <a:prstGeom prst="rect">
            <a:avLst/>
          </a:prstGeom>
        </p:spPr>
      </p:pic>
      <p:sp>
        <p:nvSpPr>
          <p:cNvPr id="9" name="Rechteck: eine Ecke abgerundet 8"/>
          <p:cNvSpPr/>
          <p:nvPr/>
        </p:nvSpPr>
        <p:spPr>
          <a:xfrm>
            <a:off x="10472286" y="6288181"/>
            <a:ext cx="1145408" cy="45719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hteck: eine Ecke abgerundet 9"/>
          <p:cNvSpPr/>
          <p:nvPr/>
        </p:nvSpPr>
        <p:spPr>
          <a:xfrm>
            <a:off x="6911566" y="5945726"/>
            <a:ext cx="4195987" cy="45719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hteck: eine Ecke abgerundet 10"/>
          <p:cNvSpPr/>
          <p:nvPr/>
        </p:nvSpPr>
        <p:spPr>
          <a:xfrm flipV="1">
            <a:off x="9130860" y="5597091"/>
            <a:ext cx="2486833" cy="46123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hteck: eine Ecke abgerundet 11"/>
          <p:cNvSpPr/>
          <p:nvPr/>
        </p:nvSpPr>
        <p:spPr>
          <a:xfrm>
            <a:off x="1919708" y="6532499"/>
            <a:ext cx="4062393" cy="45719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Mond 12"/>
          <p:cNvSpPr/>
          <p:nvPr/>
        </p:nvSpPr>
        <p:spPr>
          <a:xfrm rot="10469995">
            <a:off x="7541259" y="134616"/>
            <a:ext cx="1486935" cy="177791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-33328" y="316970"/>
            <a:ext cx="212147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Environmental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history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82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42" y="47102"/>
            <a:ext cx="12188858" cy="1470025"/>
          </a:xfrm>
        </p:spPr>
        <p:txBody>
          <a:bodyPr>
            <a:normAutofit fontScale="90000"/>
          </a:bodyPr>
          <a:lstStyle/>
          <a:p>
            <a:br>
              <a:rPr lang="en-US" sz="2800" b="1" dirty="0">
                <a:solidFill>
                  <a:srgbClr val="373E93"/>
                </a:solidFill>
              </a:rPr>
            </a:br>
            <a:r>
              <a:rPr lang="en-US" sz="2200" dirty="0">
                <a:solidFill>
                  <a:srgbClr val="373E93"/>
                </a:solidFill>
              </a:rPr>
              <a:t>The Role of the Occupational/Environmental History</a:t>
            </a:r>
            <a:br>
              <a:rPr lang="en-US" sz="2800" b="1" dirty="0">
                <a:solidFill>
                  <a:srgbClr val="373E93"/>
                </a:solidFill>
              </a:rPr>
            </a:br>
            <a:br>
              <a:rPr lang="en-US" sz="2800" b="1" dirty="0">
                <a:solidFill>
                  <a:srgbClr val="373E93"/>
                </a:solidFill>
              </a:rPr>
            </a:br>
            <a:r>
              <a:rPr lang="de-DE" sz="4000" b="1" dirty="0">
                <a:solidFill>
                  <a:srgbClr val="373E93"/>
                </a:solidFill>
              </a:rPr>
              <a:t> Additional </a:t>
            </a:r>
            <a:r>
              <a:rPr lang="de-DE" sz="4000" b="1" dirty="0" err="1">
                <a:solidFill>
                  <a:srgbClr val="373E93"/>
                </a:solidFill>
              </a:rPr>
              <a:t>risk</a:t>
            </a:r>
            <a:r>
              <a:rPr lang="de-DE" sz="4000" b="1" dirty="0">
                <a:solidFill>
                  <a:srgbClr val="373E93"/>
                </a:solidFill>
              </a:rPr>
              <a:t> </a:t>
            </a:r>
            <a:r>
              <a:rPr lang="de-DE" sz="4000" b="1" dirty="0" err="1">
                <a:solidFill>
                  <a:srgbClr val="373E93"/>
                </a:solidFill>
              </a:rPr>
              <a:t>factors</a:t>
            </a:r>
            <a:r>
              <a:rPr lang="de-DE" sz="4000" b="1" dirty="0">
                <a:solidFill>
                  <a:srgbClr val="373E93"/>
                </a:solidFill>
              </a:rPr>
              <a:t> due </a:t>
            </a:r>
            <a:r>
              <a:rPr lang="de-DE" sz="4000" b="1" dirty="0" err="1">
                <a:solidFill>
                  <a:srgbClr val="373E93"/>
                </a:solidFill>
              </a:rPr>
              <a:t>to</a:t>
            </a:r>
            <a:r>
              <a:rPr lang="de-DE" sz="4000" b="1" dirty="0">
                <a:solidFill>
                  <a:srgbClr val="373E93"/>
                </a:solidFill>
              </a:rPr>
              <a:t> </a:t>
            </a:r>
            <a:r>
              <a:rPr lang="de-DE" sz="4000" b="1" dirty="0" err="1">
                <a:solidFill>
                  <a:srgbClr val="373E93"/>
                </a:solidFill>
              </a:rPr>
              <a:t>co-exposures</a:t>
            </a:r>
            <a:br>
              <a:rPr lang="de-DE" sz="4000" b="1" dirty="0">
                <a:solidFill>
                  <a:srgbClr val="373E93"/>
                </a:solidFill>
              </a:rPr>
            </a:br>
            <a:r>
              <a:rPr lang="de-DE" sz="4000" b="1" dirty="0" err="1">
                <a:solidFill>
                  <a:srgbClr val="373E93"/>
                </a:solidFill>
              </a:rPr>
              <a:t>and</a:t>
            </a:r>
            <a:r>
              <a:rPr lang="de-DE" sz="4000" b="1" dirty="0">
                <a:solidFill>
                  <a:srgbClr val="373E93"/>
                </a:solidFill>
              </a:rPr>
              <a:t> differential </a:t>
            </a:r>
            <a:r>
              <a:rPr lang="de-DE" sz="4000" b="1" dirty="0" err="1">
                <a:solidFill>
                  <a:srgbClr val="373E93"/>
                </a:solidFill>
              </a:rPr>
              <a:t>diagnosis</a:t>
            </a:r>
            <a:endParaRPr lang="de-DE" sz="4000" b="1" dirty="0">
              <a:solidFill>
                <a:srgbClr val="373E93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561" y="2216775"/>
            <a:ext cx="11941685" cy="4316663"/>
          </a:xfrm>
        </p:spPr>
        <p:txBody>
          <a:bodyPr>
            <a:normAutofit fontScale="77500" lnSpcReduction="20000"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3600" b="1" dirty="0">
                <a:solidFill>
                  <a:schemeClr val="tx1"/>
                </a:solidFill>
              </a:rPr>
              <a:t>AR </a:t>
            </a:r>
            <a:r>
              <a:rPr lang="de-DE" sz="3600" b="1" dirty="0" err="1">
                <a:solidFill>
                  <a:schemeClr val="tx1"/>
                </a:solidFill>
              </a:rPr>
              <a:t>lung</a:t>
            </a:r>
            <a:r>
              <a:rPr lang="de-DE" sz="3600" b="1" dirty="0">
                <a:solidFill>
                  <a:schemeClr val="tx1"/>
                </a:solidFill>
              </a:rPr>
              <a:t> </a:t>
            </a:r>
            <a:r>
              <a:rPr lang="de-DE" sz="3600" b="1" dirty="0" err="1">
                <a:solidFill>
                  <a:schemeClr val="tx1"/>
                </a:solidFill>
              </a:rPr>
              <a:t>cancer</a:t>
            </a:r>
            <a:r>
              <a:rPr lang="de-DE" sz="3600" dirty="0">
                <a:solidFill>
                  <a:schemeClr val="tx1"/>
                </a:solidFill>
              </a:rPr>
              <a:t>: </a:t>
            </a:r>
            <a:r>
              <a:rPr lang="de-DE" sz="3600" dirty="0" err="1">
                <a:solidFill>
                  <a:schemeClr val="tx1"/>
                </a:solidFill>
              </a:rPr>
              <a:t>smoking</a:t>
            </a:r>
            <a:r>
              <a:rPr lang="de-DE" sz="3600" dirty="0">
                <a:solidFill>
                  <a:schemeClr val="tx1"/>
                </a:solidFill>
              </a:rPr>
              <a:t>, PAH, </a:t>
            </a:r>
            <a:r>
              <a:rPr lang="de-DE" sz="3600" dirty="0" err="1">
                <a:solidFill>
                  <a:schemeClr val="tx1"/>
                </a:solidFill>
              </a:rPr>
              <a:t>quartz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radon</a:t>
            </a:r>
            <a:r>
              <a:rPr lang="de-DE" sz="3600" dirty="0">
                <a:solidFill>
                  <a:schemeClr val="tx1"/>
                </a:solidFill>
              </a:rPr>
              <a:t> (</a:t>
            </a:r>
            <a:r>
              <a:rPr lang="de-DE" sz="3600" dirty="0" err="1">
                <a:solidFill>
                  <a:schemeClr val="tx1"/>
                </a:solidFill>
              </a:rPr>
              <a:t>syncancerogenicity</a:t>
            </a:r>
            <a:r>
              <a:rPr lang="de-DE" sz="3600" dirty="0">
                <a:solidFill>
                  <a:schemeClr val="tx1"/>
                </a:solidFill>
              </a:rPr>
              <a:t>)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3600" b="1" dirty="0">
                <a:solidFill>
                  <a:schemeClr val="tx1"/>
                </a:solidFill>
              </a:rPr>
              <a:t>Larynx </a:t>
            </a:r>
            <a:r>
              <a:rPr lang="de-DE" sz="3600" b="1" dirty="0" err="1">
                <a:solidFill>
                  <a:schemeClr val="tx1"/>
                </a:solidFill>
              </a:rPr>
              <a:t>cancer</a:t>
            </a:r>
            <a:r>
              <a:rPr lang="de-DE" sz="3600" dirty="0">
                <a:solidFill>
                  <a:schemeClr val="tx1"/>
                </a:solidFill>
              </a:rPr>
              <a:t>: </a:t>
            </a:r>
            <a:r>
              <a:rPr lang="de-DE" sz="3600" dirty="0" err="1">
                <a:solidFill>
                  <a:schemeClr val="tx1"/>
                </a:solidFill>
              </a:rPr>
              <a:t>smoking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alcohol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abuse</a:t>
            </a:r>
            <a:endParaRPr lang="de-DE" sz="3600" dirty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3600" b="1" dirty="0" err="1">
                <a:solidFill>
                  <a:schemeClr val="tx1"/>
                </a:solidFill>
              </a:rPr>
              <a:t>Ovarian</a:t>
            </a:r>
            <a:r>
              <a:rPr lang="de-DE" sz="3600" b="1" dirty="0">
                <a:solidFill>
                  <a:schemeClr val="tx1"/>
                </a:solidFill>
              </a:rPr>
              <a:t> </a:t>
            </a:r>
            <a:r>
              <a:rPr lang="de-DE" sz="3600" b="1" dirty="0" err="1">
                <a:solidFill>
                  <a:schemeClr val="tx1"/>
                </a:solidFill>
              </a:rPr>
              <a:t>cancer</a:t>
            </a:r>
            <a:r>
              <a:rPr lang="de-DE" sz="3600" dirty="0">
                <a:solidFill>
                  <a:schemeClr val="tx1"/>
                </a:solidFill>
              </a:rPr>
              <a:t>: </a:t>
            </a:r>
            <a:r>
              <a:rPr lang="de-DE" sz="3600" dirty="0" err="1">
                <a:solidFill>
                  <a:schemeClr val="tx1"/>
                </a:solidFill>
              </a:rPr>
              <a:t>genetics</a:t>
            </a:r>
            <a:r>
              <a:rPr lang="de-DE" sz="3600" dirty="0">
                <a:solidFill>
                  <a:schemeClr val="tx1"/>
                </a:solidFill>
              </a:rPr>
              <a:t>, </a:t>
            </a:r>
            <a:r>
              <a:rPr lang="de-DE" sz="3600" dirty="0" err="1">
                <a:solidFill>
                  <a:schemeClr val="tx1"/>
                </a:solidFill>
              </a:rPr>
              <a:t>fertility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drug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clomiphene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citrate</a:t>
            </a:r>
            <a:r>
              <a:rPr lang="de-DE" sz="3600" dirty="0">
                <a:solidFill>
                  <a:schemeClr val="tx1"/>
                </a:solidFill>
              </a:rPr>
              <a:t> (</a:t>
            </a:r>
            <a:r>
              <a:rPr lang="de-DE" sz="3600" dirty="0" err="1">
                <a:solidFill>
                  <a:schemeClr val="tx1"/>
                </a:solidFill>
              </a:rPr>
              <a:t>Clomid</a:t>
            </a:r>
            <a:r>
              <a:rPr lang="de-DE" sz="3600" dirty="0">
                <a:solidFill>
                  <a:schemeClr val="tx1"/>
                </a:solidFill>
              </a:rPr>
              <a:t>®), </a:t>
            </a:r>
            <a:r>
              <a:rPr lang="de-DE" sz="3600" dirty="0" err="1">
                <a:solidFill>
                  <a:schemeClr val="tx1"/>
                </a:solidFill>
              </a:rPr>
              <a:t>hormon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therapy</a:t>
            </a:r>
            <a:endParaRPr lang="de-DE" sz="3600" dirty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/>
                </a:solidFill>
              </a:rPr>
              <a:t>AR COPD</a:t>
            </a:r>
            <a:r>
              <a:rPr lang="en-US" sz="3600" dirty="0">
                <a:solidFill>
                  <a:schemeClr val="tx1"/>
                </a:solidFill>
              </a:rPr>
              <a:t>: smoking, other dusts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/>
                </a:solidFill>
              </a:rPr>
              <a:t>Differential diagnosis </a:t>
            </a:r>
            <a:r>
              <a:rPr lang="en-US" sz="3600" b="1">
                <a:solidFill>
                  <a:schemeClr val="tx1"/>
                </a:solidFill>
              </a:rPr>
              <a:t>of asbestosis</a:t>
            </a:r>
            <a:r>
              <a:rPr lang="de-DE" sz="3600">
                <a:solidFill>
                  <a:schemeClr val="tx1"/>
                </a:solidFill>
              </a:rPr>
              <a:t>: </a:t>
            </a:r>
            <a:r>
              <a:rPr lang="de-DE" sz="3600" dirty="0" err="1">
                <a:solidFill>
                  <a:schemeClr val="tx1"/>
                </a:solidFill>
              </a:rPr>
              <a:t>other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pneumoconioses</a:t>
            </a:r>
            <a:r>
              <a:rPr lang="de-DE" sz="3600" dirty="0">
                <a:solidFill>
                  <a:schemeClr val="tx1"/>
                </a:solidFill>
              </a:rPr>
              <a:t>, IPF, </a:t>
            </a:r>
            <a:r>
              <a:rPr lang="de-DE" sz="3600" dirty="0" err="1">
                <a:solidFill>
                  <a:schemeClr val="tx1"/>
                </a:solidFill>
              </a:rPr>
              <a:t>collagenoses</a:t>
            </a:r>
            <a:endParaRPr lang="de-DE" sz="3600" dirty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3600" dirty="0">
              <a:solidFill>
                <a:srgbClr val="4312BE"/>
              </a:solidFill>
            </a:endParaRPr>
          </a:p>
          <a:p>
            <a:pPr algn="l">
              <a:lnSpc>
                <a:spcPct val="150000"/>
              </a:lnSpc>
            </a:pPr>
            <a:endParaRPr lang="de-DE" sz="3600" dirty="0">
              <a:solidFill>
                <a:srgbClr val="4312BE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56180" y="6533441"/>
            <a:ext cx="11483419" cy="401567"/>
            <a:chOff x="0" y="6309320"/>
            <a:chExt cx="12192000" cy="493789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945" y="6451216"/>
              <a:ext cx="729852" cy="26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5" descr="EOM_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465323" y="6353302"/>
              <a:ext cx="646611" cy="44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Gerade Verbindung 6"/>
            <p:cNvCxnSpPr/>
            <p:nvPr/>
          </p:nvCxnSpPr>
          <p:spPr>
            <a:xfrm>
              <a:off x="0" y="6309320"/>
              <a:ext cx="12192000" cy="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8" name="Textfeld 7"/>
            <p:cNvSpPr txBox="1"/>
            <p:nvPr/>
          </p:nvSpPr>
          <p:spPr>
            <a:xfrm>
              <a:off x="634278" y="6353302"/>
              <a:ext cx="2494594" cy="340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38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934" y="324787"/>
            <a:ext cx="12386873" cy="7095345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en-US" sz="2200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Role of the Occupational/Environmental History </a:t>
            </a:r>
            <a:b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is occupational/environmental </a:t>
            </a:r>
            <a:br>
              <a:rPr lang="en-US" sz="40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history of diseased former asbestos-</a:t>
            </a:r>
            <a:br>
              <a:rPr lang="en-US" sz="40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exposed workers needed?</a:t>
            </a:r>
            <a:br>
              <a:rPr lang="en-US" sz="4000" b="1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373E9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br>
              <a:rPr lang="en-US" sz="31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estimation of likelihood of asbestos causation</a:t>
            </a:r>
            <a:b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national regulatory thresholds for acceptance of an ARD, 	e.g. 25 fiber-years for lung cancer in Germany</a:t>
            </a:r>
            <a:b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identification of additional risk factors and differential 	   	diagnostic aspects</a:t>
            </a:r>
            <a:br>
              <a:rPr lang="en-US" sz="31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1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1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1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02292" y="5762263"/>
            <a:ext cx="9001000" cy="171276"/>
          </a:xfrm>
        </p:spPr>
        <p:txBody>
          <a:bodyPr>
            <a:normAutofit fontScale="32500" lnSpcReduction="20000"/>
          </a:bodyPr>
          <a:lstStyle/>
          <a:p>
            <a:pPr algn="l">
              <a:spcBef>
                <a:spcPts val="0"/>
              </a:spcBef>
            </a:pP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de-D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513184" y="6372520"/>
            <a:ext cx="10853056" cy="448154"/>
            <a:chOff x="0" y="6309320"/>
            <a:chExt cx="12192000" cy="88767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0019" y="6612157"/>
              <a:ext cx="758519" cy="41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Grafik 4" descr="EOM_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537490" y="6513423"/>
              <a:ext cx="710565" cy="683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Gerade Verbindung 5"/>
            <p:cNvCxnSpPr/>
            <p:nvPr/>
          </p:nvCxnSpPr>
          <p:spPr>
            <a:xfrm>
              <a:off x="0" y="6309320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18096" y="6542395"/>
              <a:ext cx="2802353" cy="483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31" y="238765"/>
            <a:ext cx="3946273" cy="264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951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hteck 1"/>
          <p:cNvSpPr>
            <a:spLocks noChangeArrowheads="1"/>
          </p:cNvSpPr>
          <p:nvPr/>
        </p:nvSpPr>
        <p:spPr bwMode="auto">
          <a:xfrm>
            <a:off x="401216" y="121855"/>
            <a:ext cx="1141057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Take </a:t>
            </a:r>
            <a:r>
              <a:rPr kumimoji="0" lang="de-DE" sz="44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home</a:t>
            </a: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44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message</a:t>
            </a: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qualified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o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ccupational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history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is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a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prerequisite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of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diagnosis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and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exclusion</a:t>
            </a: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of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ARD.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It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is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a time-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consuming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hard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work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requiring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extensive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training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and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experience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good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questionnaire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is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helpful</a:t>
            </a: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lbertus Extra Bold" panose="020E0802040304020204" pitchFamily="34" charset="0"/>
                <a:ea typeface="Times New Roman" pitchFamily="18" charset="0"/>
                <a:cs typeface="Arial" pitchFamily="34" charset="0"/>
              </a:rPr>
              <a:t>Thanks</a:t>
            </a: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lbertus Extra Bold" panose="020E0802040304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4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lbertus Extra Bold" panose="020E0802040304020204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lbertus Extra Bold" panose="020E0802040304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4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lbertus Extra Bold" panose="020E0802040304020204" pitchFamily="34" charset="0"/>
                <a:ea typeface="Times New Roman" pitchFamily="18" charset="0"/>
                <a:cs typeface="Arial" pitchFamily="34" charset="0"/>
              </a:rPr>
              <a:t>your</a:t>
            </a: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lbertus Extra Bold" panose="020E0802040304020204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lbertus Extra Bold" panose="020E0802040304020204" pitchFamily="34" charset="0"/>
                <a:ea typeface="Times New Roman" pitchFamily="18" charset="0"/>
                <a:cs typeface="Arial" pitchFamily="34" charset="0"/>
              </a:rPr>
              <a:t>attention</a:t>
            </a: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Albertus Extra Bold" panose="020E0802040304020204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2" descr="Unbenannt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8"/>
          <a:stretch>
            <a:fillRect/>
          </a:stretch>
        </p:blipFill>
        <p:spPr bwMode="auto">
          <a:xfrm>
            <a:off x="7247070" y="2798989"/>
            <a:ext cx="4457497" cy="2844026"/>
          </a:xfrm>
          <a:prstGeom prst="rect">
            <a:avLst/>
          </a:prstGeom>
          <a:solidFill>
            <a:srgbClr val="C00000"/>
          </a:solidFill>
          <a:ln w="9525">
            <a:solidFill>
              <a:srgbClr val="FFFFFF"/>
            </a:solidFill>
            <a:miter lim="800000"/>
            <a:headEnd/>
            <a:tailEnd/>
          </a:ln>
          <a:extLst/>
        </p:spPr>
      </p:pic>
      <p:sp>
        <p:nvSpPr>
          <p:cNvPr id="4" name="Rechteck 3"/>
          <p:cNvSpPr/>
          <p:nvPr/>
        </p:nvSpPr>
        <p:spPr>
          <a:xfrm rot="19829855">
            <a:off x="9298515" y="3361496"/>
            <a:ext cx="45719" cy="12148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Rechteck 7"/>
          <p:cNvSpPr/>
          <p:nvPr/>
        </p:nvSpPr>
        <p:spPr>
          <a:xfrm rot="1864213">
            <a:off x="9186465" y="3331892"/>
            <a:ext cx="61846" cy="114620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65922" y="6439310"/>
            <a:ext cx="11926078" cy="418694"/>
            <a:chOff x="-2175003" y="6325448"/>
            <a:chExt cx="14367003" cy="550791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9696" y="6475179"/>
              <a:ext cx="789676" cy="283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 descr="EOM_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9996835" y="6390657"/>
              <a:ext cx="698041" cy="48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Gerade Verbindung 6"/>
            <p:cNvCxnSpPr/>
            <p:nvPr/>
          </p:nvCxnSpPr>
          <p:spPr>
            <a:xfrm>
              <a:off x="-2175003" y="6325448"/>
              <a:ext cx="14367003" cy="45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-1191900" y="6461374"/>
              <a:ext cx="6700617" cy="344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8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94595" y="51953"/>
            <a:ext cx="6662739" cy="6819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1703513" y="3841884"/>
            <a:ext cx="5284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Lung </a:t>
            </a:r>
            <a:r>
              <a:rPr kumimoji="0" lang="de-DE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cancer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Cause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4" name="Pfeil: nach rechts 3"/>
          <p:cNvSpPr/>
          <p:nvPr/>
        </p:nvSpPr>
        <p:spPr>
          <a:xfrm>
            <a:off x="2567608" y="4365104"/>
            <a:ext cx="28803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" y="419494"/>
            <a:ext cx="6140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Social Court Cologne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lawsuit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W.H., m., 72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yrs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151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chemeClr val="tx2"/>
                </a:solidFill>
              </a:rPr>
              <a:t>Social Court Cologne </a:t>
            </a:r>
            <a:r>
              <a:rPr lang="de-DE" sz="2800" b="1" dirty="0" err="1">
                <a:solidFill>
                  <a:schemeClr val="tx2"/>
                </a:solidFill>
              </a:rPr>
              <a:t>lawsuit</a:t>
            </a:r>
            <a:r>
              <a:rPr lang="de-DE" sz="2800" b="1" dirty="0">
                <a:solidFill>
                  <a:schemeClr val="tx2"/>
                </a:solidFill>
              </a:rPr>
              <a:t>: W.H., m., 72 </a:t>
            </a:r>
            <a:r>
              <a:rPr lang="de-DE" sz="2800" b="1" dirty="0" err="1">
                <a:solidFill>
                  <a:schemeClr val="tx2"/>
                </a:solidFill>
              </a:rPr>
              <a:t>yrs</a:t>
            </a:r>
            <a:br>
              <a:rPr lang="de-DE" sz="2800" b="1" dirty="0">
                <a:solidFill>
                  <a:schemeClr val="tx2"/>
                </a:solidFill>
              </a:rPr>
            </a:br>
            <a:r>
              <a:rPr lang="de-DE" sz="2800" b="1" dirty="0">
                <a:solidFill>
                  <a:schemeClr val="tx2"/>
                </a:solidFill>
              </a:rPr>
              <a:t>Diagnosis: </a:t>
            </a:r>
            <a:r>
              <a:rPr lang="de-DE" sz="2800" b="1" dirty="0" err="1">
                <a:solidFill>
                  <a:schemeClr val="tx2"/>
                </a:solidFill>
              </a:rPr>
              <a:t>lung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cancer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br>
              <a:rPr lang="de-DE" sz="2400" b="1" dirty="0">
                <a:solidFill>
                  <a:schemeClr val="tx2"/>
                </a:solidFill>
              </a:rPr>
            </a:b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03512" y="1645920"/>
            <a:ext cx="4316288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err="1">
                <a:solidFill>
                  <a:srgbClr val="373E93"/>
                </a:solidFill>
              </a:rPr>
              <a:t>Occupational</a:t>
            </a:r>
            <a:r>
              <a:rPr lang="de-DE" b="1" dirty="0">
                <a:solidFill>
                  <a:srgbClr val="373E93"/>
                </a:solidFill>
              </a:rPr>
              <a:t> </a:t>
            </a:r>
            <a:r>
              <a:rPr lang="de-DE" b="1" dirty="0" err="1">
                <a:solidFill>
                  <a:srgbClr val="373E93"/>
                </a:solidFill>
              </a:rPr>
              <a:t>history</a:t>
            </a:r>
            <a:r>
              <a:rPr lang="de-DE" b="1" dirty="0">
                <a:solidFill>
                  <a:srgbClr val="373E93"/>
                </a:solidFill>
              </a:rPr>
              <a:t>:</a:t>
            </a:r>
          </a:p>
          <a:p>
            <a:pPr marL="0" indent="0">
              <a:buNone/>
            </a:pPr>
            <a:r>
              <a:rPr lang="de-DE" dirty="0"/>
              <a:t>1959-1984 </a:t>
            </a:r>
            <a:r>
              <a:rPr lang="de-DE" dirty="0" err="1"/>
              <a:t>brewer</a:t>
            </a:r>
            <a:r>
              <a:rPr lang="de-DE" dirty="0"/>
              <a:t>, </a:t>
            </a:r>
            <a:r>
              <a:rPr lang="de-DE" dirty="0" err="1"/>
              <a:t>preparing</a:t>
            </a:r>
            <a:r>
              <a:rPr lang="de-DE" dirty="0"/>
              <a:t>  4 </a:t>
            </a:r>
            <a:r>
              <a:rPr lang="de-DE" dirty="0" err="1"/>
              <a:t>times</a:t>
            </a:r>
            <a:r>
              <a:rPr lang="de-DE" dirty="0"/>
              <a:t> a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filters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filtering</a:t>
            </a:r>
            <a:r>
              <a:rPr lang="de-DE" dirty="0"/>
              <a:t> </a:t>
            </a:r>
            <a:r>
              <a:rPr lang="de-DE" dirty="0" err="1"/>
              <a:t>beer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25-40 kg </a:t>
            </a:r>
            <a:r>
              <a:rPr lang="de-DE" dirty="0" err="1"/>
              <a:t>kieselguhr</a:t>
            </a:r>
            <a:r>
              <a:rPr lang="de-DE" dirty="0"/>
              <a:t> (</a:t>
            </a:r>
            <a:r>
              <a:rPr lang="de-DE" dirty="0" err="1"/>
              <a:t>diatomite</a:t>
            </a:r>
            <a:r>
              <a:rPr lang="de-DE" dirty="0"/>
              <a:t>) +</a:t>
            </a:r>
          </a:p>
          <a:p>
            <a:pPr marL="0" indent="0">
              <a:buNone/>
            </a:pPr>
            <a:r>
              <a:rPr lang="de-DE" dirty="0"/>
              <a:t>1-2.5 kg </a:t>
            </a:r>
            <a:r>
              <a:rPr lang="de-DE" dirty="0" err="1"/>
              <a:t>chrysotile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err="1"/>
              <a:t>Confounder</a:t>
            </a:r>
            <a:r>
              <a:rPr lang="de-DE" b="1" dirty="0"/>
              <a:t>: </a:t>
            </a:r>
            <a:r>
              <a:rPr lang="de-DE" dirty="0"/>
              <a:t>10 </a:t>
            </a:r>
            <a:r>
              <a:rPr lang="de-DE" dirty="0" err="1"/>
              <a:t>Packyears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569720"/>
            <a:ext cx="5278448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err="1">
                <a:solidFill>
                  <a:srgbClr val="373E93"/>
                </a:solidFill>
              </a:rPr>
              <a:t>Cumulative</a:t>
            </a:r>
            <a:r>
              <a:rPr lang="de-DE" b="1" dirty="0">
                <a:solidFill>
                  <a:srgbClr val="373E93"/>
                </a:solidFill>
              </a:rPr>
              <a:t> </a:t>
            </a:r>
            <a:r>
              <a:rPr lang="de-DE" b="1" dirty="0" err="1">
                <a:solidFill>
                  <a:srgbClr val="373E93"/>
                </a:solidFill>
              </a:rPr>
              <a:t>asbestos</a:t>
            </a:r>
            <a:r>
              <a:rPr lang="de-DE" b="1" dirty="0">
                <a:solidFill>
                  <a:srgbClr val="373E93"/>
                </a:solidFill>
              </a:rPr>
              <a:t> </a:t>
            </a:r>
            <a:r>
              <a:rPr lang="de-DE" b="1" dirty="0" err="1">
                <a:solidFill>
                  <a:srgbClr val="373E93"/>
                </a:solidFill>
              </a:rPr>
              <a:t>estimates</a:t>
            </a:r>
            <a:r>
              <a:rPr lang="de-DE" b="1" dirty="0">
                <a:solidFill>
                  <a:srgbClr val="373E93"/>
                </a:solidFill>
              </a:rPr>
              <a:t> </a:t>
            </a:r>
            <a:r>
              <a:rPr lang="de-DE" b="1" dirty="0" err="1">
                <a:solidFill>
                  <a:srgbClr val="373E93"/>
                </a:solidFill>
              </a:rPr>
              <a:t>by</a:t>
            </a:r>
            <a:r>
              <a:rPr lang="de-DE" b="1" dirty="0">
                <a:solidFill>
                  <a:srgbClr val="373E93"/>
                </a:solidFill>
              </a:rPr>
              <a:t> </a:t>
            </a:r>
            <a:r>
              <a:rPr lang="de-DE" b="1" dirty="0" err="1">
                <a:solidFill>
                  <a:srgbClr val="373E93"/>
                </a:solidFill>
              </a:rPr>
              <a:t>industrial</a:t>
            </a:r>
            <a:r>
              <a:rPr lang="de-DE" b="1" dirty="0">
                <a:solidFill>
                  <a:srgbClr val="373E93"/>
                </a:solidFill>
              </a:rPr>
              <a:t> </a:t>
            </a:r>
            <a:r>
              <a:rPr lang="de-DE" b="1" dirty="0" err="1">
                <a:solidFill>
                  <a:srgbClr val="373E93"/>
                </a:solidFill>
              </a:rPr>
              <a:t>hygienists</a:t>
            </a:r>
            <a:r>
              <a:rPr lang="de-DE" b="1" dirty="0">
                <a:solidFill>
                  <a:srgbClr val="373E93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de-DE" dirty="0"/>
              <a:t>23 fiber-</a:t>
            </a:r>
            <a:r>
              <a:rPr lang="de-DE" dirty="0" err="1"/>
              <a:t>years</a:t>
            </a:r>
            <a:r>
              <a:rPr lang="de-DE" dirty="0"/>
              <a:t> (</a:t>
            </a:r>
            <a:r>
              <a:rPr lang="de-DE" dirty="0" err="1"/>
              <a:t>based</a:t>
            </a:r>
            <a:r>
              <a:rPr lang="de-DE" dirty="0"/>
              <a:t> on personal interview + Fiber-</a:t>
            </a:r>
            <a:r>
              <a:rPr lang="de-DE" dirty="0" err="1"/>
              <a:t>years</a:t>
            </a:r>
            <a:r>
              <a:rPr lang="de-DE" dirty="0"/>
              <a:t> Report*</a:t>
            </a:r>
          </a:p>
          <a:p>
            <a:pPr>
              <a:buFontTx/>
              <a:buChar char="-"/>
            </a:pPr>
            <a:r>
              <a:rPr lang="de-DE" dirty="0"/>
              <a:t>4 fiber-</a:t>
            </a:r>
            <a:r>
              <a:rPr lang="de-DE" dirty="0" err="1"/>
              <a:t>years</a:t>
            </a:r>
            <a:r>
              <a:rPr lang="de-DE" dirty="0"/>
              <a:t>*</a:t>
            </a:r>
          </a:p>
          <a:p>
            <a:pPr>
              <a:buFontTx/>
              <a:buChar char="-"/>
            </a:pPr>
            <a:r>
              <a:rPr lang="de-DE" dirty="0"/>
              <a:t>2.6 fiber-</a:t>
            </a:r>
            <a:r>
              <a:rPr lang="de-DE" dirty="0" err="1"/>
              <a:t>years</a:t>
            </a:r>
            <a:r>
              <a:rPr lang="de-DE" dirty="0"/>
              <a:t>*</a:t>
            </a:r>
          </a:p>
          <a:p>
            <a:pPr>
              <a:buFontTx/>
              <a:buChar char="-"/>
            </a:pPr>
            <a:r>
              <a:rPr lang="de-DE" dirty="0"/>
              <a:t>21.6 fiber-</a:t>
            </a:r>
            <a:r>
              <a:rPr lang="de-DE" dirty="0" err="1"/>
              <a:t>years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000" dirty="0"/>
              <a:t>*</a:t>
            </a:r>
            <a:r>
              <a:rPr lang="de-DE" sz="2000" dirty="0" err="1"/>
              <a:t>industrial</a:t>
            </a:r>
            <a:r>
              <a:rPr lang="de-DE" sz="2000" dirty="0"/>
              <a:t> </a:t>
            </a:r>
            <a:r>
              <a:rPr lang="de-DE" sz="2000" dirty="0" err="1"/>
              <a:t>hygienists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insurance</a:t>
            </a:r>
            <a:r>
              <a:rPr lang="de-DE" sz="2000" dirty="0"/>
              <a:t>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-42420" y="6435673"/>
            <a:ext cx="12192000" cy="422327"/>
            <a:chOff x="0" y="6309320"/>
            <a:chExt cx="12192000" cy="640383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6098" y="6521943"/>
              <a:ext cx="702298" cy="37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6" descr="EOM_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242221" y="6340182"/>
              <a:ext cx="715513" cy="60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Gerade Verbindung 7"/>
            <p:cNvCxnSpPr/>
            <p:nvPr/>
          </p:nvCxnSpPr>
          <p:spPr>
            <a:xfrm>
              <a:off x="0" y="6309320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1202348" y="6483886"/>
              <a:ext cx="2494594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017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chemeClr val="tx2"/>
                </a:solidFill>
              </a:rPr>
              <a:t>Social Court Cologne </a:t>
            </a:r>
            <a:r>
              <a:rPr lang="de-DE" sz="2800" b="1" dirty="0" err="1">
                <a:solidFill>
                  <a:schemeClr val="tx2"/>
                </a:solidFill>
              </a:rPr>
              <a:t>litigation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case</a:t>
            </a:r>
            <a:r>
              <a:rPr lang="de-DE" sz="2800" b="1" dirty="0">
                <a:solidFill>
                  <a:schemeClr val="tx2"/>
                </a:solidFill>
              </a:rPr>
              <a:t>: W.H., m., 72 </a:t>
            </a:r>
            <a:r>
              <a:rPr lang="de-DE" sz="2800" b="1" dirty="0" err="1">
                <a:solidFill>
                  <a:schemeClr val="tx2"/>
                </a:solidFill>
              </a:rPr>
              <a:t>yrs</a:t>
            </a:r>
            <a:br>
              <a:rPr lang="de-DE" sz="2800" b="1" dirty="0">
                <a:solidFill>
                  <a:schemeClr val="tx2"/>
                </a:solidFill>
              </a:rPr>
            </a:br>
            <a:r>
              <a:rPr lang="de-DE" sz="2800" b="1" dirty="0">
                <a:solidFill>
                  <a:schemeClr val="tx2"/>
                </a:solidFill>
              </a:rPr>
              <a:t>Diagnosis: </a:t>
            </a:r>
            <a:r>
              <a:rPr lang="de-DE" sz="2800" b="1" dirty="0" err="1">
                <a:solidFill>
                  <a:schemeClr val="tx2"/>
                </a:solidFill>
              </a:rPr>
              <a:t>lung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cancer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br>
              <a:rPr lang="de-DE" sz="2400" b="1" dirty="0">
                <a:solidFill>
                  <a:schemeClr val="tx2"/>
                </a:solidFill>
              </a:rPr>
            </a:b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03512" y="1645920"/>
            <a:ext cx="4316288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err="1">
                <a:solidFill>
                  <a:srgbClr val="373E93"/>
                </a:solidFill>
              </a:rPr>
              <a:t>Occupational</a:t>
            </a:r>
            <a:r>
              <a:rPr lang="de-DE" b="1" dirty="0">
                <a:solidFill>
                  <a:srgbClr val="373E93"/>
                </a:solidFill>
              </a:rPr>
              <a:t> </a:t>
            </a:r>
            <a:r>
              <a:rPr lang="de-DE" b="1" dirty="0" err="1">
                <a:solidFill>
                  <a:srgbClr val="373E93"/>
                </a:solidFill>
              </a:rPr>
              <a:t>history</a:t>
            </a:r>
            <a:r>
              <a:rPr lang="de-DE" b="1" dirty="0">
                <a:solidFill>
                  <a:srgbClr val="373E93"/>
                </a:solidFill>
              </a:rPr>
              <a:t>:</a:t>
            </a:r>
          </a:p>
          <a:p>
            <a:pPr marL="0" indent="0">
              <a:buNone/>
            </a:pPr>
            <a:r>
              <a:rPr lang="de-DE" dirty="0"/>
              <a:t>1959-1984 Brewer, </a:t>
            </a:r>
            <a:r>
              <a:rPr lang="de-DE" dirty="0" err="1"/>
              <a:t>preparing</a:t>
            </a:r>
            <a:r>
              <a:rPr lang="de-DE" dirty="0"/>
              <a:t>  4 </a:t>
            </a:r>
            <a:r>
              <a:rPr lang="de-DE" dirty="0" err="1"/>
              <a:t>times</a:t>
            </a:r>
            <a:r>
              <a:rPr lang="de-DE" dirty="0"/>
              <a:t> a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filters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filtering</a:t>
            </a:r>
            <a:r>
              <a:rPr lang="de-DE" dirty="0"/>
              <a:t> </a:t>
            </a:r>
            <a:r>
              <a:rPr lang="de-DE" dirty="0" err="1"/>
              <a:t>beer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25-40 kg </a:t>
            </a:r>
            <a:r>
              <a:rPr lang="de-DE" dirty="0" err="1"/>
              <a:t>kieselguhr</a:t>
            </a:r>
            <a:r>
              <a:rPr lang="de-DE" dirty="0"/>
              <a:t> (</a:t>
            </a:r>
            <a:r>
              <a:rPr lang="de-DE" dirty="0" err="1"/>
              <a:t>diatomite</a:t>
            </a:r>
            <a:r>
              <a:rPr lang="de-DE" dirty="0"/>
              <a:t>) +</a:t>
            </a:r>
          </a:p>
          <a:p>
            <a:pPr marL="0" indent="0">
              <a:buNone/>
            </a:pPr>
            <a:r>
              <a:rPr lang="de-DE" dirty="0"/>
              <a:t>1-2.5 kg </a:t>
            </a:r>
            <a:r>
              <a:rPr lang="de-DE" dirty="0" err="1"/>
              <a:t>chrysotile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err="1"/>
              <a:t>Confounder</a:t>
            </a:r>
            <a:r>
              <a:rPr lang="de-DE" b="1" dirty="0"/>
              <a:t>: </a:t>
            </a:r>
            <a:r>
              <a:rPr lang="de-DE" dirty="0"/>
              <a:t>10 </a:t>
            </a:r>
            <a:r>
              <a:rPr lang="de-DE" dirty="0" err="1"/>
              <a:t>Packyears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569720"/>
            <a:ext cx="4460304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err="1">
                <a:solidFill>
                  <a:srgbClr val="373E93"/>
                </a:solidFill>
              </a:rPr>
              <a:t>Cumulative</a:t>
            </a:r>
            <a:r>
              <a:rPr lang="de-DE" b="1" dirty="0">
                <a:solidFill>
                  <a:srgbClr val="373E93"/>
                </a:solidFill>
              </a:rPr>
              <a:t> </a:t>
            </a:r>
            <a:r>
              <a:rPr lang="de-DE" b="1" dirty="0" err="1">
                <a:solidFill>
                  <a:srgbClr val="373E93"/>
                </a:solidFill>
              </a:rPr>
              <a:t>asbestos</a:t>
            </a:r>
            <a:r>
              <a:rPr lang="de-DE" b="1" dirty="0">
                <a:solidFill>
                  <a:srgbClr val="373E93"/>
                </a:solidFill>
              </a:rPr>
              <a:t> </a:t>
            </a:r>
            <a:r>
              <a:rPr lang="de-DE" b="1" dirty="0" err="1">
                <a:solidFill>
                  <a:srgbClr val="373E93"/>
                </a:solidFill>
              </a:rPr>
              <a:t>estimates</a:t>
            </a:r>
            <a:r>
              <a:rPr lang="de-DE" b="1" dirty="0">
                <a:solidFill>
                  <a:srgbClr val="373E93"/>
                </a:solidFill>
              </a:rPr>
              <a:t> </a:t>
            </a:r>
            <a:r>
              <a:rPr lang="de-DE" b="1" dirty="0" err="1">
                <a:solidFill>
                  <a:srgbClr val="373E93"/>
                </a:solidFill>
              </a:rPr>
              <a:t>by</a:t>
            </a:r>
            <a:r>
              <a:rPr lang="de-DE" b="1" dirty="0">
                <a:solidFill>
                  <a:srgbClr val="373E93"/>
                </a:solidFill>
              </a:rPr>
              <a:t> </a:t>
            </a:r>
            <a:r>
              <a:rPr lang="de-DE" b="1" dirty="0" err="1">
                <a:solidFill>
                  <a:srgbClr val="373E93"/>
                </a:solidFill>
              </a:rPr>
              <a:t>industrial</a:t>
            </a:r>
            <a:r>
              <a:rPr lang="de-DE" b="1" dirty="0">
                <a:solidFill>
                  <a:srgbClr val="373E93"/>
                </a:solidFill>
              </a:rPr>
              <a:t> </a:t>
            </a:r>
            <a:r>
              <a:rPr lang="de-DE" b="1" dirty="0" err="1">
                <a:solidFill>
                  <a:srgbClr val="373E93"/>
                </a:solidFill>
              </a:rPr>
              <a:t>hygienists</a:t>
            </a:r>
            <a:r>
              <a:rPr lang="de-DE" b="1" dirty="0">
                <a:solidFill>
                  <a:srgbClr val="373E93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de-DE" dirty="0"/>
              <a:t>23 fiber-</a:t>
            </a:r>
            <a:r>
              <a:rPr lang="de-DE" dirty="0" err="1"/>
              <a:t>years</a:t>
            </a:r>
            <a:r>
              <a:rPr lang="de-DE" dirty="0"/>
              <a:t>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occup</a:t>
            </a:r>
            <a:r>
              <a:rPr lang="de-DE" dirty="0"/>
              <a:t>. </a:t>
            </a:r>
            <a:r>
              <a:rPr lang="de-DE" dirty="0" err="1"/>
              <a:t>history</a:t>
            </a:r>
            <a:r>
              <a:rPr lang="de-DE" dirty="0"/>
              <a:t> + Fiber-</a:t>
            </a:r>
            <a:r>
              <a:rPr lang="de-DE" dirty="0" err="1"/>
              <a:t>years</a:t>
            </a:r>
            <a:r>
              <a:rPr lang="de-DE" dirty="0"/>
              <a:t> Report*</a:t>
            </a:r>
          </a:p>
          <a:p>
            <a:pPr>
              <a:buFontTx/>
              <a:buChar char="-"/>
            </a:pPr>
            <a:r>
              <a:rPr lang="de-DE" dirty="0"/>
              <a:t>4 fiber-</a:t>
            </a:r>
            <a:r>
              <a:rPr lang="de-DE" dirty="0" err="1"/>
              <a:t>years</a:t>
            </a:r>
            <a:r>
              <a:rPr lang="de-DE" dirty="0"/>
              <a:t>*</a:t>
            </a:r>
          </a:p>
          <a:p>
            <a:pPr>
              <a:buFontTx/>
              <a:buChar char="-"/>
            </a:pPr>
            <a:r>
              <a:rPr lang="de-DE" dirty="0"/>
              <a:t>2.6 fiber-</a:t>
            </a:r>
            <a:r>
              <a:rPr lang="de-DE" dirty="0" err="1"/>
              <a:t>years</a:t>
            </a:r>
            <a:r>
              <a:rPr lang="de-DE" dirty="0"/>
              <a:t>*</a:t>
            </a:r>
          </a:p>
          <a:p>
            <a:pPr>
              <a:buFontTx/>
              <a:buChar char="-"/>
            </a:pPr>
            <a:r>
              <a:rPr lang="de-DE" dirty="0"/>
              <a:t>21.6 fiber-</a:t>
            </a:r>
            <a:r>
              <a:rPr lang="de-DE" dirty="0" err="1"/>
              <a:t>years</a:t>
            </a:r>
            <a:endParaRPr lang="de-DE" dirty="0"/>
          </a:p>
          <a:p>
            <a:pPr marL="0" indent="0">
              <a:buNone/>
            </a:pPr>
            <a:r>
              <a:rPr lang="de-DE" sz="2000" dirty="0"/>
              <a:t>*</a:t>
            </a:r>
            <a:r>
              <a:rPr lang="de-DE" sz="2000" dirty="0" err="1"/>
              <a:t>industrial</a:t>
            </a:r>
            <a:r>
              <a:rPr lang="de-DE" sz="2000" dirty="0"/>
              <a:t> </a:t>
            </a:r>
            <a:r>
              <a:rPr lang="de-DE" sz="2000" dirty="0" err="1"/>
              <a:t>hygienists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insurance</a:t>
            </a:r>
            <a:r>
              <a:rPr lang="de-DE" sz="2000" dirty="0"/>
              <a:t>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0" y="6473081"/>
            <a:ext cx="12192000" cy="416034"/>
            <a:chOff x="0" y="6309320"/>
            <a:chExt cx="12192000" cy="55121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2352" y="6471291"/>
              <a:ext cx="754145" cy="27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6" descr="EOM_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053687" y="6352963"/>
              <a:ext cx="729651" cy="50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Gerade Verbindung 7"/>
            <p:cNvCxnSpPr/>
            <p:nvPr/>
          </p:nvCxnSpPr>
          <p:spPr>
            <a:xfrm>
              <a:off x="0" y="6309320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1089227" y="6386187"/>
              <a:ext cx="2494594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0" y="56043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Expert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opinion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: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Accept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lung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cancer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as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an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occupational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disease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due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to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syncancerogenicity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of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asbestos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quartz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4913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6389" y="3174075"/>
            <a:ext cx="99225" cy="5098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137" y="0"/>
            <a:ext cx="9913562" cy="6658164"/>
          </a:xfrm>
          <a:prstGeom prst="rect">
            <a:avLst/>
          </a:prstGeom>
          <a:ln>
            <a:noFill/>
          </a:ln>
        </p:spPr>
      </p:pic>
      <p:grpSp>
        <p:nvGrpSpPr>
          <p:cNvPr id="5" name="Gruppieren 4"/>
          <p:cNvGrpSpPr/>
          <p:nvPr/>
        </p:nvGrpSpPr>
        <p:grpSpPr>
          <a:xfrm>
            <a:off x="83101" y="6581001"/>
            <a:ext cx="11608347" cy="391354"/>
            <a:chOff x="0" y="6251352"/>
            <a:chExt cx="12192000" cy="70503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946" y="6401186"/>
              <a:ext cx="694294" cy="35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6" descr="EOM_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578728" y="6251352"/>
              <a:ext cx="670189" cy="70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Gerade Verbindung 6"/>
            <p:cNvCxnSpPr/>
            <p:nvPr/>
          </p:nvCxnSpPr>
          <p:spPr>
            <a:xfrm>
              <a:off x="0" y="6309320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1059025" y="6251352"/>
              <a:ext cx="2620019" cy="499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 flipH="1">
            <a:off x="5505032" y="2184258"/>
            <a:ext cx="197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Radiology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</p:txBody>
      </p:sp>
      <p:sp>
        <p:nvSpPr>
          <p:cNvPr id="12" name="Textfeld 11"/>
          <p:cNvSpPr txBox="1"/>
          <p:nvPr/>
        </p:nvSpPr>
        <p:spPr>
          <a:xfrm flipH="1">
            <a:off x="3643459" y="3988938"/>
            <a:ext cx="83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Lung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function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testing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,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exercise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test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,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biopsy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+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histology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in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case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of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suspected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malignancy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</p:txBody>
      </p:sp>
      <p:sp>
        <p:nvSpPr>
          <p:cNvPr id="15" name="Textfeld 14"/>
          <p:cNvSpPr txBox="1"/>
          <p:nvPr/>
        </p:nvSpPr>
        <p:spPr>
          <a:xfrm flipH="1">
            <a:off x="9047806" y="5310589"/>
            <a:ext cx="339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Differential 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diagnosis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8564253" y="5585381"/>
            <a:ext cx="0" cy="424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: abgerundete Ecken 17"/>
          <p:cNvSpPr/>
          <p:nvPr/>
        </p:nvSpPr>
        <p:spPr>
          <a:xfrm>
            <a:off x="7310535" y="5845629"/>
            <a:ext cx="259189" cy="4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hteck: abgerundete Ecken 22"/>
          <p:cNvSpPr/>
          <p:nvPr/>
        </p:nvSpPr>
        <p:spPr>
          <a:xfrm flipV="1">
            <a:off x="7536370" y="5891348"/>
            <a:ext cx="994529" cy="1413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509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5473" y="938926"/>
            <a:ext cx="8569678" cy="913518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6117320"/>
            <a:ext cx="3296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http://gvs.bgetem.de/formulare/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formulare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fuer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-den-arzt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8640" y="94390"/>
            <a:ext cx="309716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Asbestos</a:t>
            </a:r>
            <a:r>
              <a:rPr kumimoji="0" lang="de-DE" sz="2800" b="1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exposure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kern="0" dirty="0">
                <a:solidFill>
                  <a:srgbClr val="373E93"/>
                </a:solidFill>
              </a:rPr>
              <a:t>a</a:t>
            </a:r>
            <a:r>
              <a:rPr kumimoji="0" lang="de-DE" sz="2800" b="1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ssessment</a:t>
            </a:r>
            <a:r>
              <a:rPr kumimoji="0" lang="de-DE" sz="2800" b="1" strike="noStrike" kern="0" cap="none" spc="0" normalizeH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in a</a:t>
            </a:r>
            <a:r>
              <a:rPr lang="de-DE" sz="2800" b="1" kern="0" dirty="0">
                <a:solidFill>
                  <a:srgbClr val="373E93"/>
                </a:solidFill>
              </a:rPr>
              <a:t> personal interview (</a:t>
            </a:r>
            <a:r>
              <a:rPr lang="de-DE" sz="2800" b="1" kern="0" dirty="0" err="1">
                <a:solidFill>
                  <a:srgbClr val="373E93"/>
                </a:solidFill>
              </a:rPr>
              <a:t>questionnaire</a:t>
            </a:r>
            <a:r>
              <a:rPr lang="de-DE" sz="2800" b="1" kern="0" dirty="0">
                <a:solidFill>
                  <a:srgbClr val="373E93"/>
                </a:solidFill>
              </a:rPr>
              <a:t>)</a:t>
            </a:r>
            <a:endParaRPr kumimoji="0" lang="de-DE" sz="2800" b="1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	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Plants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/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jobs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    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Hrs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per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day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            per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week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            per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month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     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Asbestos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type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926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8059" y="-9630554"/>
            <a:ext cx="13932110" cy="1485148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6117320"/>
            <a:ext cx="3296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http://gvs.bgetem.de/formulare/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formulare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fuer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-den-arzt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37389" y="115677"/>
            <a:ext cx="45113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Questionnaire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Asbestos</a:t>
            </a:r>
            <a:r>
              <a:rPr kumimoji="0" lang="de-DE" sz="2800" b="1" i="1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Exposure Assessment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Asbestos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product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s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used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877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4346" y="679900"/>
            <a:ext cx="9466648" cy="549819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39907" y="13771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Questionnaire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1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Asbestos</a:t>
            </a:r>
            <a:r>
              <a:rPr kumimoji="0" lang="de-DE" sz="2800" b="1" i="1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Exposure Assessment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       How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did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you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handle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these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       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asbestos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materials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Hygiene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conditions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		v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entilation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,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exhaust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373E93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		PPE,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mask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373E93"/>
                </a:solidFill>
                <a:effectLst/>
                <a:uLnTx/>
                <a:uFillTx/>
              </a:rPr>
              <a:t>  </a:t>
            </a:r>
          </a:p>
        </p:txBody>
      </p:sp>
      <p:sp>
        <p:nvSpPr>
          <p:cNvPr id="4" name="Rechteck 3"/>
          <p:cNvSpPr/>
          <p:nvPr/>
        </p:nvSpPr>
        <p:spPr>
          <a:xfrm>
            <a:off x="888836" y="56147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http://gvs.bgetem.de/formulare/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formulare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fuer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-den-arzt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0" y="6475163"/>
            <a:ext cx="12192000" cy="445970"/>
            <a:chOff x="0" y="6309320"/>
            <a:chExt cx="12192000" cy="583197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0861" y="6447556"/>
              <a:ext cx="788898" cy="28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6" descr="EOM_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99"/>
            <a:stretch>
              <a:fillRect/>
            </a:stretch>
          </p:blipFill>
          <p:spPr bwMode="auto">
            <a:xfrm>
              <a:off x="10299032" y="6363560"/>
              <a:ext cx="760395" cy="52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Gerade Verbindung 6"/>
            <p:cNvCxnSpPr/>
            <p:nvPr/>
          </p:nvCxnSpPr>
          <p:spPr>
            <a:xfrm>
              <a:off x="0" y="6309320"/>
              <a:ext cx="1219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1181968" y="6378299"/>
              <a:ext cx="2494594" cy="362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Xaver Baur-Ramazzini Days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11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Microsoft Office PowerPoint</Application>
  <PresentationFormat>Breitbild</PresentationFormat>
  <Paragraphs>248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Albertus Extra Bold</vt:lpstr>
      <vt:lpstr>Arial</vt:lpstr>
      <vt:lpstr>Arial Black</vt:lpstr>
      <vt:lpstr>Calibri</vt:lpstr>
      <vt:lpstr>Calibri Light</vt:lpstr>
      <vt:lpstr>Times New Roman</vt:lpstr>
      <vt:lpstr>Wingdings</vt:lpstr>
      <vt:lpstr>Office</vt:lpstr>
      <vt:lpstr>Larissa</vt:lpstr>
      <vt:lpstr>3_Larissa-Design</vt:lpstr>
      <vt:lpstr>   The Role of the Occupational/Environmental History with a focus on chrysotile exposure    for lung, laryngeal, ovarian cancer </vt:lpstr>
      <vt:lpstr>                                  The Role of the Occupational/Environmental History     Why is occupational/environmental  history of diseased former asbestos- exposed workers needed?      - estimation of likelihood of asbestos causation - national regulatory thresholds for acceptance of an ARD,  e.g. 25 fiber-years for lung cancer in Germany - identification of additional risk factors and differential      diagnostic aspects    </vt:lpstr>
      <vt:lpstr>PowerPoint-Präsentation</vt:lpstr>
      <vt:lpstr>Social Court Cologne lawsuit: W.H., m., 72 yrs Diagnosis: lung cancer  </vt:lpstr>
      <vt:lpstr>Social Court Cologne litigation case: W.H., m., 72 yrs Diagnosis: lung cancer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How to assess the cumulative asbestos dose?</vt:lpstr>
      <vt:lpstr>Fiber-years Report (Faserjahre) 2013 </vt:lpstr>
      <vt:lpstr>Fiber-years Report (Faserjahre)   </vt:lpstr>
      <vt:lpstr>PowerPoint-Präsentation</vt:lpstr>
      <vt:lpstr>PowerPoint-Präsentation</vt:lpstr>
      <vt:lpstr>PowerPoint-Präsentation</vt:lpstr>
      <vt:lpstr>PowerPoint-Präsentation</vt:lpstr>
      <vt:lpstr> The Role of the Occupational/Environmental History   Additional risk factors due to co-exposures and differential diagnosis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The Role of the Occupational/Environmental History with a focus on chrysotile exposure    for lung, laryngeal, ovarian cancer </dc:title>
  <dc:creator>Xaver Baur</dc:creator>
  <cp:lastModifiedBy>Xaver Baur</cp:lastModifiedBy>
  <cp:revision>2</cp:revision>
  <dcterms:created xsi:type="dcterms:W3CDTF">2016-10-27T14:15:09Z</dcterms:created>
  <dcterms:modified xsi:type="dcterms:W3CDTF">2016-10-27T23:42:03Z</dcterms:modified>
</cp:coreProperties>
</file>