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17"/>
  </p:notesMasterIdLst>
  <p:sldIdLst>
    <p:sldId id="275" r:id="rId3"/>
    <p:sldId id="288" r:id="rId4"/>
    <p:sldId id="291" r:id="rId5"/>
    <p:sldId id="276" r:id="rId6"/>
    <p:sldId id="277" r:id="rId7"/>
    <p:sldId id="279" r:id="rId8"/>
    <p:sldId id="278" r:id="rId9"/>
    <p:sldId id="280" r:id="rId10"/>
    <p:sldId id="281" r:id="rId11"/>
    <p:sldId id="282" r:id="rId12"/>
    <p:sldId id="283" r:id="rId13"/>
    <p:sldId id="289" r:id="rId14"/>
    <p:sldId id="290" r:id="rId15"/>
    <p:sldId id="286"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6600"/>
    <a:srgbClr val="007E39"/>
    <a:srgbClr val="D9D4EC"/>
    <a:srgbClr val="74CAA7"/>
    <a:srgbClr val="D1EFE2"/>
    <a:srgbClr val="66FF99"/>
    <a:srgbClr val="CCFF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645" autoAdjust="0"/>
  </p:normalViewPr>
  <p:slideViewPr>
    <p:cSldViewPr>
      <p:cViewPr varScale="1">
        <p:scale>
          <a:sx n="113" d="100"/>
          <a:sy n="113" d="100"/>
        </p:scale>
        <p:origin x="1476"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6C75E-A401-44CE-ABA8-43B9AD3692E1}" type="datetimeFigureOut">
              <a:rPr lang="it-IT" smtClean="0"/>
              <a:t>27/10/2016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0D8EA-161D-4595-9A0E-6650A9EDBA6A}" type="slidenum">
              <a:rPr lang="it-IT" smtClean="0"/>
              <a:t>‹N›</a:t>
            </a:fld>
            <a:endParaRPr lang="it-IT"/>
          </a:p>
        </p:txBody>
      </p:sp>
    </p:spTree>
    <p:extLst>
      <p:ext uri="{BB962C8B-B14F-4D97-AF65-F5344CB8AC3E}">
        <p14:creationId xmlns:p14="http://schemas.microsoft.com/office/powerpoint/2010/main" val="85048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sz="2400">
                <a:solidFill>
                  <a:srgbClr val="FF3300"/>
                </a:solidFill>
                <a:latin typeface="Arial" pitchFamily="34" charset="0"/>
              </a:defRPr>
            </a:lvl1pPr>
            <a:lvl2pPr marL="742950" indent="-285750" defTabSz="977900">
              <a:defRPr sz="2400">
                <a:solidFill>
                  <a:srgbClr val="FF3300"/>
                </a:solidFill>
                <a:latin typeface="Arial" pitchFamily="34" charset="0"/>
              </a:defRPr>
            </a:lvl2pPr>
            <a:lvl3pPr marL="1143000" indent="-228600" defTabSz="977900">
              <a:defRPr sz="2400">
                <a:solidFill>
                  <a:srgbClr val="FF3300"/>
                </a:solidFill>
                <a:latin typeface="Arial" pitchFamily="34" charset="0"/>
              </a:defRPr>
            </a:lvl3pPr>
            <a:lvl4pPr marL="1600200" indent="-228600" defTabSz="977900">
              <a:defRPr sz="2400">
                <a:solidFill>
                  <a:srgbClr val="FF3300"/>
                </a:solidFill>
                <a:latin typeface="Arial" pitchFamily="34" charset="0"/>
              </a:defRPr>
            </a:lvl4pPr>
            <a:lvl5pPr marL="2057400" indent="-228600" defTabSz="977900">
              <a:defRPr sz="2400">
                <a:solidFill>
                  <a:srgbClr val="FF3300"/>
                </a:solidFill>
                <a:latin typeface="Arial" pitchFamily="34" charset="0"/>
              </a:defRPr>
            </a:lvl5pPr>
            <a:lvl6pPr marL="2514600" indent="-228600" defTabSz="9779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6pPr>
            <a:lvl7pPr marL="2971800" indent="-228600" defTabSz="9779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7pPr>
            <a:lvl8pPr marL="3429000" indent="-228600" defTabSz="9779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8pPr>
            <a:lvl9pPr marL="3886200" indent="-228600" defTabSz="9779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9pPr>
          </a:lstStyle>
          <a:p>
            <a:fld id="{6C8575EB-95E2-4DA7-9645-17B6418EAFF3}" type="slidenum">
              <a:rPr lang="it-IT" altLang="it-IT" sz="1200" smtClean="0">
                <a:solidFill>
                  <a:srgbClr val="000000"/>
                </a:solidFill>
                <a:latin typeface="Times New Roman" pitchFamily="18" charset="0"/>
              </a:rPr>
              <a:pPr/>
              <a:t>1</a:t>
            </a:fld>
            <a:endParaRPr lang="it-IT" altLang="it-IT" sz="1200" smtClean="0">
              <a:solidFill>
                <a:srgbClr val="000000"/>
              </a:solidFill>
              <a:latin typeface="Times New Roman" pitchFamily="18" charset="0"/>
            </a:endParaRPr>
          </a:p>
        </p:txBody>
      </p:sp>
      <p:sp>
        <p:nvSpPr>
          <p:cNvPr id="109571" name="Rectangle 2"/>
          <p:cNvSpPr>
            <a:spLocks noGrp="1" noRot="1" noChangeAspect="1" noChangeArrowheads="1" noTextEdit="1"/>
          </p:cNvSpPr>
          <p:nvPr>
            <p:ph type="sldImg"/>
          </p:nvPr>
        </p:nvSpPr>
        <p:spPr>
          <a:xfrm>
            <a:off x="3348038" y="536575"/>
            <a:ext cx="3549650" cy="2662238"/>
          </a:xfrm>
          <a:ln/>
        </p:spPr>
      </p:sp>
      <p:sp>
        <p:nvSpPr>
          <p:cNvPr id="109572" name="Rectangle 3"/>
          <p:cNvSpPr>
            <a:spLocks noGrp="1" noChangeArrowheads="1"/>
          </p:cNvSpPr>
          <p:nvPr>
            <p:ph type="body" idx="1"/>
          </p:nvPr>
        </p:nvSpPr>
        <p:spPr>
          <a:xfrm>
            <a:off x="1363663" y="3375025"/>
            <a:ext cx="7507287" cy="319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921" tIns="50460" rIns="100921" bIns="50460"/>
          <a:lstStyle/>
          <a:p>
            <a:pPr eaLnBrk="1" hangingPunct="1"/>
            <a:endParaRPr lang="en-US" altLang="it-IT" smtClean="0"/>
          </a:p>
        </p:txBody>
      </p:sp>
      <p:sp>
        <p:nvSpPr>
          <p:cNvPr id="5" name="Segnaposto piè di pagina 4"/>
          <p:cNvSpPr>
            <a:spLocks noGrp="1"/>
          </p:cNvSpPr>
          <p:nvPr>
            <p:ph type="ftr" sz="quarter" idx="10"/>
          </p:nvPr>
        </p:nvSpPr>
        <p:spPr/>
        <p:txBody>
          <a:bodyPr/>
          <a:lstStyle/>
          <a:p>
            <a:pPr>
              <a:defRPr/>
            </a:pPr>
            <a:endParaRPr lang="it-IT">
              <a:solidFill>
                <a:srgbClr val="000000"/>
              </a:solidFill>
            </a:endParaRPr>
          </a:p>
        </p:txBody>
      </p:sp>
    </p:spTree>
    <p:extLst>
      <p:ext uri="{BB962C8B-B14F-4D97-AF65-F5344CB8AC3E}">
        <p14:creationId xmlns:p14="http://schemas.microsoft.com/office/powerpoint/2010/main" val="398346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44563" eaLnBrk="0" hangingPunct="0">
              <a:defRPr sz="2400" b="1">
                <a:solidFill>
                  <a:schemeClr val="tx1"/>
                </a:solidFill>
                <a:latin typeface="Arial" pitchFamily="34" charset="0"/>
              </a:defRPr>
            </a:lvl1pPr>
            <a:lvl2pPr marL="742950" indent="-285750" defTabSz="944563" eaLnBrk="0" hangingPunct="0">
              <a:defRPr sz="2400" b="1">
                <a:solidFill>
                  <a:schemeClr val="tx1"/>
                </a:solidFill>
                <a:latin typeface="Arial" pitchFamily="34" charset="0"/>
              </a:defRPr>
            </a:lvl2pPr>
            <a:lvl3pPr marL="1143000" indent="-228600" defTabSz="944563" eaLnBrk="0" hangingPunct="0">
              <a:defRPr sz="2400" b="1">
                <a:solidFill>
                  <a:schemeClr val="tx1"/>
                </a:solidFill>
                <a:latin typeface="Arial" pitchFamily="34" charset="0"/>
              </a:defRPr>
            </a:lvl3pPr>
            <a:lvl4pPr marL="1600200" indent="-228600" defTabSz="944563" eaLnBrk="0" hangingPunct="0">
              <a:defRPr sz="2400" b="1">
                <a:solidFill>
                  <a:schemeClr val="tx1"/>
                </a:solidFill>
                <a:latin typeface="Arial" pitchFamily="34" charset="0"/>
              </a:defRPr>
            </a:lvl4pPr>
            <a:lvl5pPr marL="2057400" indent="-228600" defTabSz="944563" eaLnBrk="0" hangingPunct="0">
              <a:defRPr sz="2400" b="1">
                <a:solidFill>
                  <a:schemeClr val="tx1"/>
                </a:solidFill>
                <a:latin typeface="Arial" pitchFamily="34" charset="0"/>
              </a:defRPr>
            </a:lvl5pPr>
            <a:lvl6pPr marL="2514600" indent="-228600" defTabSz="944563" eaLnBrk="0" fontAlgn="base" hangingPunct="0">
              <a:spcBef>
                <a:spcPct val="0"/>
              </a:spcBef>
              <a:spcAft>
                <a:spcPct val="0"/>
              </a:spcAft>
              <a:defRPr sz="2400" b="1">
                <a:solidFill>
                  <a:schemeClr val="tx1"/>
                </a:solidFill>
                <a:latin typeface="Arial" pitchFamily="34" charset="0"/>
              </a:defRPr>
            </a:lvl6pPr>
            <a:lvl7pPr marL="2971800" indent="-228600" defTabSz="944563" eaLnBrk="0" fontAlgn="base" hangingPunct="0">
              <a:spcBef>
                <a:spcPct val="0"/>
              </a:spcBef>
              <a:spcAft>
                <a:spcPct val="0"/>
              </a:spcAft>
              <a:defRPr sz="2400" b="1">
                <a:solidFill>
                  <a:schemeClr val="tx1"/>
                </a:solidFill>
                <a:latin typeface="Arial" pitchFamily="34" charset="0"/>
              </a:defRPr>
            </a:lvl7pPr>
            <a:lvl8pPr marL="3429000" indent="-228600" defTabSz="944563" eaLnBrk="0" fontAlgn="base" hangingPunct="0">
              <a:spcBef>
                <a:spcPct val="0"/>
              </a:spcBef>
              <a:spcAft>
                <a:spcPct val="0"/>
              </a:spcAft>
              <a:defRPr sz="2400" b="1">
                <a:solidFill>
                  <a:schemeClr val="tx1"/>
                </a:solidFill>
                <a:latin typeface="Arial" pitchFamily="34" charset="0"/>
              </a:defRPr>
            </a:lvl8pPr>
            <a:lvl9pPr marL="3886200" indent="-228600" defTabSz="944563" eaLnBrk="0" fontAlgn="base" hangingPunct="0">
              <a:spcBef>
                <a:spcPct val="0"/>
              </a:spcBef>
              <a:spcAft>
                <a:spcPct val="0"/>
              </a:spcAft>
              <a:defRPr sz="2400" b="1">
                <a:solidFill>
                  <a:schemeClr val="tx1"/>
                </a:solidFill>
                <a:latin typeface="Arial" pitchFamily="34" charset="0"/>
              </a:defRPr>
            </a:lvl9pPr>
          </a:lstStyle>
          <a:p>
            <a:pPr eaLnBrk="1" hangingPunct="1"/>
            <a:fld id="{E956D5DC-C11A-4CC1-9C47-821248AC4494}" type="slidenum">
              <a:rPr lang="it-IT" altLang="it-IT" sz="1200" b="0" smtClean="0">
                <a:solidFill>
                  <a:prstClr val="black"/>
                </a:solidFill>
                <a:latin typeface="Times New Roman" pitchFamily="18" charset="0"/>
              </a:rPr>
              <a:pPr eaLnBrk="1" hangingPunct="1"/>
              <a:t>4</a:t>
            </a:fld>
            <a:endParaRPr lang="it-IT" altLang="it-IT" sz="1200" b="0" smtClean="0">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a:xfrm>
            <a:off x="1154113" y="692150"/>
            <a:ext cx="4567237" cy="3424238"/>
          </a:xfrm>
          <a:ln/>
        </p:spPr>
      </p:sp>
      <p:sp>
        <p:nvSpPr>
          <p:cNvPr id="84996" name="Rectangle 3"/>
          <p:cNvSpPr>
            <a:spLocks noGrp="1" noChangeArrowheads="1"/>
          </p:cNvSpPr>
          <p:nvPr>
            <p:ph type="body" idx="1"/>
          </p:nvPr>
        </p:nvSpPr>
        <p:spPr>
          <a:xfrm>
            <a:off x="914508" y="4343144"/>
            <a:ext cx="5028986" cy="4110633"/>
          </a:xfrm>
          <a:noFill/>
        </p:spPr>
        <p:txBody>
          <a:bodyPr/>
          <a:lstStyle/>
          <a:p>
            <a:pPr eaLnBrk="1" hangingPunct="1"/>
            <a:endParaRPr lang="it-IT" altLang="it-IT" smtClean="0"/>
          </a:p>
        </p:txBody>
      </p:sp>
    </p:spTree>
    <p:extLst>
      <p:ext uri="{BB962C8B-B14F-4D97-AF65-F5344CB8AC3E}">
        <p14:creationId xmlns:p14="http://schemas.microsoft.com/office/powerpoint/2010/main" val="273950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44563" eaLnBrk="0" hangingPunct="0">
              <a:defRPr sz="2400" b="1">
                <a:solidFill>
                  <a:schemeClr val="tx1"/>
                </a:solidFill>
                <a:latin typeface="Arial" pitchFamily="34" charset="0"/>
              </a:defRPr>
            </a:lvl1pPr>
            <a:lvl2pPr marL="742950" indent="-285750" defTabSz="944563" eaLnBrk="0" hangingPunct="0">
              <a:defRPr sz="2400" b="1">
                <a:solidFill>
                  <a:schemeClr val="tx1"/>
                </a:solidFill>
                <a:latin typeface="Arial" pitchFamily="34" charset="0"/>
              </a:defRPr>
            </a:lvl2pPr>
            <a:lvl3pPr marL="1143000" indent="-228600" defTabSz="944563" eaLnBrk="0" hangingPunct="0">
              <a:defRPr sz="2400" b="1">
                <a:solidFill>
                  <a:schemeClr val="tx1"/>
                </a:solidFill>
                <a:latin typeface="Arial" pitchFamily="34" charset="0"/>
              </a:defRPr>
            </a:lvl3pPr>
            <a:lvl4pPr marL="1600200" indent="-228600" defTabSz="944563" eaLnBrk="0" hangingPunct="0">
              <a:defRPr sz="2400" b="1">
                <a:solidFill>
                  <a:schemeClr val="tx1"/>
                </a:solidFill>
                <a:latin typeface="Arial" pitchFamily="34" charset="0"/>
              </a:defRPr>
            </a:lvl4pPr>
            <a:lvl5pPr marL="2057400" indent="-228600" defTabSz="944563" eaLnBrk="0" hangingPunct="0">
              <a:defRPr sz="2400" b="1">
                <a:solidFill>
                  <a:schemeClr val="tx1"/>
                </a:solidFill>
                <a:latin typeface="Arial" pitchFamily="34" charset="0"/>
              </a:defRPr>
            </a:lvl5pPr>
            <a:lvl6pPr marL="2514600" indent="-228600" defTabSz="944563" eaLnBrk="0" fontAlgn="base" hangingPunct="0">
              <a:spcBef>
                <a:spcPct val="0"/>
              </a:spcBef>
              <a:spcAft>
                <a:spcPct val="0"/>
              </a:spcAft>
              <a:defRPr sz="2400" b="1">
                <a:solidFill>
                  <a:schemeClr val="tx1"/>
                </a:solidFill>
                <a:latin typeface="Arial" pitchFamily="34" charset="0"/>
              </a:defRPr>
            </a:lvl6pPr>
            <a:lvl7pPr marL="2971800" indent="-228600" defTabSz="944563" eaLnBrk="0" fontAlgn="base" hangingPunct="0">
              <a:spcBef>
                <a:spcPct val="0"/>
              </a:spcBef>
              <a:spcAft>
                <a:spcPct val="0"/>
              </a:spcAft>
              <a:defRPr sz="2400" b="1">
                <a:solidFill>
                  <a:schemeClr val="tx1"/>
                </a:solidFill>
                <a:latin typeface="Arial" pitchFamily="34" charset="0"/>
              </a:defRPr>
            </a:lvl7pPr>
            <a:lvl8pPr marL="3429000" indent="-228600" defTabSz="944563" eaLnBrk="0" fontAlgn="base" hangingPunct="0">
              <a:spcBef>
                <a:spcPct val="0"/>
              </a:spcBef>
              <a:spcAft>
                <a:spcPct val="0"/>
              </a:spcAft>
              <a:defRPr sz="2400" b="1">
                <a:solidFill>
                  <a:schemeClr val="tx1"/>
                </a:solidFill>
                <a:latin typeface="Arial" pitchFamily="34" charset="0"/>
              </a:defRPr>
            </a:lvl8pPr>
            <a:lvl9pPr marL="3886200" indent="-228600" defTabSz="944563" eaLnBrk="0" fontAlgn="base" hangingPunct="0">
              <a:spcBef>
                <a:spcPct val="0"/>
              </a:spcBef>
              <a:spcAft>
                <a:spcPct val="0"/>
              </a:spcAft>
              <a:defRPr sz="2400" b="1">
                <a:solidFill>
                  <a:schemeClr val="tx1"/>
                </a:solidFill>
                <a:latin typeface="Arial" pitchFamily="34" charset="0"/>
              </a:defRPr>
            </a:lvl9pPr>
          </a:lstStyle>
          <a:p>
            <a:pPr eaLnBrk="1" hangingPunct="1"/>
            <a:fld id="{E956D5DC-C11A-4CC1-9C47-821248AC4494}" type="slidenum">
              <a:rPr lang="it-IT" altLang="it-IT" sz="1200" b="0" smtClean="0">
                <a:solidFill>
                  <a:prstClr val="black"/>
                </a:solidFill>
                <a:latin typeface="Times New Roman" pitchFamily="18" charset="0"/>
              </a:rPr>
              <a:pPr eaLnBrk="1" hangingPunct="1"/>
              <a:t>7</a:t>
            </a:fld>
            <a:endParaRPr lang="it-IT" altLang="it-IT" sz="1200" b="0" smtClean="0">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a:xfrm>
            <a:off x="1154113" y="692150"/>
            <a:ext cx="4567237" cy="3424238"/>
          </a:xfrm>
          <a:ln/>
        </p:spPr>
      </p:sp>
      <p:sp>
        <p:nvSpPr>
          <p:cNvPr id="84996" name="Rectangle 3"/>
          <p:cNvSpPr>
            <a:spLocks noGrp="1" noChangeArrowheads="1"/>
          </p:cNvSpPr>
          <p:nvPr>
            <p:ph type="body" idx="1"/>
          </p:nvPr>
        </p:nvSpPr>
        <p:spPr>
          <a:xfrm>
            <a:off x="914508" y="4343144"/>
            <a:ext cx="5028986" cy="4110633"/>
          </a:xfrm>
          <a:noFill/>
        </p:spPr>
        <p:txBody>
          <a:bodyPr/>
          <a:lstStyle/>
          <a:p>
            <a:pPr eaLnBrk="1" hangingPunct="1"/>
            <a:endParaRPr lang="it-IT" altLang="it-IT" smtClean="0"/>
          </a:p>
        </p:txBody>
      </p:sp>
    </p:spTree>
    <p:extLst>
      <p:ext uri="{BB962C8B-B14F-4D97-AF65-F5344CB8AC3E}">
        <p14:creationId xmlns:p14="http://schemas.microsoft.com/office/powerpoint/2010/main" val="74008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44563" eaLnBrk="0" hangingPunct="0">
              <a:defRPr sz="2400" b="1">
                <a:solidFill>
                  <a:schemeClr val="tx1"/>
                </a:solidFill>
                <a:latin typeface="Arial" pitchFamily="34" charset="0"/>
              </a:defRPr>
            </a:lvl1pPr>
            <a:lvl2pPr marL="742950" indent="-285750" defTabSz="944563" eaLnBrk="0" hangingPunct="0">
              <a:defRPr sz="2400" b="1">
                <a:solidFill>
                  <a:schemeClr val="tx1"/>
                </a:solidFill>
                <a:latin typeface="Arial" pitchFamily="34" charset="0"/>
              </a:defRPr>
            </a:lvl2pPr>
            <a:lvl3pPr marL="1143000" indent="-228600" defTabSz="944563" eaLnBrk="0" hangingPunct="0">
              <a:defRPr sz="2400" b="1">
                <a:solidFill>
                  <a:schemeClr val="tx1"/>
                </a:solidFill>
                <a:latin typeface="Arial" pitchFamily="34" charset="0"/>
              </a:defRPr>
            </a:lvl3pPr>
            <a:lvl4pPr marL="1600200" indent="-228600" defTabSz="944563" eaLnBrk="0" hangingPunct="0">
              <a:defRPr sz="2400" b="1">
                <a:solidFill>
                  <a:schemeClr val="tx1"/>
                </a:solidFill>
                <a:latin typeface="Arial" pitchFamily="34" charset="0"/>
              </a:defRPr>
            </a:lvl4pPr>
            <a:lvl5pPr marL="2057400" indent="-228600" defTabSz="944563" eaLnBrk="0" hangingPunct="0">
              <a:defRPr sz="2400" b="1">
                <a:solidFill>
                  <a:schemeClr val="tx1"/>
                </a:solidFill>
                <a:latin typeface="Arial" pitchFamily="34" charset="0"/>
              </a:defRPr>
            </a:lvl5pPr>
            <a:lvl6pPr marL="2514600" indent="-228600" defTabSz="944563" eaLnBrk="0" fontAlgn="base" hangingPunct="0">
              <a:spcBef>
                <a:spcPct val="0"/>
              </a:spcBef>
              <a:spcAft>
                <a:spcPct val="0"/>
              </a:spcAft>
              <a:defRPr sz="2400" b="1">
                <a:solidFill>
                  <a:schemeClr val="tx1"/>
                </a:solidFill>
                <a:latin typeface="Arial" pitchFamily="34" charset="0"/>
              </a:defRPr>
            </a:lvl6pPr>
            <a:lvl7pPr marL="2971800" indent="-228600" defTabSz="944563" eaLnBrk="0" fontAlgn="base" hangingPunct="0">
              <a:spcBef>
                <a:spcPct val="0"/>
              </a:spcBef>
              <a:spcAft>
                <a:spcPct val="0"/>
              </a:spcAft>
              <a:defRPr sz="2400" b="1">
                <a:solidFill>
                  <a:schemeClr val="tx1"/>
                </a:solidFill>
                <a:latin typeface="Arial" pitchFamily="34" charset="0"/>
              </a:defRPr>
            </a:lvl7pPr>
            <a:lvl8pPr marL="3429000" indent="-228600" defTabSz="944563" eaLnBrk="0" fontAlgn="base" hangingPunct="0">
              <a:spcBef>
                <a:spcPct val="0"/>
              </a:spcBef>
              <a:spcAft>
                <a:spcPct val="0"/>
              </a:spcAft>
              <a:defRPr sz="2400" b="1">
                <a:solidFill>
                  <a:schemeClr val="tx1"/>
                </a:solidFill>
                <a:latin typeface="Arial" pitchFamily="34" charset="0"/>
              </a:defRPr>
            </a:lvl8pPr>
            <a:lvl9pPr marL="3886200" indent="-228600" defTabSz="944563" eaLnBrk="0" fontAlgn="base" hangingPunct="0">
              <a:spcBef>
                <a:spcPct val="0"/>
              </a:spcBef>
              <a:spcAft>
                <a:spcPct val="0"/>
              </a:spcAft>
              <a:defRPr sz="2400" b="1">
                <a:solidFill>
                  <a:schemeClr val="tx1"/>
                </a:solidFill>
                <a:latin typeface="Arial" pitchFamily="34" charset="0"/>
              </a:defRPr>
            </a:lvl9pPr>
          </a:lstStyle>
          <a:p>
            <a:pPr eaLnBrk="1" hangingPunct="1"/>
            <a:fld id="{E956D5DC-C11A-4CC1-9C47-821248AC4494}" type="slidenum">
              <a:rPr lang="it-IT" altLang="it-IT" sz="1200" b="0" smtClean="0">
                <a:solidFill>
                  <a:prstClr val="black"/>
                </a:solidFill>
                <a:latin typeface="Times New Roman" pitchFamily="18" charset="0"/>
              </a:rPr>
              <a:pPr eaLnBrk="1" hangingPunct="1"/>
              <a:t>8</a:t>
            </a:fld>
            <a:endParaRPr lang="it-IT" altLang="it-IT" sz="1200" b="0" smtClean="0">
              <a:solidFill>
                <a:prstClr val="black"/>
              </a:solidFill>
              <a:latin typeface="Times New Roman" pitchFamily="18" charset="0"/>
            </a:endParaRPr>
          </a:p>
        </p:txBody>
      </p:sp>
      <p:sp>
        <p:nvSpPr>
          <p:cNvPr id="84995" name="Rectangle 2"/>
          <p:cNvSpPr>
            <a:spLocks noGrp="1" noRot="1" noChangeAspect="1" noChangeArrowheads="1" noTextEdit="1"/>
          </p:cNvSpPr>
          <p:nvPr>
            <p:ph type="sldImg"/>
          </p:nvPr>
        </p:nvSpPr>
        <p:spPr>
          <a:xfrm>
            <a:off x="1154113" y="692150"/>
            <a:ext cx="4567237" cy="3424238"/>
          </a:xfrm>
          <a:ln/>
        </p:spPr>
      </p:sp>
      <p:sp>
        <p:nvSpPr>
          <p:cNvPr id="84996" name="Rectangle 3"/>
          <p:cNvSpPr>
            <a:spLocks noGrp="1" noChangeArrowheads="1"/>
          </p:cNvSpPr>
          <p:nvPr>
            <p:ph type="body" idx="1"/>
          </p:nvPr>
        </p:nvSpPr>
        <p:spPr>
          <a:xfrm>
            <a:off x="914508" y="4343144"/>
            <a:ext cx="5028986" cy="4110633"/>
          </a:xfrm>
          <a:noFill/>
        </p:spPr>
        <p:txBody>
          <a:bodyPr/>
          <a:lstStyle/>
          <a:p>
            <a:pPr eaLnBrk="1" hangingPunct="1"/>
            <a:endParaRPr lang="it-IT" altLang="it-IT" smtClean="0"/>
          </a:p>
        </p:txBody>
      </p:sp>
    </p:spTree>
    <p:extLst>
      <p:ext uri="{BB962C8B-B14F-4D97-AF65-F5344CB8AC3E}">
        <p14:creationId xmlns:p14="http://schemas.microsoft.com/office/powerpoint/2010/main" val="362407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90D8EA-161D-4595-9A0E-6650A9EDBA6A}" type="slidenum">
              <a:rPr lang="it-IT" smtClean="0">
                <a:solidFill>
                  <a:prstClr val="black"/>
                </a:solidFill>
              </a:rPr>
              <a:pPr/>
              <a:t>9</a:t>
            </a:fld>
            <a:endParaRPr lang="it-IT">
              <a:solidFill>
                <a:prstClr val="black"/>
              </a:solidFill>
            </a:endParaRPr>
          </a:p>
        </p:txBody>
      </p:sp>
    </p:spTree>
    <p:extLst>
      <p:ext uri="{BB962C8B-B14F-4D97-AF65-F5344CB8AC3E}">
        <p14:creationId xmlns:p14="http://schemas.microsoft.com/office/powerpoint/2010/main" val="1167528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A90D8EA-161D-4595-9A0E-6650A9EDBA6A}" type="slidenum">
              <a:rPr lang="it-IT" smtClean="0">
                <a:solidFill>
                  <a:prstClr val="black"/>
                </a:solidFill>
              </a:rPr>
              <a:pPr/>
              <a:t>10</a:t>
            </a:fld>
            <a:endParaRPr lang="it-IT">
              <a:solidFill>
                <a:prstClr val="black"/>
              </a:solidFill>
            </a:endParaRPr>
          </a:p>
        </p:txBody>
      </p:sp>
    </p:spTree>
    <p:extLst>
      <p:ext uri="{BB962C8B-B14F-4D97-AF65-F5344CB8AC3E}">
        <p14:creationId xmlns:p14="http://schemas.microsoft.com/office/powerpoint/2010/main" val="187166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095682" name="Rectangle 2"/>
          <p:cNvSpPr>
            <a:spLocks noGrp="1" noChangeArrowheads="1"/>
          </p:cNvSpPr>
          <p:nvPr>
            <p:ph type="ctrTitle"/>
          </p:nvPr>
        </p:nvSpPr>
        <p:spPr>
          <a:xfrm>
            <a:off x="395288" y="1270000"/>
            <a:ext cx="8353425" cy="1470025"/>
          </a:xfrm>
        </p:spPr>
        <p:txBody>
          <a:bodyPr anchor="t"/>
          <a:lstStyle>
            <a:lvl1pPr algn="ctr">
              <a:defRPr/>
            </a:lvl1pPr>
          </a:lstStyle>
          <a:p>
            <a:r>
              <a:rPr lang="en-US"/>
              <a:t>Click to edit Master title style</a:t>
            </a:r>
          </a:p>
        </p:txBody>
      </p:sp>
      <p:sp>
        <p:nvSpPr>
          <p:cNvPr id="1095683" name="Rectangle 3"/>
          <p:cNvSpPr>
            <a:spLocks noGrp="1" noChangeArrowheads="1"/>
          </p:cNvSpPr>
          <p:nvPr>
            <p:ph type="subTitle" idx="1"/>
          </p:nvPr>
        </p:nvSpPr>
        <p:spPr>
          <a:xfrm>
            <a:off x="468313" y="4724400"/>
            <a:ext cx="8207375" cy="1752600"/>
          </a:xfrm>
        </p:spPr>
        <p:txBody>
          <a:bodyPr/>
          <a:lstStyle>
            <a:lvl1pPr marL="0" indent="0" algn="ctr">
              <a:buFont typeface="Wingdings" pitchFamily="2" charset="2"/>
              <a:buNone/>
              <a:defRPr sz="1400"/>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fld id="{8DFF5A44-35DE-4C25-94BD-CD3AC7E5C0CB}" type="datetime1">
              <a:rPr lang="it-IT" altLang="it-IT" smtClean="0"/>
              <a:pPr>
                <a:defRPr/>
              </a:pPr>
              <a:t>27/10/2016</a:t>
            </a:fld>
            <a:endParaRPr lang="it-IT" altLang="it-IT"/>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it-IT" altLang="it-IT"/>
          </a:p>
        </p:txBody>
      </p:sp>
    </p:spTree>
    <p:extLst>
      <p:ext uri="{BB962C8B-B14F-4D97-AF65-F5344CB8AC3E}">
        <p14:creationId xmlns:p14="http://schemas.microsoft.com/office/powerpoint/2010/main" val="18685028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3E27E370-17D2-41D7-BB4F-EB9DCBED11E0}" type="datetime1">
              <a:rPr lang="it-IT" altLang="it-IT" smtClean="0"/>
              <a:pPr>
                <a:defRPr/>
              </a:pPr>
              <a:t>27/10/2016</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p>
          <a:p>
            <a:pPr>
              <a:defRPr/>
            </a:pPr>
            <a:fld id="{251E7293-59BD-43A5-A50D-0914E9DFAC7E}" type="slidenum">
              <a:rPr lang="it-IT"/>
              <a:pPr>
                <a:defRPr/>
              </a:pPr>
              <a:t>‹N›</a:t>
            </a:fld>
            <a:endParaRPr lang="it-IT"/>
          </a:p>
        </p:txBody>
      </p:sp>
    </p:spTree>
    <p:extLst>
      <p:ext uri="{BB962C8B-B14F-4D97-AF65-F5344CB8AC3E}">
        <p14:creationId xmlns:p14="http://schemas.microsoft.com/office/powerpoint/2010/main" val="38425108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16725" y="-171450"/>
            <a:ext cx="2219325" cy="60483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3988" y="-171450"/>
            <a:ext cx="6510337" cy="60483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6C2B66FD-6043-4425-B94D-277C76B159A7}" type="datetime1">
              <a:rPr lang="it-IT" altLang="it-IT" smtClean="0"/>
              <a:pPr>
                <a:defRPr/>
              </a:pPr>
              <a:t>27/10/2016</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p>
          <a:p>
            <a:pPr>
              <a:defRPr/>
            </a:pPr>
            <a:fld id="{E98F6B50-34B3-4219-B3ED-A89FE6377ADD}" type="slidenum">
              <a:rPr lang="it-IT"/>
              <a:pPr>
                <a:defRPr/>
              </a:pPr>
              <a:t>‹N›</a:t>
            </a:fld>
            <a:endParaRPr lang="it-IT"/>
          </a:p>
        </p:txBody>
      </p:sp>
    </p:spTree>
    <p:extLst>
      <p:ext uri="{BB962C8B-B14F-4D97-AF65-F5344CB8AC3E}">
        <p14:creationId xmlns:p14="http://schemas.microsoft.com/office/powerpoint/2010/main" val="15993664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66688" y="-171450"/>
            <a:ext cx="8869362" cy="9366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53988" y="1268413"/>
            <a:ext cx="4348162" cy="46085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4550" y="1268413"/>
            <a:ext cx="4349750" cy="46085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2F175F04-159E-4537-8584-957DB04FAB54}" type="datetime1">
              <a:rPr lang="it-IT" altLang="it-IT" smtClean="0"/>
              <a:pPr>
                <a:defRPr/>
              </a:pPr>
              <a:t>27/10/2016</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p>
          <a:p>
            <a:pPr>
              <a:defRPr/>
            </a:pPr>
            <a:fld id="{F6D61F16-AA0D-4322-9F07-388F27BA4DCC}" type="slidenum">
              <a:rPr lang="it-IT"/>
              <a:pPr>
                <a:defRPr/>
              </a:pPr>
              <a:t>‹N›</a:t>
            </a:fld>
            <a:endParaRPr lang="it-IT"/>
          </a:p>
        </p:txBody>
      </p:sp>
    </p:spTree>
    <p:extLst>
      <p:ext uri="{BB962C8B-B14F-4D97-AF65-F5344CB8AC3E}">
        <p14:creationId xmlns:p14="http://schemas.microsoft.com/office/powerpoint/2010/main" val="22416114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153988" y="-171450"/>
            <a:ext cx="8882062" cy="604837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B5F4D254-C6C3-4E97-AFEE-464C52B6ADC1}" type="datetime1">
              <a:rPr lang="it-IT" altLang="it-IT" smtClean="0"/>
              <a:pPr>
                <a:defRPr/>
              </a:pPr>
              <a:t>27/10/2016</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endParaRPr lang="it-IT"/>
          </a:p>
          <a:p>
            <a:pPr>
              <a:defRPr/>
            </a:pPr>
            <a:fld id="{8AF8E3F3-30D7-41D0-BC92-EE085FAEECA4}" type="slidenum">
              <a:rPr lang="it-IT"/>
              <a:pPr>
                <a:defRPr/>
              </a:pPr>
              <a:t>‹N›</a:t>
            </a:fld>
            <a:endParaRPr lang="it-IT"/>
          </a:p>
        </p:txBody>
      </p:sp>
    </p:spTree>
    <p:extLst>
      <p:ext uri="{BB962C8B-B14F-4D97-AF65-F5344CB8AC3E}">
        <p14:creationId xmlns:p14="http://schemas.microsoft.com/office/powerpoint/2010/main" val="326823209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395288" y="1270000"/>
            <a:ext cx="8353425" cy="1470025"/>
          </a:xfrm>
        </p:spPr>
        <p:txBody>
          <a:bodyPr anchor="t"/>
          <a:lstStyle>
            <a:lvl1pPr algn="ctr">
              <a:defRPr/>
            </a:lvl1pPr>
          </a:lstStyle>
          <a:p>
            <a:pPr lvl="0"/>
            <a:r>
              <a:rPr lang="en-US" noProof="0" smtClean="0"/>
              <a:t>Click to edit Master title style</a:t>
            </a:r>
          </a:p>
        </p:txBody>
      </p:sp>
      <p:sp>
        <p:nvSpPr>
          <p:cNvPr id="536579" name="Rectangle 3"/>
          <p:cNvSpPr>
            <a:spLocks noGrp="1" noChangeArrowheads="1"/>
          </p:cNvSpPr>
          <p:nvPr>
            <p:ph type="subTitle" idx="1"/>
          </p:nvPr>
        </p:nvSpPr>
        <p:spPr>
          <a:xfrm>
            <a:off x="468313" y="4724400"/>
            <a:ext cx="8207375" cy="1752600"/>
          </a:xfrm>
        </p:spPr>
        <p:txBody>
          <a:bodyPr/>
          <a:lstStyle>
            <a:lvl1pPr marL="0" indent="0" algn="ctr">
              <a:buFont typeface="Wingdings" pitchFamily="2" charset="2"/>
              <a:buNone/>
              <a:defRPr sz="14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it-IT">
              <a:solidFill>
                <a:srgbClr val="FFFFFF"/>
              </a:solidFill>
            </a:endParaRPr>
          </a:p>
        </p:txBody>
      </p:sp>
    </p:spTree>
    <p:extLst>
      <p:ext uri="{BB962C8B-B14F-4D97-AF65-F5344CB8AC3E}">
        <p14:creationId xmlns:p14="http://schemas.microsoft.com/office/powerpoint/2010/main" val="2095371716"/>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6651579E-3032-4131-A401-5CC482F6832A}"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73710325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C453275A-A870-42C8-A79F-59B81772EAF5}"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434678512"/>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3988" y="1268413"/>
            <a:ext cx="43481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4550" y="1268413"/>
            <a:ext cx="43497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512DC11A-FC75-48D1-BF70-24B8097E780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964136428"/>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BC02E909-099E-47E4-B945-91760663EFB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2715429538"/>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83F73A30-3BD2-45D7-8437-F407A3D2AA29}"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73656950"/>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D9BE810-8864-430F-9BBE-05B9E0ADB4FB}" type="datetime1">
              <a:rPr lang="it-IT" altLang="it-IT" smtClean="0"/>
              <a:pPr>
                <a:defRPr/>
              </a:pPr>
              <a:t>27/10/2016</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p>
          <a:p>
            <a:pPr>
              <a:defRPr/>
            </a:pPr>
            <a:fld id="{824FD130-0436-45AF-B479-41C969506BAD}" type="slidenum">
              <a:rPr lang="it-IT"/>
              <a:pPr>
                <a:defRPr/>
              </a:pPr>
              <a:t>‹N›</a:t>
            </a:fld>
            <a:endParaRPr lang="it-IT"/>
          </a:p>
        </p:txBody>
      </p:sp>
    </p:spTree>
    <p:extLst>
      <p:ext uri="{BB962C8B-B14F-4D97-AF65-F5344CB8AC3E}">
        <p14:creationId xmlns:p14="http://schemas.microsoft.com/office/powerpoint/2010/main" val="7334487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15A57C7C-0EF8-4146-B965-07B2119C4F47}"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657176577"/>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035B16F6-76DC-46E9-B52F-A7210EE8C08C}"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62333604"/>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2FBE4703-C80A-4598-A9E9-ABCC96D5D991}"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174624673"/>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1C71840E-7E11-46B5-ADE6-5E3BACCA8949}"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707931"/>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16725" y="-171450"/>
            <a:ext cx="2219325" cy="60483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3988" y="-171450"/>
            <a:ext cx="6510337" cy="60483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DD0F0565-1B1C-47D1-AC24-6FC098403754}"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647729511"/>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66688" y="-171450"/>
            <a:ext cx="8869362" cy="936625"/>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153988" y="1268413"/>
            <a:ext cx="8850312" cy="4608512"/>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solidFill>
                <a:srgbClr val="FFFFFF"/>
              </a:solidFill>
            </a:endParaRPr>
          </a:p>
          <a:p>
            <a:pPr>
              <a:defRPr/>
            </a:pPr>
            <a:fld id="{CF311D04-4DDE-438D-A565-D57C5B0ADA9D}"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3358005364"/>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53988" y="115888"/>
            <a:ext cx="8869362" cy="93662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3988" y="1268413"/>
            <a:ext cx="4348162" cy="46085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54550" y="1268413"/>
            <a:ext cx="4349750" cy="22272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54550" y="3648075"/>
            <a:ext cx="4349750" cy="222885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p:txBody>
          <a:bodyPr/>
          <a:lstStyle>
            <a:lvl1pPr>
              <a:defRPr sz="2600"/>
            </a:lvl1pPr>
          </a:lstStyle>
          <a:p>
            <a:pPr>
              <a:defRPr/>
            </a:pPr>
            <a:endParaRPr lang="it-IT">
              <a:solidFill>
                <a:srgbClr val="FFFFFF"/>
              </a:solidFill>
            </a:endParaRPr>
          </a:p>
        </p:txBody>
      </p:sp>
      <p:sp>
        <p:nvSpPr>
          <p:cNvPr id="7" name="Rectangle 5"/>
          <p:cNvSpPr>
            <a:spLocks noGrp="1" noChangeArrowheads="1"/>
          </p:cNvSpPr>
          <p:nvPr>
            <p:ph type="ftr" sz="quarter" idx="11"/>
          </p:nvPr>
        </p:nvSpPr>
        <p:spPr/>
        <p:txBody>
          <a:bodyPr/>
          <a:lstStyle>
            <a:lvl1pPr>
              <a:defRPr sz="2600"/>
            </a:lvl1pPr>
          </a:lstStyle>
          <a:p>
            <a:pPr>
              <a:defRPr/>
            </a:pPr>
            <a:endParaRPr lang="it-IT">
              <a:solidFill>
                <a:srgbClr val="FFFFFF"/>
              </a:solidFill>
            </a:endParaRPr>
          </a:p>
        </p:txBody>
      </p:sp>
      <p:sp>
        <p:nvSpPr>
          <p:cNvPr id="8" name="Rectangle 6"/>
          <p:cNvSpPr>
            <a:spLocks noGrp="1" noChangeArrowheads="1"/>
          </p:cNvSpPr>
          <p:nvPr>
            <p:ph type="sldNum" sz="quarter" idx="12"/>
          </p:nvPr>
        </p:nvSpPr>
        <p:spPr/>
        <p:txBody>
          <a:bodyPr/>
          <a:lstStyle>
            <a:lvl1pPr>
              <a:defRPr/>
            </a:lvl1pPr>
          </a:lstStyle>
          <a:p>
            <a:pPr>
              <a:defRPr/>
            </a:pPr>
            <a:endParaRPr lang="it-IT">
              <a:solidFill>
                <a:srgbClr val="FFFFFF"/>
              </a:solidFill>
            </a:endParaRPr>
          </a:p>
          <a:p>
            <a:pPr>
              <a:defRPr/>
            </a:pPr>
            <a:fld id="{3B247306-B63E-4347-86BC-E8824E31F1DE}" type="slidenum">
              <a:rPr lang="it-IT">
                <a:solidFill>
                  <a:srgbClr val="FFFFFF"/>
                </a:solidFill>
              </a:rPr>
              <a:pPr>
                <a:defRPr/>
              </a:pPr>
              <a:t>‹N›</a:t>
            </a:fld>
            <a:endParaRPr lang="it-IT">
              <a:solidFill>
                <a:srgbClr val="FFFFFF"/>
              </a:solidFill>
            </a:endParaRPr>
          </a:p>
        </p:txBody>
      </p:sp>
    </p:spTree>
    <p:extLst>
      <p:ext uri="{BB962C8B-B14F-4D97-AF65-F5344CB8AC3E}">
        <p14:creationId xmlns:p14="http://schemas.microsoft.com/office/powerpoint/2010/main" val="1701500921"/>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E3C5A1A2-F0D9-45EC-93B9-CBFA39EF38A7}" type="datetime1">
              <a:rPr lang="it-IT" altLang="it-IT" smtClean="0"/>
              <a:pPr>
                <a:defRPr/>
              </a:pPr>
              <a:t>27/10/2016</a:t>
            </a:fld>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endParaRPr lang="it-IT"/>
          </a:p>
          <a:p>
            <a:pPr>
              <a:defRPr/>
            </a:pPr>
            <a:fld id="{7E9E075E-E461-4071-A65B-E050F1A2F72A}" type="slidenum">
              <a:rPr lang="it-IT"/>
              <a:pPr>
                <a:defRPr/>
              </a:pPr>
              <a:t>‹N›</a:t>
            </a:fld>
            <a:endParaRPr lang="it-IT"/>
          </a:p>
        </p:txBody>
      </p:sp>
    </p:spTree>
    <p:extLst>
      <p:ext uri="{BB962C8B-B14F-4D97-AF65-F5344CB8AC3E}">
        <p14:creationId xmlns:p14="http://schemas.microsoft.com/office/powerpoint/2010/main" val="25212880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3988" y="1268413"/>
            <a:ext cx="4348162"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4550" y="1268413"/>
            <a:ext cx="43497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C8115148-8815-498E-A7CE-6F1D4A5F05C2}" type="datetime1">
              <a:rPr lang="it-IT" altLang="it-IT" smtClean="0"/>
              <a:pPr>
                <a:defRPr/>
              </a:pPr>
              <a:t>27/10/2016</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p>
          <a:p>
            <a:pPr>
              <a:defRPr/>
            </a:pPr>
            <a:fld id="{AAA15D3B-D5D7-4A7B-B254-DA7353460BE9}" type="slidenum">
              <a:rPr lang="it-IT"/>
              <a:pPr>
                <a:defRPr/>
              </a:pPr>
              <a:t>‹N›</a:t>
            </a:fld>
            <a:endParaRPr lang="it-IT"/>
          </a:p>
        </p:txBody>
      </p:sp>
    </p:spTree>
    <p:extLst>
      <p:ext uri="{BB962C8B-B14F-4D97-AF65-F5344CB8AC3E}">
        <p14:creationId xmlns:p14="http://schemas.microsoft.com/office/powerpoint/2010/main" val="26198832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7AF59865-E627-486A-9ED4-0CF36145B412}" type="datetime1">
              <a:rPr lang="it-IT" altLang="it-IT" smtClean="0"/>
              <a:pPr>
                <a:defRPr/>
              </a:pPr>
              <a:t>27/10/2016</a:t>
            </a:fld>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endParaRPr lang="it-IT"/>
          </a:p>
          <a:p>
            <a:pPr>
              <a:defRPr/>
            </a:pPr>
            <a:fld id="{6BA77CC4-436B-41CD-9DED-BC7F9FF639B4}" type="slidenum">
              <a:rPr lang="it-IT"/>
              <a:pPr>
                <a:defRPr/>
              </a:pPr>
              <a:t>‹N›</a:t>
            </a:fld>
            <a:endParaRPr lang="it-IT"/>
          </a:p>
        </p:txBody>
      </p:sp>
    </p:spTree>
    <p:extLst>
      <p:ext uri="{BB962C8B-B14F-4D97-AF65-F5344CB8AC3E}">
        <p14:creationId xmlns:p14="http://schemas.microsoft.com/office/powerpoint/2010/main" val="36732361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7DA51529-EC06-4DC0-91B6-607D2475DB7D}" type="datetime1">
              <a:rPr lang="it-IT" altLang="it-IT" smtClean="0"/>
              <a:pPr>
                <a:defRPr/>
              </a:pPr>
              <a:t>27/10/2016</a:t>
            </a:fld>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endParaRPr lang="it-IT"/>
          </a:p>
          <a:p>
            <a:pPr>
              <a:defRPr/>
            </a:pPr>
            <a:fld id="{9F00678B-A423-4631-B472-A9EEEFB4E911}" type="slidenum">
              <a:rPr lang="it-IT"/>
              <a:pPr>
                <a:defRPr/>
              </a:pPr>
              <a:t>‹N›</a:t>
            </a:fld>
            <a:endParaRPr lang="it-IT"/>
          </a:p>
        </p:txBody>
      </p:sp>
    </p:spTree>
    <p:extLst>
      <p:ext uri="{BB962C8B-B14F-4D97-AF65-F5344CB8AC3E}">
        <p14:creationId xmlns:p14="http://schemas.microsoft.com/office/powerpoint/2010/main" val="30055000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B765EA1-971B-45B0-8053-51D26DE39253}" type="datetime1">
              <a:rPr lang="it-IT" altLang="it-IT" smtClean="0"/>
              <a:pPr>
                <a:defRPr/>
              </a:pPr>
              <a:t>27/10/2016</a:t>
            </a:fld>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endParaRPr lang="it-IT"/>
          </a:p>
          <a:p>
            <a:pPr>
              <a:defRPr/>
            </a:pPr>
            <a:fld id="{59F243B3-4665-477E-8920-818555B5E0B7}" type="slidenum">
              <a:rPr lang="it-IT"/>
              <a:pPr>
                <a:defRPr/>
              </a:pPr>
              <a:t>‹N›</a:t>
            </a:fld>
            <a:endParaRPr lang="it-IT"/>
          </a:p>
        </p:txBody>
      </p:sp>
    </p:spTree>
    <p:extLst>
      <p:ext uri="{BB962C8B-B14F-4D97-AF65-F5344CB8AC3E}">
        <p14:creationId xmlns:p14="http://schemas.microsoft.com/office/powerpoint/2010/main" val="35068676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B78AD92F-449B-4CAF-9DC7-176A8EAD3CEE}" type="datetime1">
              <a:rPr lang="it-IT" altLang="it-IT" smtClean="0"/>
              <a:pPr>
                <a:defRPr/>
              </a:pPr>
              <a:t>27/10/2016</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p>
          <a:p>
            <a:pPr>
              <a:defRPr/>
            </a:pPr>
            <a:fld id="{85E8C886-223D-41AB-9992-4BF298BB1A31}" type="slidenum">
              <a:rPr lang="it-IT"/>
              <a:pPr>
                <a:defRPr/>
              </a:pPr>
              <a:t>‹N›</a:t>
            </a:fld>
            <a:endParaRPr lang="it-IT"/>
          </a:p>
        </p:txBody>
      </p:sp>
    </p:spTree>
    <p:extLst>
      <p:ext uri="{BB962C8B-B14F-4D97-AF65-F5344CB8AC3E}">
        <p14:creationId xmlns:p14="http://schemas.microsoft.com/office/powerpoint/2010/main" val="37389796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C79C77AA-06A3-4751-BB59-CA6C0722B747}" type="datetime1">
              <a:rPr lang="it-IT" altLang="it-IT" smtClean="0"/>
              <a:pPr>
                <a:defRPr/>
              </a:pPr>
              <a:t>27/10/2016</a:t>
            </a:fld>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endParaRPr lang="it-IT"/>
          </a:p>
          <a:p>
            <a:pPr>
              <a:defRPr/>
            </a:pPr>
            <a:fld id="{CCC63F6B-3F76-484B-B6CB-35976253AE0D}" type="slidenum">
              <a:rPr lang="it-IT"/>
              <a:pPr>
                <a:defRPr/>
              </a:pPr>
              <a:t>‹N›</a:t>
            </a:fld>
            <a:endParaRPr lang="it-IT"/>
          </a:p>
        </p:txBody>
      </p:sp>
    </p:spTree>
    <p:extLst>
      <p:ext uri="{BB962C8B-B14F-4D97-AF65-F5344CB8AC3E}">
        <p14:creationId xmlns:p14="http://schemas.microsoft.com/office/powerpoint/2010/main" val="8677180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66688" y="-171450"/>
            <a:ext cx="8869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7171" name="Rectangle 3"/>
          <p:cNvSpPr>
            <a:spLocks noGrp="1" noChangeArrowheads="1"/>
          </p:cNvSpPr>
          <p:nvPr>
            <p:ph type="body" idx="1"/>
          </p:nvPr>
        </p:nvSpPr>
        <p:spPr bwMode="auto">
          <a:xfrm>
            <a:off x="153988" y="1268413"/>
            <a:ext cx="885031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946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buSzTx/>
              <a:buFontTx/>
              <a:buNone/>
              <a:defRPr sz="1400">
                <a:latin typeface="Times New Roman" pitchFamily="18" charset="0"/>
              </a:defRPr>
            </a:lvl1pPr>
          </a:lstStyle>
          <a:p>
            <a:pPr eaLnBrk="0" fontAlgn="base" hangingPunct="0">
              <a:defRPr/>
            </a:pPr>
            <a:fld id="{FBCF2AA6-60D2-420E-833D-B5FF7275F436}" type="datetime1">
              <a:rPr lang="it-IT" altLang="it-IT" smtClean="0">
                <a:solidFill>
                  <a:srgbClr val="FF3300"/>
                </a:solidFill>
              </a:rPr>
              <a:pPr eaLnBrk="0" fontAlgn="base" hangingPunct="0">
                <a:defRPr/>
              </a:pPr>
              <a:t>27/10/2016</a:t>
            </a:fld>
            <a:endParaRPr lang="it-IT" altLang="it-IT">
              <a:solidFill>
                <a:srgbClr val="FF3300"/>
              </a:solidFill>
            </a:endParaRPr>
          </a:p>
        </p:txBody>
      </p:sp>
      <p:sp>
        <p:nvSpPr>
          <p:cNvPr id="10946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spcAft>
                <a:spcPct val="0"/>
              </a:spcAft>
              <a:buSzTx/>
              <a:buFontTx/>
              <a:buNone/>
              <a:defRPr sz="1400">
                <a:latin typeface="Times New Roman" pitchFamily="18" charset="0"/>
              </a:defRPr>
            </a:lvl1pPr>
          </a:lstStyle>
          <a:p>
            <a:pPr eaLnBrk="0" fontAlgn="base" hangingPunct="0">
              <a:defRPr/>
            </a:pPr>
            <a:endParaRPr lang="it-IT" altLang="it-IT">
              <a:solidFill>
                <a:srgbClr val="FF3300"/>
              </a:solidFill>
            </a:endParaRPr>
          </a:p>
        </p:txBody>
      </p:sp>
      <p:sp>
        <p:nvSpPr>
          <p:cNvPr id="1094662" name="Rectangle 6"/>
          <p:cNvSpPr>
            <a:spLocks noGrp="1" noChangeArrowheads="1"/>
          </p:cNvSpPr>
          <p:nvPr>
            <p:ph type="sldNum" sz="quarter" idx="4"/>
          </p:nvPr>
        </p:nvSpPr>
        <p:spPr bwMode="auto">
          <a:xfrm>
            <a:off x="7188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SzTx/>
              <a:buFontTx/>
              <a:buNone/>
              <a:defRPr sz="1000"/>
            </a:lvl1pPr>
          </a:lstStyle>
          <a:p>
            <a:pPr eaLnBrk="0" fontAlgn="base" hangingPunct="0">
              <a:defRPr/>
            </a:pPr>
            <a:endParaRPr lang="it-IT">
              <a:solidFill>
                <a:srgbClr val="FF3300"/>
              </a:solidFill>
            </a:endParaRPr>
          </a:p>
          <a:p>
            <a:pPr eaLnBrk="0" fontAlgn="base" hangingPunct="0">
              <a:defRPr/>
            </a:pPr>
            <a:fld id="{8B4BDE92-3FFA-4BD1-8CEF-1454172F7973}" type="slidenum">
              <a:rPr lang="it-IT">
                <a:solidFill>
                  <a:srgbClr val="FF3300"/>
                </a:solidFill>
              </a:rPr>
              <a:pPr eaLnBrk="0" fontAlgn="base" hangingPunct="0">
                <a:defRPr/>
              </a:pPr>
              <a:t>‹N›</a:t>
            </a:fld>
            <a:endParaRPr lang="it-IT">
              <a:solidFill>
                <a:srgbClr val="FF3300"/>
              </a:solidFill>
            </a:endParaRPr>
          </a:p>
        </p:txBody>
      </p:sp>
      <p:sp>
        <p:nvSpPr>
          <p:cNvPr id="1031" name="Line 7"/>
          <p:cNvSpPr>
            <a:spLocks noChangeShapeType="1"/>
          </p:cNvSpPr>
          <p:nvPr/>
        </p:nvSpPr>
        <p:spPr bwMode="auto">
          <a:xfrm>
            <a:off x="0" y="908050"/>
            <a:ext cx="9144000" cy="0"/>
          </a:xfrm>
          <a:prstGeom prst="line">
            <a:avLst/>
          </a:prstGeom>
          <a:noFill/>
          <a:ln w="38100">
            <a:solidFill>
              <a:schemeClr val="bg1"/>
            </a:solidFill>
            <a:round/>
            <a:headEnd/>
            <a:tailEnd/>
          </a:ln>
        </p:spPr>
        <p:txBody>
          <a:bodyPr/>
          <a:lstStyle/>
          <a:p>
            <a:pPr eaLnBrk="0" fontAlgn="base" hangingPunct="0">
              <a:spcBef>
                <a:spcPct val="20000"/>
              </a:spcBef>
              <a:spcAft>
                <a:spcPct val="50000"/>
              </a:spcAft>
              <a:buSzPct val="80000"/>
              <a:buFont typeface="Wingdings" pitchFamily="2" charset="2"/>
              <a:buChar char="è"/>
              <a:defRPr/>
            </a:pPr>
            <a:endParaRPr lang="it-IT" sz="2400">
              <a:solidFill>
                <a:srgbClr val="FF3300"/>
              </a:solidFill>
            </a:endParaRPr>
          </a:p>
        </p:txBody>
      </p:sp>
      <p:sp>
        <p:nvSpPr>
          <p:cNvPr id="1032" name="Line 7"/>
          <p:cNvSpPr>
            <a:spLocks noChangeShapeType="1"/>
          </p:cNvSpPr>
          <p:nvPr userDrawn="1"/>
        </p:nvSpPr>
        <p:spPr bwMode="auto">
          <a:xfrm>
            <a:off x="0" y="908050"/>
            <a:ext cx="9144000" cy="0"/>
          </a:xfrm>
          <a:prstGeom prst="line">
            <a:avLst/>
          </a:prstGeom>
          <a:noFill/>
          <a:ln w="38100">
            <a:solidFill>
              <a:schemeClr val="bg1"/>
            </a:solidFill>
            <a:round/>
            <a:headEnd/>
            <a:tailEnd/>
          </a:ln>
        </p:spPr>
        <p:txBody>
          <a:bodyPr/>
          <a:lstStyle/>
          <a:p>
            <a:pPr eaLnBrk="0" fontAlgn="base" hangingPunct="0">
              <a:spcBef>
                <a:spcPct val="20000"/>
              </a:spcBef>
              <a:spcAft>
                <a:spcPct val="50000"/>
              </a:spcAft>
              <a:buSzPct val="80000"/>
              <a:buFont typeface="Wingdings" pitchFamily="2" charset="2"/>
              <a:buChar char="è"/>
              <a:defRPr/>
            </a:pPr>
            <a:endParaRPr lang="it-IT" sz="2400">
              <a:solidFill>
                <a:srgbClr val="FF3300"/>
              </a:solidFill>
            </a:endParaRPr>
          </a:p>
        </p:txBody>
      </p:sp>
    </p:spTree>
    <p:extLst>
      <p:ext uri="{BB962C8B-B14F-4D97-AF65-F5344CB8AC3E}">
        <p14:creationId xmlns:p14="http://schemas.microsoft.com/office/powerpoint/2010/main" val="94528506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hf hdr="0" dt="0"/>
  <p:txStyles>
    <p:titleStyle>
      <a:lvl1pPr algn="l" rtl="0" eaLnBrk="0" fontAlgn="base" hangingPunct="0">
        <a:spcBef>
          <a:spcPct val="0"/>
        </a:spcBef>
        <a:spcAft>
          <a:spcPct val="0"/>
        </a:spcAft>
        <a:defRPr sz="2600" b="1">
          <a:solidFill>
            <a:srgbClr val="FFFF00"/>
          </a:solidFill>
          <a:latin typeface="+mj-lt"/>
          <a:ea typeface="+mj-ea"/>
          <a:cs typeface="+mj-cs"/>
        </a:defRPr>
      </a:lvl1pPr>
      <a:lvl2pPr algn="l" rtl="0" eaLnBrk="0" fontAlgn="base" hangingPunct="0">
        <a:spcBef>
          <a:spcPct val="0"/>
        </a:spcBef>
        <a:spcAft>
          <a:spcPct val="0"/>
        </a:spcAft>
        <a:defRPr sz="2600" b="1">
          <a:solidFill>
            <a:srgbClr val="FFFF00"/>
          </a:solidFill>
          <a:latin typeface="Arial" charset="0"/>
        </a:defRPr>
      </a:lvl2pPr>
      <a:lvl3pPr algn="l" rtl="0" eaLnBrk="0" fontAlgn="base" hangingPunct="0">
        <a:spcBef>
          <a:spcPct val="0"/>
        </a:spcBef>
        <a:spcAft>
          <a:spcPct val="0"/>
        </a:spcAft>
        <a:defRPr sz="2600" b="1">
          <a:solidFill>
            <a:srgbClr val="FFFF00"/>
          </a:solidFill>
          <a:latin typeface="Arial" charset="0"/>
        </a:defRPr>
      </a:lvl3pPr>
      <a:lvl4pPr algn="l" rtl="0" eaLnBrk="0" fontAlgn="base" hangingPunct="0">
        <a:spcBef>
          <a:spcPct val="0"/>
        </a:spcBef>
        <a:spcAft>
          <a:spcPct val="0"/>
        </a:spcAft>
        <a:defRPr sz="2600" b="1">
          <a:solidFill>
            <a:srgbClr val="FFFF00"/>
          </a:solidFill>
          <a:latin typeface="Arial" charset="0"/>
        </a:defRPr>
      </a:lvl4pPr>
      <a:lvl5pPr algn="l" rtl="0" eaLnBrk="0" fontAlgn="base" hangingPunct="0">
        <a:spcBef>
          <a:spcPct val="0"/>
        </a:spcBef>
        <a:spcAft>
          <a:spcPct val="0"/>
        </a:spcAft>
        <a:defRPr sz="2600" b="1">
          <a:solidFill>
            <a:srgbClr val="FFFF00"/>
          </a:solidFill>
          <a:latin typeface="Arial" charset="0"/>
        </a:defRPr>
      </a:lvl5pPr>
      <a:lvl6pPr marL="457200" algn="l" rtl="0" fontAlgn="base">
        <a:spcBef>
          <a:spcPct val="0"/>
        </a:spcBef>
        <a:spcAft>
          <a:spcPct val="0"/>
        </a:spcAft>
        <a:defRPr sz="2600" b="1">
          <a:solidFill>
            <a:srgbClr val="FFFF00"/>
          </a:solidFill>
          <a:latin typeface="Arial" charset="0"/>
        </a:defRPr>
      </a:lvl6pPr>
      <a:lvl7pPr marL="914400" algn="l" rtl="0" fontAlgn="base">
        <a:spcBef>
          <a:spcPct val="0"/>
        </a:spcBef>
        <a:spcAft>
          <a:spcPct val="0"/>
        </a:spcAft>
        <a:defRPr sz="2600" b="1">
          <a:solidFill>
            <a:srgbClr val="FFFF00"/>
          </a:solidFill>
          <a:latin typeface="Arial" charset="0"/>
        </a:defRPr>
      </a:lvl7pPr>
      <a:lvl8pPr marL="1371600" algn="l" rtl="0" fontAlgn="base">
        <a:spcBef>
          <a:spcPct val="0"/>
        </a:spcBef>
        <a:spcAft>
          <a:spcPct val="0"/>
        </a:spcAft>
        <a:defRPr sz="2600" b="1">
          <a:solidFill>
            <a:srgbClr val="FFFF00"/>
          </a:solidFill>
          <a:latin typeface="Arial" charset="0"/>
        </a:defRPr>
      </a:lvl8pPr>
      <a:lvl9pPr marL="1828800" algn="l" rtl="0" fontAlgn="base">
        <a:spcBef>
          <a:spcPct val="0"/>
        </a:spcBef>
        <a:spcAft>
          <a:spcPct val="0"/>
        </a:spcAft>
        <a:defRPr sz="2600" b="1">
          <a:solidFill>
            <a:srgbClr val="FFFF00"/>
          </a:solidFill>
          <a:latin typeface="Arial" charset="0"/>
        </a:defRPr>
      </a:lvl9pPr>
    </p:titleStyle>
    <p:bodyStyle>
      <a:lvl1pPr marL="342900" indent="-342900" algn="l" rtl="0" eaLnBrk="0" fontAlgn="base" hangingPunct="0">
        <a:spcBef>
          <a:spcPct val="20000"/>
        </a:spcBef>
        <a:spcAft>
          <a:spcPct val="50000"/>
        </a:spcAft>
        <a:buSzPct val="80000"/>
        <a:buFont typeface="Wingdings" pitchFamily="2" charset="2"/>
        <a:buChar char="è"/>
        <a:defRPr sz="2400">
          <a:solidFill>
            <a:schemeClr val="bg1"/>
          </a:solidFill>
          <a:latin typeface="+mn-lt"/>
          <a:ea typeface="+mn-ea"/>
          <a:cs typeface="+mn-cs"/>
        </a:defRPr>
      </a:lvl1pPr>
      <a:lvl2pPr marL="914400" indent="-457200" algn="l" rtl="0" eaLnBrk="0" fontAlgn="base" hangingPunct="0">
        <a:spcBef>
          <a:spcPct val="20000"/>
        </a:spcBef>
        <a:spcAft>
          <a:spcPct val="50000"/>
        </a:spcAft>
        <a:buSzPct val="80000"/>
        <a:buFont typeface="Wingdings" pitchFamily="2" charset="2"/>
        <a:buChar char="n"/>
        <a:defRPr sz="2000">
          <a:solidFill>
            <a:schemeClr val="bg1"/>
          </a:solidFill>
          <a:latin typeface="+mn-lt"/>
        </a:defRPr>
      </a:lvl2pPr>
      <a:lvl3pPr marL="1316038" indent="-287338" algn="l" rtl="0" eaLnBrk="0" fontAlgn="base" hangingPunct="0">
        <a:spcBef>
          <a:spcPct val="20000"/>
        </a:spcBef>
        <a:spcAft>
          <a:spcPct val="50000"/>
        </a:spcAft>
        <a:buChar char="•"/>
        <a:defRPr>
          <a:solidFill>
            <a:schemeClr val="bg1"/>
          </a:solidFill>
          <a:latin typeface="+mn-lt"/>
        </a:defRPr>
      </a:lvl3pPr>
      <a:lvl4pPr marL="1719263" indent="-288925" algn="l" rtl="0" eaLnBrk="0" fontAlgn="base" hangingPunct="0">
        <a:spcBef>
          <a:spcPct val="20000"/>
        </a:spcBef>
        <a:spcAft>
          <a:spcPct val="50000"/>
        </a:spcAft>
        <a:buChar char="–"/>
        <a:defRPr sz="1600">
          <a:solidFill>
            <a:schemeClr val="bg1"/>
          </a:solidFill>
          <a:latin typeface="+mn-lt"/>
        </a:defRPr>
      </a:lvl4pPr>
      <a:lvl5pPr marL="2112963" indent="-279400" algn="l" rtl="0" eaLnBrk="0" fontAlgn="base" hangingPunct="0">
        <a:spcBef>
          <a:spcPct val="20000"/>
        </a:spcBef>
        <a:spcAft>
          <a:spcPct val="50000"/>
        </a:spcAft>
        <a:buChar char="»"/>
        <a:defRPr sz="1600">
          <a:solidFill>
            <a:schemeClr val="bg1"/>
          </a:solidFill>
          <a:latin typeface="+mn-lt"/>
        </a:defRPr>
      </a:lvl5pPr>
      <a:lvl6pPr marL="2570163" indent="-279400" algn="l" rtl="0" fontAlgn="base">
        <a:spcBef>
          <a:spcPct val="20000"/>
        </a:spcBef>
        <a:spcAft>
          <a:spcPct val="50000"/>
        </a:spcAft>
        <a:buChar char="»"/>
        <a:defRPr sz="1600">
          <a:solidFill>
            <a:schemeClr val="bg1"/>
          </a:solidFill>
          <a:latin typeface="+mn-lt"/>
        </a:defRPr>
      </a:lvl6pPr>
      <a:lvl7pPr marL="3027363" indent="-279400" algn="l" rtl="0" fontAlgn="base">
        <a:spcBef>
          <a:spcPct val="20000"/>
        </a:spcBef>
        <a:spcAft>
          <a:spcPct val="50000"/>
        </a:spcAft>
        <a:buChar char="»"/>
        <a:defRPr sz="1600">
          <a:solidFill>
            <a:schemeClr val="bg1"/>
          </a:solidFill>
          <a:latin typeface="+mn-lt"/>
        </a:defRPr>
      </a:lvl7pPr>
      <a:lvl8pPr marL="3484563" indent="-279400" algn="l" rtl="0" fontAlgn="base">
        <a:spcBef>
          <a:spcPct val="20000"/>
        </a:spcBef>
        <a:spcAft>
          <a:spcPct val="50000"/>
        </a:spcAft>
        <a:buChar char="»"/>
        <a:defRPr sz="1600">
          <a:solidFill>
            <a:schemeClr val="bg1"/>
          </a:solidFill>
          <a:latin typeface="+mn-lt"/>
        </a:defRPr>
      </a:lvl8pPr>
      <a:lvl9pPr marL="3941763" indent="-279400" algn="l" rtl="0" fontAlgn="base">
        <a:spcBef>
          <a:spcPct val="20000"/>
        </a:spcBef>
        <a:spcAft>
          <a:spcPct val="50000"/>
        </a:spcAft>
        <a:buChar char="»"/>
        <a:defRPr sz="16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6688" y="-171450"/>
            <a:ext cx="8869362"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153988" y="1268413"/>
            <a:ext cx="88503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bg1"/>
                </a:solidFill>
                <a:latin typeface="Times New Roman" pitchFamily="18" charset="0"/>
              </a:defRPr>
            </a:lvl1pPr>
          </a:lstStyle>
          <a:p>
            <a:pPr fontAlgn="base">
              <a:spcBef>
                <a:spcPct val="0"/>
              </a:spcBef>
              <a:spcAft>
                <a:spcPct val="0"/>
              </a:spcAft>
              <a:defRPr/>
            </a:pPr>
            <a:endParaRPr lang="it-IT">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bg1"/>
                </a:solidFill>
                <a:latin typeface="Times New Roman" pitchFamily="18" charset="0"/>
              </a:defRPr>
            </a:lvl1pPr>
          </a:lstStyle>
          <a:p>
            <a:pPr fontAlgn="base">
              <a:spcBef>
                <a:spcPct val="0"/>
              </a:spcBef>
              <a:spcAft>
                <a:spcPct val="0"/>
              </a:spcAft>
              <a:defRPr/>
            </a:pPr>
            <a:endParaRPr lang="it-IT">
              <a:solidFill>
                <a:srgbClr val="FFFFFF"/>
              </a:solidFill>
            </a:endParaRPr>
          </a:p>
        </p:txBody>
      </p:sp>
      <p:sp>
        <p:nvSpPr>
          <p:cNvPr id="1030" name="Rectangle 6"/>
          <p:cNvSpPr>
            <a:spLocks noGrp="1" noChangeArrowheads="1"/>
          </p:cNvSpPr>
          <p:nvPr>
            <p:ph type="sldNum" sz="quarter" idx="4"/>
          </p:nvPr>
        </p:nvSpPr>
        <p:spPr bwMode="auto">
          <a:xfrm>
            <a:off x="7188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solidFill>
                  <a:schemeClr val="bg1"/>
                </a:solidFill>
              </a:defRPr>
            </a:lvl1pPr>
          </a:lstStyle>
          <a:p>
            <a:pPr fontAlgn="base">
              <a:spcBef>
                <a:spcPct val="0"/>
              </a:spcBef>
              <a:spcAft>
                <a:spcPct val="0"/>
              </a:spcAft>
              <a:defRPr/>
            </a:pPr>
            <a:endParaRPr lang="it-IT">
              <a:solidFill>
                <a:srgbClr val="FFFFFF"/>
              </a:solidFill>
            </a:endParaRPr>
          </a:p>
          <a:p>
            <a:pPr fontAlgn="base">
              <a:spcBef>
                <a:spcPct val="0"/>
              </a:spcBef>
              <a:spcAft>
                <a:spcPct val="0"/>
              </a:spcAft>
              <a:defRPr/>
            </a:pPr>
            <a:fld id="{7C7B289E-1265-4B10-B2D0-1E583B43755F}" type="slidenum">
              <a:rPr lang="it-IT">
                <a:solidFill>
                  <a:srgbClr val="FFFFFF"/>
                </a:solidFill>
              </a:rPr>
              <a:pPr fontAlgn="base">
                <a:spcBef>
                  <a:spcPct val="0"/>
                </a:spcBef>
                <a:spcAft>
                  <a:spcPct val="0"/>
                </a:spcAft>
                <a:defRPr/>
              </a:pPr>
              <a:t>‹N›</a:t>
            </a:fld>
            <a:endParaRPr lang="it-IT">
              <a:solidFill>
                <a:srgbClr val="FFFFFF"/>
              </a:solidFill>
            </a:endParaRPr>
          </a:p>
        </p:txBody>
      </p:sp>
      <p:sp>
        <p:nvSpPr>
          <p:cNvPr id="1031" name="Line 20"/>
          <p:cNvSpPr>
            <a:spLocks noChangeShapeType="1"/>
          </p:cNvSpPr>
          <p:nvPr userDrawn="1"/>
        </p:nvSpPr>
        <p:spPr bwMode="auto">
          <a:xfrm>
            <a:off x="0" y="90805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30922732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p:transition>
  <p:hf hdr="0" ftr="0" dt="0"/>
  <p:txStyles>
    <p:titleStyle>
      <a:lvl1pPr algn="l" rtl="0" eaLnBrk="0" fontAlgn="base" hangingPunct="0">
        <a:spcBef>
          <a:spcPct val="0"/>
        </a:spcBef>
        <a:spcAft>
          <a:spcPct val="0"/>
        </a:spcAft>
        <a:defRPr sz="2600" b="1">
          <a:solidFill>
            <a:srgbClr val="FFFF00"/>
          </a:solidFill>
          <a:latin typeface="+mj-lt"/>
          <a:ea typeface="+mj-ea"/>
          <a:cs typeface="+mj-cs"/>
        </a:defRPr>
      </a:lvl1pPr>
      <a:lvl2pPr algn="l" rtl="0" eaLnBrk="0" fontAlgn="base" hangingPunct="0">
        <a:spcBef>
          <a:spcPct val="0"/>
        </a:spcBef>
        <a:spcAft>
          <a:spcPct val="0"/>
        </a:spcAft>
        <a:defRPr sz="2600" b="1">
          <a:solidFill>
            <a:srgbClr val="FFFF00"/>
          </a:solidFill>
          <a:latin typeface="Arial" charset="0"/>
        </a:defRPr>
      </a:lvl2pPr>
      <a:lvl3pPr algn="l" rtl="0" eaLnBrk="0" fontAlgn="base" hangingPunct="0">
        <a:spcBef>
          <a:spcPct val="0"/>
        </a:spcBef>
        <a:spcAft>
          <a:spcPct val="0"/>
        </a:spcAft>
        <a:defRPr sz="2600" b="1">
          <a:solidFill>
            <a:srgbClr val="FFFF00"/>
          </a:solidFill>
          <a:latin typeface="Arial" charset="0"/>
        </a:defRPr>
      </a:lvl3pPr>
      <a:lvl4pPr algn="l" rtl="0" eaLnBrk="0" fontAlgn="base" hangingPunct="0">
        <a:spcBef>
          <a:spcPct val="0"/>
        </a:spcBef>
        <a:spcAft>
          <a:spcPct val="0"/>
        </a:spcAft>
        <a:defRPr sz="2600" b="1">
          <a:solidFill>
            <a:srgbClr val="FFFF00"/>
          </a:solidFill>
          <a:latin typeface="Arial" charset="0"/>
        </a:defRPr>
      </a:lvl4pPr>
      <a:lvl5pPr algn="l" rtl="0" eaLnBrk="0" fontAlgn="base" hangingPunct="0">
        <a:spcBef>
          <a:spcPct val="0"/>
        </a:spcBef>
        <a:spcAft>
          <a:spcPct val="0"/>
        </a:spcAft>
        <a:defRPr sz="2600" b="1">
          <a:solidFill>
            <a:srgbClr val="FFFF00"/>
          </a:solidFill>
          <a:latin typeface="Arial" charset="0"/>
        </a:defRPr>
      </a:lvl5pPr>
      <a:lvl6pPr marL="457200" algn="l" rtl="0" fontAlgn="base">
        <a:spcBef>
          <a:spcPct val="0"/>
        </a:spcBef>
        <a:spcAft>
          <a:spcPct val="0"/>
        </a:spcAft>
        <a:defRPr sz="2600" b="1">
          <a:solidFill>
            <a:srgbClr val="FFFF00"/>
          </a:solidFill>
          <a:latin typeface="Arial" charset="0"/>
        </a:defRPr>
      </a:lvl6pPr>
      <a:lvl7pPr marL="914400" algn="l" rtl="0" fontAlgn="base">
        <a:spcBef>
          <a:spcPct val="0"/>
        </a:spcBef>
        <a:spcAft>
          <a:spcPct val="0"/>
        </a:spcAft>
        <a:defRPr sz="2600" b="1">
          <a:solidFill>
            <a:srgbClr val="FFFF00"/>
          </a:solidFill>
          <a:latin typeface="Arial" charset="0"/>
        </a:defRPr>
      </a:lvl7pPr>
      <a:lvl8pPr marL="1371600" algn="l" rtl="0" fontAlgn="base">
        <a:spcBef>
          <a:spcPct val="0"/>
        </a:spcBef>
        <a:spcAft>
          <a:spcPct val="0"/>
        </a:spcAft>
        <a:defRPr sz="2600" b="1">
          <a:solidFill>
            <a:srgbClr val="FFFF00"/>
          </a:solidFill>
          <a:latin typeface="Arial" charset="0"/>
        </a:defRPr>
      </a:lvl8pPr>
      <a:lvl9pPr marL="1828800" algn="l" rtl="0" fontAlgn="base">
        <a:spcBef>
          <a:spcPct val="0"/>
        </a:spcBef>
        <a:spcAft>
          <a:spcPct val="0"/>
        </a:spcAft>
        <a:defRPr sz="2600" b="1">
          <a:solidFill>
            <a:srgbClr val="FFFF00"/>
          </a:solidFill>
          <a:latin typeface="Arial" charset="0"/>
        </a:defRPr>
      </a:lvl9pPr>
    </p:titleStyle>
    <p:bodyStyle>
      <a:lvl1pPr marL="342900" indent="-342900" algn="l" rtl="0" eaLnBrk="0" fontAlgn="base" hangingPunct="0">
        <a:spcBef>
          <a:spcPct val="20000"/>
        </a:spcBef>
        <a:spcAft>
          <a:spcPct val="50000"/>
        </a:spcAft>
        <a:buSzPct val="80000"/>
        <a:buFont typeface="Wingdings" pitchFamily="2" charset="2"/>
        <a:buChar char="è"/>
        <a:defRPr sz="2400">
          <a:solidFill>
            <a:schemeClr val="bg1"/>
          </a:solidFill>
          <a:latin typeface="+mn-lt"/>
          <a:ea typeface="+mn-ea"/>
          <a:cs typeface="+mn-cs"/>
        </a:defRPr>
      </a:lvl1pPr>
      <a:lvl2pPr marL="914400" indent="-457200" algn="l" rtl="0" eaLnBrk="0" fontAlgn="base" hangingPunct="0">
        <a:spcBef>
          <a:spcPct val="20000"/>
        </a:spcBef>
        <a:spcAft>
          <a:spcPct val="50000"/>
        </a:spcAft>
        <a:buSzPct val="80000"/>
        <a:buFont typeface="Wingdings" pitchFamily="2" charset="2"/>
        <a:buChar char="n"/>
        <a:defRPr sz="2000">
          <a:solidFill>
            <a:schemeClr val="bg1"/>
          </a:solidFill>
          <a:latin typeface="+mn-lt"/>
        </a:defRPr>
      </a:lvl2pPr>
      <a:lvl3pPr marL="1316038" indent="-287338" algn="l" rtl="0" eaLnBrk="0" fontAlgn="base" hangingPunct="0">
        <a:spcBef>
          <a:spcPct val="20000"/>
        </a:spcBef>
        <a:spcAft>
          <a:spcPct val="50000"/>
        </a:spcAft>
        <a:buChar char="•"/>
        <a:defRPr>
          <a:solidFill>
            <a:schemeClr val="bg1"/>
          </a:solidFill>
          <a:latin typeface="+mn-lt"/>
        </a:defRPr>
      </a:lvl3pPr>
      <a:lvl4pPr marL="1719263" indent="-288925" algn="l" rtl="0" eaLnBrk="0" fontAlgn="base" hangingPunct="0">
        <a:spcBef>
          <a:spcPct val="20000"/>
        </a:spcBef>
        <a:spcAft>
          <a:spcPct val="50000"/>
        </a:spcAft>
        <a:buChar char="–"/>
        <a:defRPr sz="1600">
          <a:solidFill>
            <a:schemeClr val="bg1"/>
          </a:solidFill>
          <a:latin typeface="+mn-lt"/>
        </a:defRPr>
      </a:lvl4pPr>
      <a:lvl5pPr marL="2112963" indent="-279400" algn="l" rtl="0" eaLnBrk="0" fontAlgn="base" hangingPunct="0">
        <a:spcBef>
          <a:spcPct val="20000"/>
        </a:spcBef>
        <a:spcAft>
          <a:spcPct val="50000"/>
        </a:spcAft>
        <a:buChar char="»"/>
        <a:defRPr sz="1600">
          <a:solidFill>
            <a:schemeClr val="bg1"/>
          </a:solidFill>
          <a:latin typeface="+mn-lt"/>
        </a:defRPr>
      </a:lvl5pPr>
      <a:lvl6pPr marL="2570163" indent="-279400" algn="l" rtl="0" fontAlgn="base">
        <a:spcBef>
          <a:spcPct val="20000"/>
        </a:spcBef>
        <a:spcAft>
          <a:spcPct val="50000"/>
        </a:spcAft>
        <a:buChar char="»"/>
        <a:defRPr sz="1600">
          <a:solidFill>
            <a:schemeClr val="bg1"/>
          </a:solidFill>
          <a:latin typeface="+mn-lt"/>
        </a:defRPr>
      </a:lvl6pPr>
      <a:lvl7pPr marL="3027363" indent="-279400" algn="l" rtl="0" fontAlgn="base">
        <a:spcBef>
          <a:spcPct val="20000"/>
        </a:spcBef>
        <a:spcAft>
          <a:spcPct val="50000"/>
        </a:spcAft>
        <a:buChar char="»"/>
        <a:defRPr sz="1600">
          <a:solidFill>
            <a:schemeClr val="bg1"/>
          </a:solidFill>
          <a:latin typeface="+mn-lt"/>
        </a:defRPr>
      </a:lvl7pPr>
      <a:lvl8pPr marL="3484563" indent="-279400" algn="l" rtl="0" fontAlgn="base">
        <a:spcBef>
          <a:spcPct val="20000"/>
        </a:spcBef>
        <a:spcAft>
          <a:spcPct val="50000"/>
        </a:spcAft>
        <a:buChar char="»"/>
        <a:defRPr sz="1600">
          <a:solidFill>
            <a:schemeClr val="bg1"/>
          </a:solidFill>
          <a:latin typeface="+mn-lt"/>
        </a:defRPr>
      </a:lvl8pPr>
      <a:lvl9pPr marL="3941763" indent="-279400" algn="l" rtl="0" fontAlgn="base">
        <a:spcBef>
          <a:spcPct val="20000"/>
        </a:spcBef>
        <a:spcAft>
          <a:spcPct val="50000"/>
        </a:spcAft>
        <a:buChar char="»"/>
        <a:defRPr sz="16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20.xm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31"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7396">
            <a:off x="5808663" y="1784350"/>
            <a:ext cx="315595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1032"/>
          <p:cNvSpPr>
            <a:spLocks noGrp="1" noChangeArrowheads="1"/>
          </p:cNvSpPr>
          <p:nvPr>
            <p:ph type="ctrTitle"/>
          </p:nvPr>
        </p:nvSpPr>
        <p:spPr>
          <a:xfrm>
            <a:off x="5003800" y="968375"/>
            <a:ext cx="4140200" cy="4621213"/>
          </a:xfrm>
          <a:noFill/>
        </p:spPr>
        <p:txBody>
          <a:bodyPr/>
          <a:lstStyle/>
          <a:p>
            <a:pPr eaLnBrk="1" hangingPunct="1">
              <a:lnSpc>
                <a:spcPct val="130000"/>
              </a:lnSpc>
            </a:pPr>
            <a:r>
              <a:rPr lang="en-US" altLang="it-IT" sz="2000" b="0" i="1" dirty="0" smtClean="0"/>
              <a:t>Comparison </a:t>
            </a:r>
            <a:r>
              <a:rPr lang="en-US" altLang="it-IT" sz="2000" b="0" i="1" dirty="0"/>
              <a:t>between the </a:t>
            </a:r>
            <a:r>
              <a:rPr lang="en-US" altLang="it-IT" sz="2000" b="0" i="1" dirty="0" smtClean="0"/>
              <a:t>NTP carcinogenesis studies on </a:t>
            </a:r>
            <a:r>
              <a:rPr lang="en-US" altLang="it-IT" sz="2000" b="0" i="1" dirty="0"/>
              <a:t>RF </a:t>
            </a:r>
            <a:r>
              <a:rPr lang="en-US" altLang="it-IT" sz="2000" b="0" i="1" dirty="0" smtClean="0"/>
              <a:t>with </a:t>
            </a:r>
            <a:r>
              <a:rPr lang="en-US" altLang="it-IT" sz="2000" b="0" i="1" dirty="0"/>
              <a:t>the </a:t>
            </a:r>
            <a:r>
              <a:rPr lang="en-US" altLang="it-IT" sz="2000" b="0" i="1" dirty="0" smtClean="0"/>
              <a:t>RF carcinogenesis </a:t>
            </a:r>
            <a:r>
              <a:rPr lang="en-US" altLang="it-IT" sz="2000" b="0" i="1" dirty="0"/>
              <a:t>study performed by the </a:t>
            </a:r>
            <a:r>
              <a:rPr lang="en-US" altLang="it-IT" sz="2000" b="0" i="1" dirty="0" smtClean="0"/>
              <a:t>RI on </a:t>
            </a:r>
            <a:r>
              <a:rPr lang="en-US" altLang="it-IT" sz="2000" b="0" i="1" dirty="0"/>
              <a:t>the same strain of </a:t>
            </a:r>
            <a:r>
              <a:rPr lang="en-US" altLang="it-IT" sz="2000" b="0" i="1" dirty="0" smtClean="0"/>
              <a:t>rats</a:t>
            </a:r>
            <a:br>
              <a:rPr lang="en-US" altLang="it-IT" sz="2000" b="0" i="1" dirty="0" smtClean="0"/>
            </a:br>
            <a:r>
              <a:rPr lang="en-US" altLang="it-IT" sz="2000" b="0" i="1" dirty="0"/>
              <a:t/>
            </a:r>
            <a:br>
              <a:rPr lang="en-US" altLang="it-IT" sz="2000" b="0" i="1" dirty="0"/>
            </a:br>
            <a:r>
              <a:rPr lang="it-IT" altLang="it-IT" sz="2000" b="0" i="1" dirty="0" smtClean="0"/>
              <a:t>Dr. Fiorella Belpoggi</a:t>
            </a:r>
            <a:br>
              <a:rPr lang="it-IT" altLang="it-IT" sz="2000" b="0" i="1" dirty="0" smtClean="0"/>
            </a:br>
            <a:r>
              <a:rPr lang="it-IT" altLang="it-IT" sz="1800" b="0" dirty="0" err="1" smtClean="0"/>
              <a:t>Director</a:t>
            </a:r>
            <a:r>
              <a:rPr lang="it-IT" altLang="it-IT" sz="1800" b="0" dirty="0" smtClean="0"/>
              <a:t/>
            </a:r>
            <a:br>
              <a:rPr lang="it-IT" altLang="it-IT" sz="1800" b="0" dirty="0" smtClean="0"/>
            </a:br>
            <a:r>
              <a:rPr lang="it-IT" altLang="it-IT" sz="1800" b="0" dirty="0" err="1" smtClean="0"/>
              <a:t>Cancer</a:t>
            </a:r>
            <a:r>
              <a:rPr lang="it-IT" altLang="it-IT" sz="1800" b="0" dirty="0" smtClean="0"/>
              <a:t> </a:t>
            </a:r>
            <a:r>
              <a:rPr lang="it-IT" altLang="it-IT" sz="1800" b="0" dirty="0" err="1" smtClean="0"/>
              <a:t>Research</a:t>
            </a:r>
            <a:r>
              <a:rPr lang="it-IT" altLang="it-IT" sz="1800" b="0" dirty="0" smtClean="0"/>
              <a:t> Center </a:t>
            </a:r>
            <a:br>
              <a:rPr lang="it-IT" altLang="it-IT" sz="1800" b="0" dirty="0" smtClean="0"/>
            </a:br>
            <a:r>
              <a:rPr lang="it-IT" altLang="it-IT" sz="1800" b="0" dirty="0" smtClean="0"/>
              <a:t>Cesare Maltoni</a:t>
            </a:r>
            <a:endParaRPr lang="en-US" altLang="it-IT" sz="1800" b="0" dirty="0" smtClean="0"/>
          </a:p>
        </p:txBody>
      </p:sp>
      <p:sp>
        <p:nvSpPr>
          <p:cNvPr id="86020" name="Rectangle 1026"/>
          <p:cNvSpPr>
            <a:spLocks noGrp="1" noChangeArrowheads="1"/>
          </p:cNvSpPr>
          <p:nvPr>
            <p:ph type="subTitle" idx="1"/>
          </p:nvPr>
        </p:nvSpPr>
        <p:spPr>
          <a:xfrm>
            <a:off x="1331913" y="44450"/>
            <a:ext cx="6335712" cy="858838"/>
          </a:xfrm>
          <a:noFill/>
        </p:spPr>
        <p:txBody>
          <a:bodyPr/>
          <a:lstStyle/>
          <a:p>
            <a:pPr eaLnBrk="1" hangingPunct="1"/>
            <a:r>
              <a:rPr lang="it-IT" altLang="it-IT" sz="3200" b="1" dirty="0" err="1" smtClean="0">
                <a:solidFill>
                  <a:srgbClr val="FFFF00"/>
                </a:solidFill>
              </a:rPr>
              <a:t>Annual</a:t>
            </a:r>
            <a:r>
              <a:rPr lang="it-IT" altLang="it-IT" sz="3200" b="1" dirty="0" smtClean="0">
                <a:solidFill>
                  <a:srgbClr val="FFFF00"/>
                </a:solidFill>
              </a:rPr>
              <a:t> </a:t>
            </a:r>
            <a:r>
              <a:rPr lang="it-IT" altLang="it-IT" sz="3200" b="1" dirty="0" err="1" smtClean="0">
                <a:solidFill>
                  <a:srgbClr val="FFFF00"/>
                </a:solidFill>
              </a:rPr>
              <a:t>Ramazzini</a:t>
            </a:r>
            <a:r>
              <a:rPr lang="it-IT" altLang="it-IT" sz="3200" b="1" dirty="0" smtClean="0">
                <a:solidFill>
                  <a:srgbClr val="FFFF00"/>
                </a:solidFill>
              </a:rPr>
              <a:t> </a:t>
            </a:r>
            <a:r>
              <a:rPr lang="it-IT" altLang="it-IT" sz="3200" b="1" dirty="0" err="1" smtClean="0">
                <a:solidFill>
                  <a:srgbClr val="FFFF00"/>
                </a:solidFill>
              </a:rPr>
              <a:t>Days</a:t>
            </a:r>
            <a:r>
              <a:rPr lang="it-IT" altLang="it-IT" sz="3200" b="1" dirty="0" smtClean="0">
                <a:solidFill>
                  <a:srgbClr val="FFFF00"/>
                </a:solidFill>
              </a:rPr>
              <a:t>                              </a:t>
            </a:r>
          </a:p>
        </p:txBody>
      </p:sp>
      <p:sp>
        <p:nvSpPr>
          <p:cNvPr id="86021" name="Text Box 1027"/>
          <p:cNvSpPr txBox="1">
            <a:spLocks noChangeArrowheads="1"/>
          </p:cNvSpPr>
          <p:nvPr/>
        </p:nvSpPr>
        <p:spPr bwMode="auto">
          <a:xfrm>
            <a:off x="5221163" y="5013176"/>
            <a:ext cx="3743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FF3300"/>
                </a:solidFill>
                <a:latin typeface="Arial" pitchFamily="34" charset="0"/>
              </a:defRPr>
            </a:lvl1pPr>
            <a:lvl2pPr marL="742950" indent="-285750">
              <a:defRPr sz="2400">
                <a:solidFill>
                  <a:srgbClr val="FF3300"/>
                </a:solidFill>
                <a:latin typeface="Arial" pitchFamily="34" charset="0"/>
              </a:defRPr>
            </a:lvl2pPr>
            <a:lvl3pPr marL="1143000" indent="-228600">
              <a:defRPr sz="2400">
                <a:solidFill>
                  <a:srgbClr val="FF3300"/>
                </a:solidFill>
                <a:latin typeface="Arial" pitchFamily="34" charset="0"/>
              </a:defRPr>
            </a:lvl3pPr>
            <a:lvl4pPr marL="1600200" indent="-228600">
              <a:defRPr sz="2400">
                <a:solidFill>
                  <a:srgbClr val="FF3300"/>
                </a:solidFill>
                <a:latin typeface="Arial" pitchFamily="34" charset="0"/>
              </a:defRPr>
            </a:lvl4pPr>
            <a:lvl5pPr marL="2057400" indent="-228600">
              <a:defRPr sz="2400">
                <a:solidFill>
                  <a:srgbClr val="FF3300"/>
                </a:solidFill>
                <a:latin typeface="Arial" pitchFamily="34" charset="0"/>
              </a:defRPr>
            </a:lvl5pPr>
            <a:lvl6pPr marL="2514600" indent="-2286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6pPr>
            <a:lvl7pPr marL="2971800" indent="-2286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7pPr>
            <a:lvl8pPr marL="3429000" indent="-2286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8pPr>
            <a:lvl9pPr marL="3886200" indent="-228600" eaLnBrk="0" fontAlgn="base" hangingPunct="0">
              <a:spcBef>
                <a:spcPct val="20000"/>
              </a:spcBef>
              <a:spcAft>
                <a:spcPct val="50000"/>
              </a:spcAft>
              <a:buSzPct val="80000"/>
              <a:buFont typeface="Wingdings" pitchFamily="2" charset="2"/>
              <a:buChar char="è"/>
              <a:defRPr sz="2400">
                <a:solidFill>
                  <a:srgbClr val="FF3300"/>
                </a:solidFill>
                <a:latin typeface="Arial" pitchFamily="34" charset="0"/>
              </a:defRPr>
            </a:lvl9pPr>
          </a:lstStyle>
          <a:p>
            <a:pPr algn="ctr" fontAlgn="base">
              <a:spcBef>
                <a:spcPct val="50000"/>
              </a:spcBef>
              <a:spcAft>
                <a:spcPct val="0"/>
              </a:spcAft>
            </a:pPr>
            <a:r>
              <a:rPr lang="it-IT" altLang="it-IT" b="1" i="1" dirty="0">
                <a:solidFill>
                  <a:srgbClr val="FFFF00"/>
                </a:solidFill>
                <a:latin typeface="Bradley Hand ITC" pitchFamily="66" charset="0"/>
              </a:rPr>
              <a:t>Carpi, </a:t>
            </a:r>
            <a:r>
              <a:rPr lang="it-IT" altLang="it-IT" b="1" i="1" dirty="0" err="1">
                <a:solidFill>
                  <a:srgbClr val="FFFF00"/>
                </a:solidFill>
                <a:latin typeface="Bradley Hand ITC" pitchFamily="66" charset="0"/>
              </a:rPr>
              <a:t>October</a:t>
            </a:r>
            <a:r>
              <a:rPr lang="it-IT" altLang="it-IT" b="1" i="1" dirty="0">
                <a:solidFill>
                  <a:srgbClr val="FFFF00"/>
                </a:solidFill>
                <a:latin typeface="Bradley Hand ITC" pitchFamily="66" charset="0"/>
              </a:rPr>
              <a:t> </a:t>
            </a:r>
            <a:r>
              <a:rPr lang="it-IT" altLang="it-IT" b="1" i="1" dirty="0" smtClean="0">
                <a:solidFill>
                  <a:srgbClr val="FFFF00"/>
                </a:solidFill>
                <a:latin typeface="Bradley Hand ITC" pitchFamily="66" charset="0"/>
              </a:rPr>
              <a:t>28th </a:t>
            </a:r>
            <a:r>
              <a:rPr lang="it-IT" altLang="it-IT" b="1" i="1" dirty="0">
                <a:solidFill>
                  <a:srgbClr val="FFFF00"/>
                </a:solidFill>
                <a:latin typeface="Bradley Hand ITC" pitchFamily="66" charset="0"/>
              </a:rPr>
              <a:t>, </a:t>
            </a:r>
            <a:r>
              <a:rPr lang="it-IT" altLang="it-IT" b="1" i="1" dirty="0" smtClean="0">
                <a:solidFill>
                  <a:srgbClr val="FFFF00"/>
                </a:solidFill>
                <a:latin typeface="Bradley Hand ITC" pitchFamily="66" charset="0"/>
              </a:rPr>
              <a:t>2016</a:t>
            </a:r>
            <a:endParaRPr lang="it-IT" altLang="it-IT" b="1" i="1" dirty="0">
              <a:solidFill>
                <a:srgbClr val="FFFF00"/>
              </a:solidFill>
              <a:latin typeface="Bradley Hand ITC" pitchFamily="66" charset="0"/>
            </a:endParaRPr>
          </a:p>
        </p:txBody>
      </p:sp>
      <p:pic>
        <p:nvPicPr>
          <p:cNvPr id="86022" name="Picture 1028" descr="Immagin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052736"/>
            <a:ext cx="5079953" cy="504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Line 1030"/>
          <p:cNvSpPr>
            <a:spLocks noChangeShapeType="1"/>
          </p:cNvSpPr>
          <p:nvPr/>
        </p:nvSpPr>
        <p:spPr bwMode="auto">
          <a:xfrm>
            <a:off x="3175" y="6381750"/>
            <a:ext cx="9140825"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20000"/>
              </a:spcBef>
              <a:spcAft>
                <a:spcPct val="50000"/>
              </a:spcAft>
              <a:buSzPct val="80000"/>
              <a:buFont typeface="Wingdings" pitchFamily="2" charset="2"/>
              <a:buChar char="è"/>
            </a:pPr>
            <a:endParaRPr lang="en-GB" sz="2400">
              <a:solidFill>
                <a:srgbClr val="FF3300"/>
              </a:solidFill>
            </a:endParaRPr>
          </a:p>
        </p:txBody>
      </p:sp>
      <p:pic>
        <p:nvPicPr>
          <p:cNvPr id="86024" name="Picture 4" descr="LogoRamazzi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9938" y="0"/>
            <a:ext cx="7508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109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3"/>
          <p:cNvSpPr/>
          <p:nvPr/>
        </p:nvSpPr>
        <p:spPr>
          <a:xfrm>
            <a:off x="1" y="258896"/>
            <a:ext cx="9168056" cy="492443"/>
          </a:xfrm>
          <a:prstGeom prst="rect">
            <a:avLst/>
          </a:prstGeom>
        </p:spPr>
        <p:txBody>
          <a:bodyPr wrap="square">
            <a:spAutoFit/>
          </a:bodyPr>
          <a:lstStyle/>
          <a:p>
            <a:pPr algn="ctr"/>
            <a:r>
              <a:rPr lang="en-US" altLang="it-IT" sz="2600" b="1" dirty="0" err="1" smtClean="0">
                <a:solidFill>
                  <a:srgbClr val="FFFF00"/>
                </a:solidFill>
              </a:rPr>
              <a:t>Ramazzini</a:t>
            </a:r>
            <a:r>
              <a:rPr lang="en-US" altLang="it-IT" sz="2600" b="1" dirty="0" smtClean="0">
                <a:solidFill>
                  <a:srgbClr val="FFFF00"/>
                </a:solidFill>
              </a:rPr>
              <a:t> Institute Exposure System</a:t>
            </a:r>
            <a:endParaRPr lang="it-IT" sz="2600" b="1" dirty="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567" y="980728"/>
            <a:ext cx="6228131" cy="42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 y="4096436"/>
            <a:ext cx="4250897" cy="2788948"/>
          </a:xfrm>
          <a:prstGeom prst="rect">
            <a:avLst/>
          </a:prstGeom>
        </p:spPr>
      </p:pic>
    </p:spTree>
    <p:extLst>
      <p:ext uri="{BB962C8B-B14F-4D97-AF65-F5344CB8AC3E}">
        <p14:creationId xmlns:p14="http://schemas.microsoft.com/office/powerpoint/2010/main" val="2378512714"/>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endParaRPr lang="it-IT" smtClean="0">
              <a:solidFill>
                <a:srgbClr val="FFFFFF"/>
              </a:solidFill>
            </a:endParaRPr>
          </a:p>
          <a:p>
            <a:pPr>
              <a:defRPr/>
            </a:pPr>
            <a:fld id="{15A57C7C-0EF8-4146-B965-07B2119C4F47}" type="slidenum">
              <a:rPr lang="it-IT" smtClean="0">
                <a:solidFill>
                  <a:srgbClr val="FFFFFF"/>
                </a:solidFill>
              </a:rPr>
              <a:pPr>
                <a:defRPr/>
              </a:pPr>
              <a:t>11</a:t>
            </a:fld>
            <a:endParaRPr lang="it-IT">
              <a:solidFill>
                <a:srgbClr val="FFFFFF"/>
              </a:solidFill>
            </a:endParaRPr>
          </a:p>
        </p:txBody>
      </p:sp>
      <p:sp>
        <p:nvSpPr>
          <p:cNvPr id="3"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 – Results</a:t>
            </a:r>
            <a:endParaRPr lang="en-US" altLang="it-IT" sz="2600" dirty="0">
              <a:solidFill>
                <a:srgbClr val="FFFF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0" y="1120723"/>
            <a:ext cx="4464496" cy="5557724"/>
          </a:xfrm>
          <a:prstGeom prst="rect">
            <a:avLst/>
          </a:prstGeom>
          <a:solidFill>
            <a:srgbClr val="D9D4EC"/>
          </a:solidFill>
          <a:ln>
            <a:noFill/>
          </a:ln>
          <a:effec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90" b="13831"/>
          <a:stretch/>
        </p:blipFill>
        <p:spPr bwMode="auto">
          <a:xfrm>
            <a:off x="922292" y="1202278"/>
            <a:ext cx="2676725" cy="84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113940" y="2169624"/>
            <a:ext cx="4464496" cy="3980577"/>
          </a:xfrm>
          <a:prstGeom prst="rect">
            <a:avLst/>
          </a:prstGeom>
          <a:noFill/>
        </p:spPr>
        <p:txBody>
          <a:bodyPr wrap="square" rtlCol="0">
            <a:spAutoFit/>
          </a:bodyPr>
          <a:lstStyle/>
          <a:p>
            <a:r>
              <a:rPr lang="it-IT" b="1" dirty="0" smtClean="0">
                <a:solidFill>
                  <a:srgbClr val="FF0000"/>
                </a:solidFill>
              </a:rPr>
              <a:t>                            </a:t>
            </a:r>
            <a:r>
              <a:rPr lang="it-IT" sz="2000" b="1" dirty="0" smtClean="0">
                <a:solidFill>
                  <a:srgbClr val="FF0000"/>
                </a:solidFill>
              </a:rPr>
              <a:t>BRAIN</a:t>
            </a:r>
          </a:p>
          <a:p>
            <a:pPr algn="just"/>
            <a:endParaRPr lang="it-IT" b="1" dirty="0">
              <a:solidFill>
                <a:srgbClr val="002060"/>
              </a:solidFill>
            </a:endParaRPr>
          </a:p>
          <a:p>
            <a:pPr algn="just"/>
            <a:r>
              <a:rPr lang="it-IT" b="1" dirty="0" smtClean="0">
                <a:solidFill>
                  <a:srgbClr val="002060"/>
                </a:solidFill>
              </a:rPr>
              <a:t>MALIGNANT </a:t>
            </a:r>
            <a:r>
              <a:rPr lang="it-IT" b="1" dirty="0">
                <a:solidFill>
                  <a:srgbClr val="002060"/>
                </a:solidFill>
              </a:rPr>
              <a:t>GLIOMA:</a:t>
            </a:r>
          </a:p>
          <a:p>
            <a:pPr algn="just">
              <a:lnSpc>
                <a:spcPts val="1000"/>
              </a:lnSpc>
            </a:pPr>
            <a:endParaRPr lang="it-IT" b="1" dirty="0">
              <a:solidFill>
                <a:srgbClr val="002060"/>
              </a:solidFill>
            </a:endParaRPr>
          </a:p>
          <a:p>
            <a:pPr algn="just">
              <a:lnSpc>
                <a:spcPts val="1000"/>
              </a:lnSpc>
            </a:pPr>
            <a:endParaRPr lang="it-IT" b="1" dirty="0">
              <a:solidFill>
                <a:srgbClr val="002060"/>
              </a:solidFill>
            </a:endParaRPr>
          </a:p>
          <a:p>
            <a:pPr marL="285750" indent="-285750" algn="just">
              <a:buFont typeface="Arial" panose="020B0604020202020204" pitchFamily="34" charset="0"/>
              <a:buChar char="•"/>
            </a:pPr>
            <a:r>
              <a:rPr lang="en-US" b="1" dirty="0" smtClean="0">
                <a:solidFill>
                  <a:srgbClr val="002060"/>
                </a:solidFill>
              </a:rPr>
              <a:t>Low </a:t>
            </a:r>
            <a:r>
              <a:rPr lang="en-US" b="1" dirty="0">
                <a:solidFill>
                  <a:srgbClr val="002060"/>
                </a:solidFill>
              </a:rPr>
              <a:t>incidences occurred in GSM and CDMA exposed male rats, none were observed in controls</a:t>
            </a:r>
            <a:r>
              <a:rPr lang="it-IT" b="1" dirty="0" smtClean="0">
                <a:solidFill>
                  <a:srgbClr val="002060"/>
                </a:solidFill>
              </a:rPr>
              <a:t>.</a:t>
            </a:r>
          </a:p>
          <a:p>
            <a:pPr marL="285750" indent="-285750" algn="just">
              <a:buFont typeface="Arial" panose="020B0604020202020204" pitchFamily="34" charset="0"/>
              <a:buChar char="•"/>
            </a:pPr>
            <a:endParaRPr lang="it-IT" b="1" dirty="0">
              <a:solidFill>
                <a:srgbClr val="002060"/>
              </a:solidFill>
            </a:endParaRPr>
          </a:p>
          <a:p>
            <a:pPr marL="285750" indent="-285750" algn="just">
              <a:buFont typeface="Arial" panose="020B0604020202020204" pitchFamily="34" charset="0"/>
              <a:buChar char="•"/>
            </a:pPr>
            <a:endParaRPr lang="it-IT" b="1" dirty="0">
              <a:solidFill>
                <a:srgbClr val="002060"/>
              </a:solidFill>
            </a:endParaRPr>
          </a:p>
          <a:p>
            <a:pPr lvl="0" algn="just"/>
            <a:r>
              <a:rPr lang="it-IT" b="1" dirty="0">
                <a:solidFill>
                  <a:srgbClr val="002060"/>
                </a:solidFill>
              </a:rPr>
              <a:t>GLIAL CELL HYPERPLASIA</a:t>
            </a:r>
            <a:r>
              <a:rPr lang="it-IT" b="1" dirty="0" smtClean="0">
                <a:solidFill>
                  <a:srgbClr val="002060"/>
                </a:solidFill>
              </a:rPr>
              <a:t>:</a:t>
            </a:r>
          </a:p>
          <a:p>
            <a:pPr lvl="0" algn="just"/>
            <a:endParaRPr lang="it-IT" b="1" dirty="0">
              <a:solidFill>
                <a:srgbClr val="002060"/>
              </a:solidFill>
            </a:endParaRPr>
          </a:p>
          <a:p>
            <a:pPr marL="285750" lvl="0" indent="-285750" algn="just">
              <a:buFont typeface="Arial" panose="020B0604020202020204" pitchFamily="34" charset="0"/>
              <a:buChar char="•"/>
            </a:pPr>
            <a:r>
              <a:rPr lang="en-US" b="1" dirty="0" smtClean="0">
                <a:solidFill>
                  <a:srgbClr val="002060"/>
                </a:solidFill>
              </a:rPr>
              <a:t>Low </a:t>
            </a:r>
            <a:r>
              <a:rPr lang="en-US" b="1" dirty="0">
                <a:solidFill>
                  <a:srgbClr val="002060"/>
                </a:solidFill>
              </a:rPr>
              <a:t>incidences occurred in GSM and CDMA exposed male rats, none were observed in controls</a:t>
            </a:r>
            <a:r>
              <a:rPr lang="en-US" b="1" dirty="0" smtClean="0">
                <a:solidFill>
                  <a:srgbClr val="002060"/>
                </a:solidFill>
              </a:rPr>
              <a:t>.</a:t>
            </a:r>
            <a:endParaRPr lang="en-US" b="1" dirty="0">
              <a:solidFill>
                <a:srgbClr val="002060"/>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46" y="1120723"/>
            <a:ext cx="4272409" cy="5557724"/>
          </a:xfrm>
          <a:prstGeom prst="rect">
            <a:avLst/>
          </a:prstGeom>
          <a:solidFill>
            <a:srgbClr val="D1EFE2"/>
          </a:solidFill>
          <a:ln>
            <a:noFill/>
          </a:ln>
          <a:effec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27" y="1205956"/>
            <a:ext cx="3510968" cy="8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281421"/>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endParaRPr lang="it-IT" smtClean="0">
              <a:solidFill>
                <a:srgbClr val="FFFFFF"/>
              </a:solidFill>
            </a:endParaRPr>
          </a:p>
          <a:p>
            <a:pPr>
              <a:defRPr/>
            </a:pPr>
            <a:fld id="{15A57C7C-0EF8-4146-B965-07B2119C4F47}" type="slidenum">
              <a:rPr lang="it-IT" smtClean="0">
                <a:solidFill>
                  <a:srgbClr val="FFFFFF"/>
                </a:solidFill>
              </a:rPr>
              <a:pPr>
                <a:defRPr/>
              </a:pPr>
              <a:t>12</a:t>
            </a:fld>
            <a:endParaRPr lang="it-IT">
              <a:solidFill>
                <a:srgbClr val="FFFFFF"/>
              </a:solidFill>
            </a:endParaRPr>
          </a:p>
        </p:txBody>
      </p:sp>
      <p:sp>
        <p:nvSpPr>
          <p:cNvPr id="3"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 – Results</a:t>
            </a:r>
            <a:endParaRPr lang="en-US" altLang="it-IT" sz="2600" dirty="0">
              <a:solidFill>
                <a:srgbClr val="FFFF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0" y="1120723"/>
            <a:ext cx="4464496" cy="5557724"/>
          </a:xfrm>
          <a:prstGeom prst="rect">
            <a:avLst/>
          </a:prstGeom>
          <a:solidFill>
            <a:srgbClr val="D9D4EC"/>
          </a:solidFill>
          <a:ln>
            <a:noFill/>
          </a:ln>
          <a:effec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90" b="13831"/>
          <a:stretch/>
        </p:blipFill>
        <p:spPr bwMode="auto">
          <a:xfrm>
            <a:off x="922292" y="1202278"/>
            <a:ext cx="2676725" cy="84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46" y="1120723"/>
            <a:ext cx="4272409" cy="5557724"/>
          </a:xfrm>
          <a:prstGeom prst="rect">
            <a:avLst/>
          </a:prstGeom>
          <a:solidFill>
            <a:srgbClr val="D1EFE2"/>
          </a:solidFill>
          <a:ln>
            <a:noFill/>
          </a:ln>
          <a:effec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27" y="1205956"/>
            <a:ext cx="3510968" cy="8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107504" y="2160274"/>
            <a:ext cx="4464496" cy="4652556"/>
          </a:xfrm>
          <a:prstGeom prst="rect">
            <a:avLst/>
          </a:prstGeom>
          <a:noFill/>
        </p:spPr>
        <p:txBody>
          <a:bodyPr wrap="square" rtlCol="0">
            <a:spAutoFit/>
          </a:bodyPr>
          <a:lstStyle/>
          <a:p>
            <a:pPr algn="ctr"/>
            <a:r>
              <a:rPr lang="it-IT" sz="2000" b="1" dirty="0" smtClean="0">
                <a:solidFill>
                  <a:srgbClr val="FF0000"/>
                </a:solidFill>
              </a:rPr>
              <a:t>HEART</a:t>
            </a:r>
            <a:endParaRPr lang="it-IT" sz="2000" b="1" dirty="0">
              <a:solidFill>
                <a:srgbClr val="FF0000"/>
              </a:solidFill>
            </a:endParaRPr>
          </a:p>
          <a:p>
            <a:pPr algn="just"/>
            <a:endParaRPr lang="it-IT" b="1" dirty="0" smtClean="0">
              <a:solidFill>
                <a:srgbClr val="002060"/>
              </a:solidFill>
            </a:endParaRPr>
          </a:p>
          <a:p>
            <a:pPr algn="just"/>
            <a:r>
              <a:rPr lang="it-IT" b="1" dirty="0" smtClean="0">
                <a:solidFill>
                  <a:srgbClr val="002060"/>
                </a:solidFill>
              </a:rPr>
              <a:t>SCHWANNOMA:</a:t>
            </a:r>
          </a:p>
          <a:p>
            <a:pPr algn="just"/>
            <a:endParaRPr lang="it-IT" b="1" dirty="0" smtClean="0">
              <a:solidFill>
                <a:srgbClr val="002060"/>
              </a:solidFill>
            </a:endParaRPr>
          </a:p>
          <a:p>
            <a:pPr marL="285750" indent="-285750" algn="just">
              <a:buFont typeface="Arial" panose="020B0604020202020204" pitchFamily="34" charset="0"/>
              <a:buChar char="•"/>
            </a:pPr>
            <a:r>
              <a:rPr lang="it-IT" b="1" dirty="0" err="1" smtClean="0">
                <a:solidFill>
                  <a:srgbClr val="002060"/>
                </a:solidFill>
              </a:rPr>
              <a:t>Statistically</a:t>
            </a:r>
            <a:r>
              <a:rPr lang="it-IT" b="1" dirty="0" smtClean="0">
                <a:solidFill>
                  <a:srgbClr val="002060"/>
                </a:solidFill>
              </a:rPr>
              <a:t> </a:t>
            </a:r>
            <a:r>
              <a:rPr lang="it-IT" b="1" dirty="0" err="1">
                <a:solidFill>
                  <a:srgbClr val="002060"/>
                </a:solidFill>
              </a:rPr>
              <a:t>significant</a:t>
            </a:r>
            <a:r>
              <a:rPr lang="it-IT" b="1" dirty="0">
                <a:solidFill>
                  <a:srgbClr val="002060"/>
                </a:solidFill>
              </a:rPr>
              <a:t> positive trend in male </a:t>
            </a:r>
            <a:r>
              <a:rPr lang="it-IT" b="1" dirty="0" err="1">
                <a:solidFill>
                  <a:srgbClr val="002060"/>
                </a:solidFill>
              </a:rPr>
              <a:t>rats</a:t>
            </a:r>
            <a:r>
              <a:rPr lang="it-IT" b="1" dirty="0">
                <a:solidFill>
                  <a:srgbClr val="002060"/>
                </a:solidFill>
              </a:rPr>
              <a:t> </a:t>
            </a:r>
            <a:r>
              <a:rPr lang="it-IT" b="1" dirty="0" err="1">
                <a:solidFill>
                  <a:srgbClr val="002060"/>
                </a:solidFill>
              </a:rPr>
              <a:t>exposed</a:t>
            </a:r>
            <a:r>
              <a:rPr lang="it-IT" b="1" dirty="0">
                <a:solidFill>
                  <a:srgbClr val="002060"/>
                </a:solidFill>
              </a:rPr>
              <a:t> to GSM- and CDMA-</a:t>
            </a:r>
            <a:r>
              <a:rPr lang="it-IT" b="1" dirty="0" err="1">
                <a:solidFill>
                  <a:srgbClr val="002060"/>
                </a:solidFill>
              </a:rPr>
              <a:t>modulation</a:t>
            </a:r>
            <a:r>
              <a:rPr lang="it-IT" b="1" dirty="0">
                <a:solidFill>
                  <a:srgbClr val="002060"/>
                </a:solidFill>
              </a:rPr>
              <a:t> (p&lt;0.05). </a:t>
            </a:r>
          </a:p>
          <a:p>
            <a:pPr algn="just"/>
            <a:endParaRPr lang="it-IT" b="1" dirty="0">
              <a:solidFill>
                <a:srgbClr val="002060"/>
              </a:solidFill>
            </a:endParaRPr>
          </a:p>
          <a:p>
            <a:pPr algn="just"/>
            <a:r>
              <a:rPr lang="it-IT" b="1" dirty="0">
                <a:solidFill>
                  <a:srgbClr val="002060"/>
                </a:solidFill>
              </a:rPr>
              <a:t>SCHWANN CELL </a:t>
            </a:r>
            <a:r>
              <a:rPr lang="it-IT" b="1" dirty="0" smtClean="0">
                <a:solidFill>
                  <a:srgbClr val="002060"/>
                </a:solidFill>
              </a:rPr>
              <a:t>HYPERPLASIA:</a:t>
            </a:r>
            <a:endParaRPr lang="it-IT" b="1" dirty="0">
              <a:solidFill>
                <a:srgbClr val="002060"/>
              </a:solidFill>
            </a:endParaRPr>
          </a:p>
          <a:p>
            <a:pPr algn="just"/>
            <a:endParaRPr lang="it-IT" b="1" dirty="0" smtClean="0">
              <a:solidFill>
                <a:srgbClr val="002060"/>
              </a:solidFill>
            </a:endParaRPr>
          </a:p>
          <a:p>
            <a:pPr marL="285750" indent="-285750" algn="just">
              <a:buFont typeface="Arial" panose="020B0604020202020204" pitchFamily="34" charset="0"/>
              <a:buChar char="•"/>
            </a:pPr>
            <a:r>
              <a:rPr lang="it-IT" b="1" dirty="0" err="1">
                <a:solidFill>
                  <a:srgbClr val="002060"/>
                </a:solidFill>
              </a:rPr>
              <a:t>Not</a:t>
            </a:r>
            <a:r>
              <a:rPr lang="it-IT" b="1" dirty="0">
                <a:solidFill>
                  <a:srgbClr val="002060"/>
                </a:solidFill>
              </a:rPr>
              <a:t> </a:t>
            </a:r>
            <a:r>
              <a:rPr lang="it-IT" b="1" dirty="0" err="1">
                <a:solidFill>
                  <a:srgbClr val="002060"/>
                </a:solidFill>
              </a:rPr>
              <a:t>statistically</a:t>
            </a:r>
            <a:r>
              <a:rPr lang="it-IT" b="1" dirty="0">
                <a:solidFill>
                  <a:srgbClr val="002060"/>
                </a:solidFill>
              </a:rPr>
              <a:t> </a:t>
            </a:r>
            <a:r>
              <a:rPr lang="it-IT" b="1" dirty="0" err="1">
                <a:solidFill>
                  <a:srgbClr val="002060"/>
                </a:solidFill>
              </a:rPr>
              <a:t>significant</a:t>
            </a:r>
            <a:r>
              <a:rPr lang="it-IT" b="1" dirty="0">
                <a:solidFill>
                  <a:srgbClr val="002060"/>
                </a:solidFill>
              </a:rPr>
              <a:t>  </a:t>
            </a:r>
            <a:r>
              <a:rPr lang="it-IT" b="1" dirty="0" err="1">
                <a:solidFill>
                  <a:srgbClr val="002060"/>
                </a:solidFill>
              </a:rPr>
              <a:t>increased</a:t>
            </a:r>
            <a:r>
              <a:rPr lang="it-IT" b="1" dirty="0">
                <a:solidFill>
                  <a:srgbClr val="002060"/>
                </a:solidFill>
              </a:rPr>
              <a:t> </a:t>
            </a:r>
            <a:r>
              <a:rPr lang="it-IT" b="1" dirty="0" err="1">
                <a:solidFill>
                  <a:srgbClr val="002060"/>
                </a:solidFill>
              </a:rPr>
              <a:t>incidence</a:t>
            </a:r>
            <a:r>
              <a:rPr lang="it-IT" b="1" dirty="0">
                <a:solidFill>
                  <a:srgbClr val="002060"/>
                </a:solidFill>
              </a:rPr>
              <a:t> in </a:t>
            </a:r>
            <a:r>
              <a:rPr lang="it-IT" b="1" dirty="0" smtClean="0">
                <a:solidFill>
                  <a:srgbClr val="002060"/>
                </a:solidFill>
              </a:rPr>
              <a:t>male </a:t>
            </a:r>
            <a:r>
              <a:rPr lang="it-IT" b="1" dirty="0" err="1" smtClean="0">
                <a:solidFill>
                  <a:srgbClr val="002060"/>
                </a:solidFill>
              </a:rPr>
              <a:t>rats</a:t>
            </a:r>
            <a:r>
              <a:rPr lang="it-IT" b="1" dirty="0" smtClean="0">
                <a:solidFill>
                  <a:srgbClr val="002060"/>
                </a:solidFill>
              </a:rPr>
              <a:t> </a:t>
            </a:r>
            <a:r>
              <a:rPr lang="it-IT" b="1" dirty="0" err="1">
                <a:solidFill>
                  <a:srgbClr val="002060"/>
                </a:solidFill>
              </a:rPr>
              <a:t>exposed</a:t>
            </a:r>
            <a:r>
              <a:rPr lang="it-IT" b="1" dirty="0">
                <a:solidFill>
                  <a:srgbClr val="002060"/>
                </a:solidFill>
              </a:rPr>
              <a:t> to </a:t>
            </a:r>
            <a:r>
              <a:rPr lang="it-IT" b="1" dirty="0" err="1">
                <a:solidFill>
                  <a:srgbClr val="002060"/>
                </a:solidFill>
              </a:rPr>
              <a:t>either</a:t>
            </a:r>
            <a:r>
              <a:rPr lang="it-IT" b="1" dirty="0">
                <a:solidFill>
                  <a:srgbClr val="002060"/>
                </a:solidFill>
              </a:rPr>
              <a:t> GSM- or </a:t>
            </a:r>
            <a:r>
              <a:rPr lang="it-IT" b="1" dirty="0" smtClean="0">
                <a:solidFill>
                  <a:srgbClr val="002060"/>
                </a:solidFill>
              </a:rPr>
              <a:t>CDMA-</a:t>
            </a:r>
            <a:r>
              <a:rPr lang="it-IT" b="1" dirty="0" err="1" smtClean="0">
                <a:solidFill>
                  <a:srgbClr val="002060"/>
                </a:solidFill>
              </a:rPr>
              <a:t>modulation</a:t>
            </a:r>
            <a:r>
              <a:rPr lang="it-IT" b="1" dirty="0" smtClean="0">
                <a:solidFill>
                  <a:srgbClr val="002060"/>
                </a:solidFill>
              </a:rPr>
              <a:t>, and in </a:t>
            </a:r>
            <a:r>
              <a:rPr lang="it-IT" b="1" dirty="0" err="1" smtClean="0">
                <a:solidFill>
                  <a:srgbClr val="002060"/>
                </a:solidFill>
              </a:rPr>
              <a:t>female</a:t>
            </a:r>
            <a:r>
              <a:rPr lang="it-IT" b="1" dirty="0" smtClean="0">
                <a:solidFill>
                  <a:srgbClr val="002060"/>
                </a:solidFill>
              </a:rPr>
              <a:t> </a:t>
            </a:r>
            <a:r>
              <a:rPr lang="it-IT" b="1" dirty="0" err="1" smtClean="0">
                <a:solidFill>
                  <a:srgbClr val="002060"/>
                </a:solidFill>
              </a:rPr>
              <a:t>rats</a:t>
            </a:r>
            <a:r>
              <a:rPr lang="it-IT" b="1" dirty="0" smtClean="0">
                <a:solidFill>
                  <a:srgbClr val="002060"/>
                </a:solidFill>
              </a:rPr>
              <a:t> </a:t>
            </a:r>
            <a:r>
              <a:rPr lang="it-IT" b="1" dirty="0" err="1" smtClean="0">
                <a:solidFill>
                  <a:srgbClr val="002060"/>
                </a:solidFill>
              </a:rPr>
              <a:t>exposed</a:t>
            </a:r>
            <a:r>
              <a:rPr lang="it-IT" b="1" dirty="0" smtClean="0">
                <a:solidFill>
                  <a:srgbClr val="002060"/>
                </a:solidFill>
              </a:rPr>
              <a:t> to CDMA-</a:t>
            </a:r>
            <a:r>
              <a:rPr lang="it-IT" b="1" dirty="0" err="1" smtClean="0">
                <a:solidFill>
                  <a:srgbClr val="002060"/>
                </a:solidFill>
              </a:rPr>
              <a:t>modulation</a:t>
            </a:r>
            <a:r>
              <a:rPr lang="it-IT" b="1" dirty="0" smtClean="0">
                <a:solidFill>
                  <a:srgbClr val="002060"/>
                </a:solidFill>
              </a:rPr>
              <a:t>.</a:t>
            </a:r>
          </a:p>
          <a:p>
            <a:pPr algn="just"/>
            <a:endParaRPr lang="it-IT" b="1" dirty="0" smtClean="0">
              <a:solidFill>
                <a:srgbClr val="002060"/>
              </a:solidFill>
            </a:endParaRPr>
          </a:p>
          <a:p>
            <a:pPr marL="285750" indent="-285750" algn="just">
              <a:lnSpc>
                <a:spcPts val="1000"/>
              </a:lnSpc>
              <a:buFont typeface="Arial" panose="020B0604020202020204" pitchFamily="34" charset="0"/>
              <a:buChar char="•"/>
            </a:pPr>
            <a:endParaRPr lang="it-IT" b="1" dirty="0">
              <a:solidFill>
                <a:srgbClr val="002060"/>
              </a:solidFill>
            </a:endParaRPr>
          </a:p>
        </p:txBody>
      </p:sp>
    </p:spTree>
    <p:extLst>
      <p:ext uri="{BB962C8B-B14F-4D97-AF65-F5344CB8AC3E}">
        <p14:creationId xmlns:p14="http://schemas.microsoft.com/office/powerpoint/2010/main" val="383159604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 – Results</a:t>
            </a:r>
            <a:endParaRPr lang="en-US" altLang="it-IT" sz="2600" dirty="0">
              <a:solidFill>
                <a:srgbClr val="FFFF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40" y="1120723"/>
            <a:ext cx="4464496" cy="5557724"/>
          </a:xfrm>
          <a:prstGeom prst="rect">
            <a:avLst/>
          </a:prstGeom>
          <a:solidFill>
            <a:srgbClr val="D9D4EC"/>
          </a:solidFill>
          <a:ln>
            <a:noFill/>
          </a:ln>
          <a:effectLst/>
        </p:spPr>
      </p:pic>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490" b="13831"/>
          <a:stretch/>
        </p:blipFill>
        <p:spPr bwMode="auto">
          <a:xfrm>
            <a:off x="683568" y="1202278"/>
            <a:ext cx="3240360" cy="84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46" y="1120723"/>
            <a:ext cx="4272409" cy="5557724"/>
          </a:xfrm>
          <a:prstGeom prst="rect">
            <a:avLst/>
          </a:prstGeom>
          <a:solidFill>
            <a:srgbClr val="D1EFE2"/>
          </a:solidFill>
          <a:ln>
            <a:noFill/>
          </a:ln>
          <a:effec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6027" y="1205956"/>
            <a:ext cx="3510968" cy="84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5129" y="2152352"/>
            <a:ext cx="2992764" cy="331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asellaDiTesto 14"/>
          <p:cNvSpPr txBox="1"/>
          <p:nvPr/>
        </p:nvSpPr>
        <p:spPr>
          <a:xfrm>
            <a:off x="107504" y="2088406"/>
            <a:ext cx="4464496" cy="2893100"/>
          </a:xfrm>
          <a:prstGeom prst="rect">
            <a:avLst/>
          </a:prstGeom>
          <a:noFill/>
        </p:spPr>
        <p:txBody>
          <a:bodyPr wrap="square" rtlCol="0">
            <a:spAutoFit/>
          </a:bodyPr>
          <a:lstStyle/>
          <a:p>
            <a:pPr algn="ctr"/>
            <a:r>
              <a:rPr lang="it-IT" sz="2000" b="1" dirty="0">
                <a:solidFill>
                  <a:srgbClr val="FF0000"/>
                </a:solidFill>
              </a:rPr>
              <a:t>IN ADDITION..</a:t>
            </a:r>
          </a:p>
          <a:p>
            <a:pPr marL="285750" indent="-285750" algn="just">
              <a:buFont typeface="Arial" panose="020B0604020202020204" pitchFamily="34" charset="0"/>
              <a:buChar char="•"/>
            </a:pPr>
            <a:endParaRPr lang="it-IT" b="1" dirty="0">
              <a:solidFill>
                <a:srgbClr val="002060"/>
              </a:solidFill>
            </a:endParaRPr>
          </a:p>
          <a:p>
            <a:pPr marL="285750" indent="-285750" algn="just">
              <a:buFont typeface="Arial" panose="020B0604020202020204" pitchFamily="34" charset="0"/>
              <a:buChar char="•"/>
            </a:pPr>
            <a:r>
              <a:rPr lang="it-IT" b="1" dirty="0" err="1">
                <a:solidFill>
                  <a:srgbClr val="002060"/>
                </a:solidFill>
              </a:rPr>
              <a:t>Litter</a:t>
            </a:r>
            <a:r>
              <a:rPr lang="it-IT" b="1" dirty="0">
                <a:solidFill>
                  <a:srgbClr val="002060"/>
                </a:solidFill>
              </a:rPr>
              <a:t> </a:t>
            </a:r>
            <a:r>
              <a:rPr lang="it-IT" b="1" dirty="0" err="1">
                <a:solidFill>
                  <a:srgbClr val="002060"/>
                </a:solidFill>
              </a:rPr>
              <a:t>weights</a:t>
            </a:r>
            <a:r>
              <a:rPr lang="it-IT" b="1" dirty="0">
                <a:solidFill>
                  <a:srgbClr val="002060"/>
                </a:solidFill>
              </a:rPr>
              <a:t> </a:t>
            </a:r>
            <a:r>
              <a:rPr lang="it-IT" b="1" dirty="0" err="1">
                <a:solidFill>
                  <a:srgbClr val="002060"/>
                </a:solidFill>
              </a:rPr>
              <a:t>tended</a:t>
            </a:r>
            <a:r>
              <a:rPr lang="it-IT" b="1" dirty="0">
                <a:solidFill>
                  <a:srgbClr val="002060"/>
                </a:solidFill>
              </a:rPr>
              <a:t> to be </a:t>
            </a:r>
            <a:r>
              <a:rPr lang="it-IT" b="1" dirty="0" err="1" smtClean="0">
                <a:solidFill>
                  <a:srgbClr val="002060"/>
                </a:solidFill>
              </a:rPr>
              <a:t>lower</a:t>
            </a:r>
            <a:r>
              <a:rPr lang="it-IT" b="1" dirty="0" smtClean="0">
                <a:solidFill>
                  <a:srgbClr val="002060"/>
                </a:solidFill>
              </a:rPr>
              <a:t> </a:t>
            </a:r>
            <a:r>
              <a:rPr lang="it-IT" b="1" dirty="0">
                <a:solidFill>
                  <a:srgbClr val="002060"/>
                </a:solidFill>
              </a:rPr>
              <a:t>in GSM and CDMA RFR-</a:t>
            </a:r>
            <a:r>
              <a:rPr lang="it-IT" b="1" dirty="0" err="1">
                <a:solidFill>
                  <a:srgbClr val="002060"/>
                </a:solidFill>
              </a:rPr>
              <a:t>exposed</a:t>
            </a:r>
            <a:r>
              <a:rPr lang="it-IT" b="1" dirty="0">
                <a:solidFill>
                  <a:srgbClr val="002060"/>
                </a:solidFill>
              </a:rPr>
              <a:t> </a:t>
            </a:r>
            <a:r>
              <a:rPr lang="it-IT" b="1" dirty="0" err="1">
                <a:solidFill>
                  <a:srgbClr val="002060"/>
                </a:solidFill>
              </a:rPr>
              <a:t>groups</a:t>
            </a:r>
            <a:r>
              <a:rPr lang="it-IT" b="1" dirty="0">
                <a:solidFill>
                  <a:srgbClr val="002060"/>
                </a:solidFill>
              </a:rPr>
              <a:t> </a:t>
            </a:r>
            <a:r>
              <a:rPr lang="it-IT" b="1" dirty="0" err="1">
                <a:solidFill>
                  <a:srgbClr val="002060"/>
                </a:solidFill>
              </a:rPr>
              <a:t>compared</a:t>
            </a:r>
            <a:r>
              <a:rPr lang="it-IT" b="1" dirty="0">
                <a:solidFill>
                  <a:srgbClr val="002060"/>
                </a:solidFill>
              </a:rPr>
              <a:t> to </a:t>
            </a:r>
            <a:r>
              <a:rPr lang="it-IT" b="1" dirty="0" err="1" smtClean="0">
                <a:solidFill>
                  <a:srgbClr val="002060"/>
                </a:solidFill>
              </a:rPr>
              <a:t>controls</a:t>
            </a:r>
            <a:endParaRPr lang="it-IT" b="1" dirty="0">
              <a:solidFill>
                <a:srgbClr val="002060"/>
              </a:solidFill>
            </a:endParaRPr>
          </a:p>
          <a:p>
            <a:pPr marL="285750" indent="-285750" algn="just">
              <a:buFont typeface="Arial" panose="020B0604020202020204" pitchFamily="34" charset="0"/>
              <a:buChar char="•"/>
            </a:pPr>
            <a:endParaRPr lang="it-IT" b="1" dirty="0">
              <a:solidFill>
                <a:srgbClr val="002060"/>
              </a:solidFill>
            </a:endParaRPr>
          </a:p>
          <a:p>
            <a:pPr marL="285750" indent="-285750" algn="just">
              <a:buFont typeface="Arial" panose="020B0604020202020204" pitchFamily="34" charset="0"/>
              <a:buChar char="•"/>
            </a:pPr>
            <a:r>
              <a:rPr lang="it-IT" b="1" dirty="0" err="1" smtClean="0">
                <a:solidFill>
                  <a:srgbClr val="002060"/>
                </a:solidFill>
              </a:rPr>
              <a:t>Early</a:t>
            </a:r>
            <a:r>
              <a:rPr lang="it-IT" b="1" dirty="0" smtClean="0">
                <a:solidFill>
                  <a:srgbClr val="002060"/>
                </a:solidFill>
              </a:rPr>
              <a:t> in the </a:t>
            </a:r>
            <a:r>
              <a:rPr lang="it-IT" b="1" dirty="0" err="1" smtClean="0">
                <a:solidFill>
                  <a:srgbClr val="002060"/>
                </a:solidFill>
              </a:rPr>
              <a:t>lactation</a:t>
            </a:r>
            <a:r>
              <a:rPr lang="it-IT" b="1" dirty="0" smtClean="0">
                <a:solidFill>
                  <a:srgbClr val="002060"/>
                </a:solidFill>
              </a:rPr>
              <a:t> </a:t>
            </a:r>
            <a:r>
              <a:rPr lang="it-IT" b="1" dirty="0" err="1" smtClean="0">
                <a:solidFill>
                  <a:srgbClr val="002060"/>
                </a:solidFill>
              </a:rPr>
              <a:t>phase</a:t>
            </a:r>
            <a:r>
              <a:rPr lang="it-IT" b="1" dirty="0" smtClean="0">
                <a:solidFill>
                  <a:srgbClr val="002060"/>
                </a:solidFill>
              </a:rPr>
              <a:t>, body </a:t>
            </a:r>
            <a:r>
              <a:rPr lang="it-IT" b="1" dirty="0" err="1">
                <a:solidFill>
                  <a:srgbClr val="002060"/>
                </a:solidFill>
              </a:rPr>
              <a:t>weights</a:t>
            </a:r>
            <a:r>
              <a:rPr lang="it-IT" b="1" dirty="0">
                <a:solidFill>
                  <a:srgbClr val="002060"/>
                </a:solidFill>
              </a:rPr>
              <a:t> </a:t>
            </a:r>
            <a:r>
              <a:rPr lang="it-IT" b="1" dirty="0" smtClean="0">
                <a:solidFill>
                  <a:srgbClr val="002060"/>
                </a:solidFill>
              </a:rPr>
              <a:t>of </a:t>
            </a:r>
            <a:r>
              <a:rPr lang="it-IT" b="1" dirty="0" err="1" smtClean="0">
                <a:solidFill>
                  <a:srgbClr val="002060"/>
                </a:solidFill>
              </a:rPr>
              <a:t>pups</a:t>
            </a:r>
            <a:r>
              <a:rPr lang="it-IT" b="1" dirty="0" smtClean="0">
                <a:solidFill>
                  <a:srgbClr val="002060"/>
                </a:solidFill>
              </a:rPr>
              <a:t> </a:t>
            </a:r>
            <a:r>
              <a:rPr lang="it-IT" b="1" dirty="0" err="1" smtClean="0">
                <a:solidFill>
                  <a:srgbClr val="002060"/>
                </a:solidFill>
              </a:rPr>
              <a:t>were</a:t>
            </a:r>
            <a:r>
              <a:rPr lang="it-IT" b="1" dirty="0" smtClean="0">
                <a:solidFill>
                  <a:srgbClr val="002060"/>
                </a:solidFill>
              </a:rPr>
              <a:t> </a:t>
            </a:r>
            <a:r>
              <a:rPr lang="it-IT" b="1" dirty="0" err="1" smtClean="0">
                <a:solidFill>
                  <a:srgbClr val="002060"/>
                </a:solidFill>
              </a:rPr>
              <a:t>lower</a:t>
            </a:r>
            <a:r>
              <a:rPr lang="it-IT" b="1" dirty="0" smtClean="0">
                <a:solidFill>
                  <a:srgbClr val="002060"/>
                </a:solidFill>
              </a:rPr>
              <a:t> in GSM-and CDMA-</a:t>
            </a:r>
            <a:r>
              <a:rPr lang="it-IT" b="1" dirty="0" err="1" smtClean="0">
                <a:solidFill>
                  <a:srgbClr val="002060"/>
                </a:solidFill>
              </a:rPr>
              <a:t>modulated</a:t>
            </a:r>
            <a:r>
              <a:rPr lang="it-IT" b="1" dirty="0" smtClean="0">
                <a:solidFill>
                  <a:srgbClr val="002060"/>
                </a:solidFill>
              </a:rPr>
              <a:t> RFR </a:t>
            </a:r>
            <a:r>
              <a:rPr lang="it-IT" b="1" dirty="0" err="1" smtClean="0">
                <a:solidFill>
                  <a:srgbClr val="002060"/>
                </a:solidFill>
              </a:rPr>
              <a:t>groups</a:t>
            </a:r>
            <a:r>
              <a:rPr lang="it-IT" b="1" dirty="0" smtClean="0">
                <a:solidFill>
                  <a:srgbClr val="002060"/>
                </a:solidFill>
              </a:rPr>
              <a:t> </a:t>
            </a:r>
            <a:r>
              <a:rPr lang="it-IT" b="1" dirty="0" err="1" smtClean="0">
                <a:solidFill>
                  <a:srgbClr val="002060"/>
                </a:solidFill>
              </a:rPr>
              <a:t>at</a:t>
            </a:r>
            <a:r>
              <a:rPr lang="it-IT" b="1" dirty="0" smtClean="0">
                <a:solidFill>
                  <a:srgbClr val="002060"/>
                </a:solidFill>
              </a:rPr>
              <a:t> 6 W/kg </a:t>
            </a:r>
            <a:r>
              <a:rPr lang="it-IT" b="1" dirty="0" err="1" smtClean="0">
                <a:solidFill>
                  <a:srgbClr val="002060"/>
                </a:solidFill>
              </a:rPr>
              <a:t>compared</a:t>
            </a:r>
            <a:r>
              <a:rPr lang="it-IT" b="1" dirty="0" smtClean="0">
                <a:solidFill>
                  <a:srgbClr val="002060"/>
                </a:solidFill>
              </a:rPr>
              <a:t> to </a:t>
            </a:r>
            <a:r>
              <a:rPr lang="it-IT" b="1" dirty="0" err="1" smtClean="0">
                <a:solidFill>
                  <a:srgbClr val="002060"/>
                </a:solidFill>
              </a:rPr>
              <a:t>controls</a:t>
            </a:r>
            <a:endParaRPr lang="it-IT" b="1" dirty="0">
              <a:solidFill>
                <a:srgbClr val="002060"/>
              </a:solidFill>
            </a:endParaRPr>
          </a:p>
        </p:txBody>
      </p:sp>
      <p:sp>
        <p:nvSpPr>
          <p:cNvPr id="5" name="CasellaDiTesto 4"/>
          <p:cNvSpPr txBox="1"/>
          <p:nvPr/>
        </p:nvSpPr>
        <p:spPr>
          <a:xfrm>
            <a:off x="5126027" y="5530006"/>
            <a:ext cx="3510968" cy="1077218"/>
          </a:xfrm>
          <a:prstGeom prst="rect">
            <a:avLst/>
          </a:prstGeom>
          <a:noFill/>
        </p:spPr>
        <p:txBody>
          <a:bodyPr wrap="square" rtlCol="0">
            <a:spAutoFit/>
          </a:bodyPr>
          <a:lstStyle/>
          <a:p>
            <a:pPr algn="just"/>
            <a:r>
              <a:rPr lang="it-IT" sz="1600" b="1" i="1" dirty="0">
                <a:solidFill>
                  <a:srgbClr val="00CC99">
                    <a:lumMod val="50000"/>
                  </a:srgbClr>
                </a:solidFill>
              </a:rPr>
              <a:t>The </a:t>
            </a:r>
            <a:r>
              <a:rPr lang="it-IT" sz="1600" b="1" i="1" dirty="0" err="1">
                <a:solidFill>
                  <a:srgbClr val="00CC99">
                    <a:lumMod val="50000"/>
                  </a:srgbClr>
                </a:solidFill>
              </a:rPr>
              <a:t>evaluation</a:t>
            </a:r>
            <a:r>
              <a:rPr lang="it-IT" sz="1600" b="1" i="1" dirty="0">
                <a:solidFill>
                  <a:srgbClr val="00CC99">
                    <a:lumMod val="50000"/>
                  </a:srgbClr>
                </a:solidFill>
              </a:rPr>
              <a:t> of data are </a:t>
            </a:r>
            <a:r>
              <a:rPr lang="it-IT" sz="1600" b="1" i="1" dirty="0" err="1">
                <a:solidFill>
                  <a:srgbClr val="00CC99">
                    <a:lumMod val="50000"/>
                  </a:srgbClr>
                </a:solidFill>
              </a:rPr>
              <a:t>now</a:t>
            </a:r>
            <a:r>
              <a:rPr lang="it-IT" sz="1600" b="1" i="1" dirty="0">
                <a:solidFill>
                  <a:srgbClr val="00CC99">
                    <a:lumMod val="50000"/>
                  </a:srgbClr>
                </a:solidFill>
              </a:rPr>
              <a:t> </a:t>
            </a:r>
            <a:r>
              <a:rPr lang="it-IT" sz="1600" b="1" i="1" dirty="0" err="1">
                <a:solidFill>
                  <a:srgbClr val="00CC99">
                    <a:lumMod val="50000"/>
                  </a:srgbClr>
                </a:solidFill>
              </a:rPr>
              <a:t>ongoing</a:t>
            </a:r>
            <a:r>
              <a:rPr lang="it-IT" sz="1600" b="1" i="1" dirty="0">
                <a:solidFill>
                  <a:srgbClr val="00CC99">
                    <a:lumMod val="50000"/>
                  </a:srgbClr>
                </a:solidFill>
              </a:rPr>
              <a:t> and the </a:t>
            </a:r>
            <a:r>
              <a:rPr lang="it-IT" sz="1600" b="1" i="1" dirty="0" err="1">
                <a:solidFill>
                  <a:srgbClr val="00CC99">
                    <a:lumMod val="50000"/>
                  </a:srgbClr>
                </a:solidFill>
              </a:rPr>
              <a:t>results</a:t>
            </a:r>
            <a:r>
              <a:rPr lang="it-IT" sz="1600" b="1" i="1" dirty="0">
                <a:solidFill>
                  <a:srgbClr val="00CC99">
                    <a:lumMod val="50000"/>
                  </a:srgbClr>
                </a:solidFill>
              </a:rPr>
              <a:t> of the </a:t>
            </a:r>
            <a:r>
              <a:rPr lang="it-IT" sz="1600" b="1" i="1" dirty="0" err="1">
                <a:solidFill>
                  <a:srgbClr val="00CC99">
                    <a:lumMod val="50000"/>
                  </a:srgbClr>
                </a:solidFill>
              </a:rPr>
              <a:t>study</a:t>
            </a:r>
            <a:r>
              <a:rPr lang="it-IT" sz="1600" b="1" i="1" dirty="0">
                <a:solidFill>
                  <a:srgbClr val="00CC99">
                    <a:lumMod val="50000"/>
                  </a:srgbClr>
                </a:solidFill>
              </a:rPr>
              <a:t> </a:t>
            </a:r>
            <a:r>
              <a:rPr lang="it-IT" sz="1600" b="1" i="1" dirty="0" err="1">
                <a:solidFill>
                  <a:srgbClr val="00CC99">
                    <a:lumMod val="50000"/>
                  </a:srgbClr>
                </a:solidFill>
              </a:rPr>
              <a:t>will</a:t>
            </a:r>
            <a:r>
              <a:rPr lang="it-IT" sz="1600" b="1" i="1" dirty="0">
                <a:solidFill>
                  <a:srgbClr val="00CC99">
                    <a:lumMod val="50000"/>
                  </a:srgbClr>
                </a:solidFill>
              </a:rPr>
              <a:t> be </a:t>
            </a:r>
            <a:r>
              <a:rPr lang="it-IT" sz="1600" b="1" i="1" dirty="0" err="1">
                <a:solidFill>
                  <a:srgbClr val="00CC99">
                    <a:lumMod val="50000"/>
                  </a:srgbClr>
                </a:solidFill>
              </a:rPr>
              <a:t>available</a:t>
            </a:r>
            <a:r>
              <a:rPr lang="it-IT" sz="1600" b="1" i="1" dirty="0">
                <a:solidFill>
                  <a:srgbClr val="00CC99">
                    <a:lumMod val="50000"/>
                  </a:srgbClr>
                </a:solidFill>
              </a:rPr>
              <a:t> by the end of 2017</a:t>
            </a:r>
          </a:p>
        </p:txBody>
      </p:sp>
      <p:sp>
        <p:nvSpPr>
          <p:cNvPr id="7" name="CasellaDiTesto 6"/>
          <p:cNvSpPr txBox="1"/>
          <p:nvPr/>
        </p:nvSpPr>
        <p:spPr>
          <a:xfrm>
            <a:off x="467544" y="5592142"/>
            <a:ext cx="3744416" cy="1077218"/>
          </a:xfrm>
          <a:prstGeom prst="rect">
            <a:avLst/>
          </a:prstGeom>
          <a:noFill/>
        </p:spPr>
        <p:txBody>
          <a:bodyPr wrap="square" rtlCol="0">
            <a:spAutoFit/>
          </a:bodyPr>
          <a:lstStyle/>
          <a:p>
            <a:pPr algn="just"/>
            <a:r>
              <a:rPr lang="it-IT" sz="1600" b="1" i="1" dirty="0">
                <a:solidFill>
                  <a:srgbClr val="002060"/>
                </a:solidFill>
              </a:rPr>
              <a:t>The complete </a:t>
            </a:r>
            <a:r>
              <a:rPr lang="it-IT" sz="1600" b="1" i="1" dirty="0" err="1">
                <a:solidFill>
                  <a:srgbClr val="002060"/>
                </a:solidFill>
              </a:rPr>
              <a:t>results</a:t>
            </a:r>
            <a:r>
              <a:rPr lang="it-IT" sz="1600" b="1" i="1" dirty="0">
                <a:solidFill>
                  <a:srgbClr val="002060"/>
                </a:solidFill>
              </a:rPr>
              <a:t> from </a:t>
            </a:r>
            <a:r>
              <a:rPr lang="it-IT" sz="1600" b="1" i="1" dirty="0" err="1">
                <a:solidFill>
                  <a:srgbClr val="002060"/>
                </a:solidFill>
              </a:rPr>
              <a:t>all</a:t>
            </a:r>
            <a:r>
              <a:rPr lang="it-IT" sz="1600" b="1" i="1" dirty="0">
                <a:solidFill>
                  <a:srgbClr val="002060"/>
                </a:solidFill>
              </a:rPr>
              <a:t> the </a:t>
            </a:r>
            <a:r>
              <a:rPr lang="it-IT" sz="1600" b="1" i="1" dirty="0" err="1">
                <a:solidFill>
                  <a:srgbClr val="002060"/>
                </a:solidFill>
              </a:rPr>
              <a:t>rat</a:t>
            </a:r>
            <a:r>
              <a:rPr lang="it-IT" sz="1600" b="1" i="1" dirty="0">
                <a:solidFill>
                  <a:srgbClr val="002060"/>
                </a:solidFill>
              </a:rPr>
              <a:t> and mice </a:t>
            </a:r>
            <a:r>
              <a:rPr lang="it-IT" sz="1600" b="1" i="1" dirty="0" err="1">
                <a:solidFill>
                  <a:srgbClr val="002060"/>
                </a:solidFill>
              </a:rPr>
              <a:t>studies</a:t>
            </a:r>
            <a:r>
              <a:rPr lang="it-IT" sz="1600" b="1" i="1" dirty="0">
                <a:solidFill>
                  <a:srgbClr val="002060"/>
                </a:solidFill>
              </a:rPr>
              <a:t> </a:t>
            </a:r>
            <a:r>
              <a:rPr lang="it-IT" sz="1600" b="1" i="1" dirty="0" err="1">
                <a:solidFill>
                  <a:srgbClr val="002060"/>
                </a:solidFill>
              </a:rPr>
              <a:t>will</a:t>
            </a:r>
            <a:r>
              <a:rPr lang="it-IT" sz="1600" b="1" i="1" dirty="0">
                <a:solidFill>
                  <a:srgbClr val="002060"/>
                </a:solidFill>
              </a:rPr>
              <a:t> be </a:t>
            </a:r>
            <a:r>
              <a:rPr lang="it-IT" sz="1600" b="1" i="1" dirty="0" err="1" smtClean="0">
                <a:solidFill>
                  <a:srgbClr val="002060"/>
                </a:solidFill>
              </a:rPr>
              <a:t>available</a:t>
            </a:r>
            <a:r>
              <a:rPr lang="it-IT" sz="1600" b="1" i="1" dirty="0" smtClean="0">
                <a:solidFill>
                  <a:srgbClr val="002060"/>
                </a:solidFill>
              </a:rPr>
              <a:t> </a:t>
            </a:r>
            <a:r>
              <a:rPr lang="it-IT" sz="1600" b="1" i="1" dirty="0">
                <a:solidFill>
                  <a:srgbClr val="002060"/>
                </a:solidFill>
              </a:rPr>
              <a:t>for </a:t>
            </a:r>
            <a:r>
              <a:rPr lang="it-IT" sz="1600" b="1" i="1" dirty="0" err="1">
                <a:solidFill>
                  <a:srgbClr val="002060"/>
                </a:solidFill>
              </a:rPr>
              <a:t>peer</a:t>
            </a:r>
            <a:r>
              <a:rPr lang="it-IT" sz="1600" b="1" i="1" dirty="0">
                <a:solidFill>
                  <a:srgbClr val="002060"/>
                </a:solidFill>
              </a:rPr>
              <a:t> </a:t>
            </a:r>
            <a:r>
              <a:rPr lang="it-IT" sz="1600" b="1" i="1" dirty="0" err="1">
                <a:solidFill>
                  <a:srgbClr val="002060"/>
                </a:solidFill>
              </a:rPr>
              <a:t>review</a:t>
            </a:r>
            <a:r>
              <a:rPr lang="it-IT" sz="1600" b="1" i="1" dirty="0">
                <a:solidFill>
                  <a:srgbClr val="002060"/>
                </a:solidFill>
              </a:rPr>
              <a:t> and public </a:t>
            </a:r>
            <a:r>
              <a:rPr lang="it-IT" sz="1600" b="1" i="1" dirty="0" err="1">
                <a:solidFill>
                  <a:srgbClr val="002060"/>
                </a:solidFill>
              </a:rPr>
              <a:t>comment</a:t>
            </a:r>
            <a:r>
              <a:rPr lang="it-IT" sz="1600" b="1" i="1" dirty="0">
                <a:solidFill>
                  <a:srgbClr val="002060"/>
                </a:solidFill>
              </a:rPr>
              <a:t> by the end of 2017</a:t>
            </a:r>
          </a:p>
        </p:txBody>
      </p:sp>
    </p:spTree>
    <p:extLst>
      <p:ext uri="{BB962C8B-B14F-4D97-AF65-F5344CB8AC3E}">
        <p14:creationId xmlns:p14="http://schemas.microsoft.com/office/powerpoint/2010/main" val="383159604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numero diapositiva 1"/>
          <p:cNvSpPr>
            <a:spLocks noGrp="1"/>
          </p:cNvSpPr>
          <p:nvPr>
            <p:ph type="sldNum" sz="quarter" idx="12"/>
          </p:nvPr>
        </p:nvSpPr>
        <p:spPr>
          <a:noFill/>
          <a:ln>
            <a:miter lim="800000"/>
            <a:headEnd/>
            <a:tailEnd/>
          </a:ln>
        </p:spPr>
        <p:txBody>
          <a:bodyPr/>
          <a:lstStyle/>
          <a:p>
            <a:endParaRPr lang="it-IT" smtClean="0">
              <a:latin typeface="Arial" pitchFamily="34" charset="0"/>
            </a:endParaRPr>
          </a:p>
          <a:p>
            <a:fld id="{860DE61A-55E5-46E7-9785-DB9E372600F1}" type="slidenum">
              <a:rPr lang="it-IT" smtClean="0">
                <a:latin typeface="Arial" pitchFamily="34" charset="0"/>
              </a:rPr>
              <a:pPr/>
              <a:t>14</a:t>
            </a:fld>
            <a:endParaRPr lang="it-IT" smtClean="0">
              <a:latin typeface="Arial" pitchFamily="34" charset="0"/>
            </a:endParaRPr>
          </a:p>
        </p:txBody>
      </p:sp>
      <p:pic>
        <p:nvPicPr>
          <p:cNvPr id="3" name="Picture 3"/>
          <p:cNvPicPr>
            <a:picLocks noChangeAspect="1" noChangeArrowheads="1"/>
          </p:cNvPicPr>
          <p:nvPr/>
        </p:nvPicPr>
        <p:blipFill>
          <a:blip r:embed="rId2" cstate="print">
            <a:extLst/>
          </a:blip>
          <a:srcRect/>
          <a:stretch>
            <a:fillRect/>
          </a:stretch>
        </p:blipFill>
        <p:spPr bwMode="auto">
          <a:xfrm>
            <a:off x="539552" y="1180613"/>
            <a:ext cx="3898924" cy="3400515"/>
          </a:xfrm>
          <a:prstGeom prst="rect">
            <a:avLst/>
          </a:prstGeom>
          <a:noFill/>
          <a:ln>
            <a:noFill/>
          </a:ln>
          <a:effectLst>
            <a:outerShdw dist="35921" dir="2700000" algn="ctr" rotWithShape="0">
              <a:schemeClr val="bg2"/>
            </a:outerShdw>
            <a:reflection blurRad="6350" stA="52000" endA="300" endPos="35000" dir="5400000" sy="-100000" algn="bl" rotWithShape="0"/>
          </a:effectLst>
          <a:extLst/>
        </p:spPr>
      </p:pic>
      <p:pic>
        <p:nvPicPr>
          <p:cNvPr id="41988" name="Picture 2"/>
          <p:cNvPicPr>
            <a:picLocks noChangeAspect="1" noChangeArrowheads="1"/>
          </p:cNvPicPr>
          <p:nvPr/>
        </p:nvPicPr>
        <p:blipFill>
          <a:blip r:embed="rId3" cstate="print"/>
          <a:srcRect t="10345"/>
          <a:stretch>
            <a:fillRect/>
          </a:stretch>
        </p:blipFill>
        <p:spPr bwMode="auto">
          <a:xfrm>
            <a:off x="5003800" y="1138238"/>
            <a:ext cx="3556000" cy="3730625"/>
          </a:xfrm>
          <a:prstGeom prst="rect">
            <a:avLst/>
          </a:prstGeom>
          <a:noFill/>
          <a:ln w="9525">
            <a:noFill/>
            <a:miter lim="800000"/>
            <a:headEnd/>
            <a:tailEnd/>
          </a:ln>
        </p:spPr>
      </p:pic>
      <p:pic>
        <p:nvPicPr>
          <p:cNvPr id="41989" name="Picture 6"/>
          <p:cNvPicPr>
            <a:picLocks noChangeAspect="1" noChangeArrowheads="1"/>
          </p:cNvPicPr>
          <p:nvPr/>
        </p:nvPicPr>
        <p:blipFill>
          <a:blip r:embed="rId4" cstate="print"/>
          <a:srcRect t="60011" r="1613"/>
          <a:stretch>
            <a:fillRect/>
          </a:stretch>
        </p:blipFill>
        <p:spPr bwMode="auto">
          <a:xfrm>
            <a:off x="5003800" y="4797425"/>
            <a:ext cx="3549650" cy="1177925"/>
          </a:xfrm>
          <a:prstGeom prst="rect">
            <a:avLst/>
          </a:prstGeom>
          <a:noFill/>
          <a:ln w="9525">
            <a:noFill/>
            <a:miter lim="800000"/>
            <a:headEnd/>
            <a:tailEnd/>
          </a:ln>
        </p:spPr>
      </p:pic>
      <p:sp>
        <p:nvSpPr>
          <p:cNvPr id="41990" name="CasellaDiTesto 7"/>
          <p:cNvSpPr txBox="1">
            <a:spLocks noChangeArrowheads="1"/>
          </p:cNvSpPr>
          <p:nvPr/>
        </p:nvSpPr>
        <p:spPr bwMode="auto">
          <a:xfrm>
            <a:off x="1036405" y="188913"/>
            <a:ext cx="6804491" cy="523220"/>
          </a:xfrm>
          <a:prstGeom prst="rect">
            <a:avLst/>
          </a:prstGeom>
          <a:noFill/>
          <a:ln w="9525">
            <a:noFill/>
            <a:miter lim="800000"/>
            <a:headEnd/>
            <a:tailEnd/>
          </a:ln>
        </p:spPr>
        <p:txBody>
          <a:bodyPr wrap="none">
            <a:spAutoFit/>
          </a:bodyPr>
          <a:lstStyle/>
          <a:p>
            <a:pPr algn="just" defTabSz="228600"/>
            <a:r>
              <a:rPr lang="en-US" sz="2800" dirty="0">
                <a:solidFill>
                  <a:srgbClr val="FFFF00"/>
                </a:solidFill>
              </a:rPr>
              <a:t>In memoriam of our Founder, 15 years on</a:t>
            </a:r>
            <a:endParaRPr lang="en-US" sz="2800" b="1" dirty="0">
              <a:solidFill>
                <a:srgbClr val="FFFF00"/>
              </a:solidFill>
              <a:latin typeface="Bradley Hand ITC" pitchFamily="66" charset="0"/>
            </a:endParaRPr>
          </a:p>
        </p:txBody>
      </p:sp>
      <p:sp>
        <p:nvSpPr>
          <p:cNvPr id="41991" name="CasellaDiTesto 5"/>
          <p:cNvSpPr txBox="1">
            <a:spLocks noChangeArrowheads="1"/>
          </p:cNvSpPr>
          <p:nvPr/>
        </p:nvSpPr>
        <p:spPr bwMode="auto">
          <a:xfrm>
            <a:off x="34925" y="5735638"/>
            <a:ext cx="8785225" cy="1077912"/>
          </a:xfrm>
          <a:prstGeom prst="rect">
            <a:avLst/>
          </a:prstGeom>
          <a:noFill/>
          <a:ln w="9525">
            <a:noFill/>
            <a:miter lim="800000"/>
            <a:headEnd/>
            <a:tailEnd/>
          </a:ln>
        </p:spPr>
        <p:txBody>
          <a:bodyPr>
            <a:spAutoFit/>
          </a:bodyPr>
          <a:lstStyle/>
          <a:p>
            <a:r>
              <a:rPr lang="it-IT" sz="1600" dirty="0" err="1">
                <a:solidFill>
                  <a:schemeClr val="bg1"/>
                </a:solidFill>
              </a:rPr>
              <a:t>From</a:t>
            </a:r>
            <a:r>
              <a:rPr lang="it-IT" sz="1600" dirty="0">
                <a:solidFill>
                  <a:schemeClr val="bg1"/>
                </a:solidFill>
              </a:rPr>
              <a:t>:</a:t>
            </a:r>
          </a:p>
          <a:p>
            <a:r>
              <a:rPr lang="en-GB" sz="1600" i="1" dirty="0" err="1">
                <a:solidFill>
                  <a:schemeClr val="bg1"/>
                </a:solidFill>
              </a:rPr>
              <a:t>Maltoni</a:t>
            </a:r>
            <a:r>
              <a:rPr lang="en-GB" sz="1600" i="1" dirty="0">
                <a:solidFill>
                  <a:schemeClr val="bg1"/>
                </a:solidFill>
              </a:rPr>
              <a:t>, C., </a:t>
            </a:r>
            <a:r>
              <a:rPr lang="en-GB" sz="1600" i="1" dirty="0" err="1">
                <a:solidFill>
                  <a:schemeClr val="bg1"/>
                </a:solidFill>
              </a:rPr>
              <a:t>Lefemine</a:t>
            </a:r>
            <a:r>
              <a:rPr lang="en-GB" sz="1600" i="1" dirty="0">
                <a:solidFill>
                  <a:schemeClr val="bg1"/>
                </a:solidFill>
              </a:rPr>
              <a:t>, G., </a:t>
            </a:r>
            <a:r>
              <a:rPr lang="en-GB" sz="1600" i="1" dirty="0" err="1">
                <a:solidFill>
                  <a:schemeClr val="bg1"/>
                </a:solidFill>
              </a:rPr>
              <a:t>Ciliberti</a:t>
            </a:r>
            <a:r>
              <a:rPr lang="en-GB" sz="1600" i="1" dirty="0">
                <a:solidFill>
                  <a:schemeClr val="bg1"/>
                </a:solidFill>
              </a:rPr>
              <a:t>, A.</a:t>
            </a:r>
            <a:br>
              <a:rPr lang="en-GB" sz="1600" i="1" dirty="0">
                <a:solidFill>
                  <a:schemeClr val="bg1"/>
                </a:solidFill>
              </a:rPr>
            </a:br>
            <a:r>
              <a:rPr lang="en-GB" sz="1600" i="1" dirty="0">
                <a:solidFill>
                  <a:schemeClr val="bg1"/>
                </a:solidFill>
              </a:rPr>
              <a:t>Carcinogenicity bioassays of vinyl chloride monomer: A model of risk assessment on an experimental basis(1981) Environmental Health Perspectives, Vol. 41, pp. 3-29.</a:t>
            </a:r>
          </a:p>
        </p:txBody>
      </p:sp>
    </p:spTree>
    <p:extLst>
      <p:ext uri="{BB962C8B-B14F-4D97-AF65-F5344CB8AC3E}">
        <p14:creationId xmlns:p14="http://schemas.microsoft.com/office/powerpoint/2010/main" val="20825056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endParaRPr lang="it-IT" smtClean="0"/>
          </a:p>
          <a:p>
            <a:pPr>
              <a:defRPr/>
            </a:pPr>
            <a:fld id="{824FD130-0436-45AF-B479-41C969506BAD}" type="slidenum">
              <a:rPr lang="it-IT" smtClean="0"/>
              <a:pPr>
                <a:defRPr/>
              </a:pPr>
              <a:t>2</a:t>
            </a:fld>
            <a:endParaRPr lang="it-IT"/>
          </a:p>
        </p:txBody>
      </p:sp>
      <p:sp>
        <p:nvSpPr>
          <p:cNvPr id="6"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sp>
        <p:nvSpPr>
          <p:cNvPr id="7" name="CasellaDiTesto 6"/>
          <p:cNvSpPr txBox="1"/>
          <p:nvPr/>
        </p:nvSpPr>
        <p:spPr>
          <a:xfrm>
            <a:off x="323528" y="1844824"/>
            <a:ext cx="8496944" cy="3970318"/>
          </a:xfrm>
          <a:prstGeom prst="rect">
            <a:avLst/>
          </a:prstGeom>
          <a:noFill/>
        </p:spPr>
        <p:txBody>
          <a:bodyPr wrap="square" rtlCol="0">
            <a:spAutoFit/>
          </a:bodyPr>
          <a:lstStyle/>
          <a:p>
            <a:pPr algn="just"/>
            <a:r>
              <a:rPr lang="it-IT" sz="2400" b="1" dirty="0" err="1" smtClean="0">
                <a:solidFill>
                  <a:schemeClr val="bg1"/>
                </a:solidFill>
              </a:rPr>
              <a:t>Observational</a:t>
            </a:r>
            <a:r>
              <a:rPr lang="it-IT" sz="2400" b="1" dirty="0" smtClean="0">
                <a:solidFill>
                  <a:schemeClr val="bg1"/>
                </a:solidFill>
              </a:rPr>
              <a:t> data </a:t>
            </a:r>
            <a:r>
              <a:rPr lang="it-IT" sz="2400" b="1" dirty="0" err="1" smtClean="0">
                <a:solidFill>
                  <a:schemeClr val="bg1"/>
                </a:solidFill>
              </a:rPr>
              <a:t>collected</a:t>
            </a:r>
            <a:r>
              <a:rPr lang="it-IT" sz="2400" b="1" dirty="0" smtClean="0">
                <a:solidFill>
                  <a:schemeClr val="bg1"/>
                </a:solidFill>
              </a:rPr>
              <a:t> in </a:t>
            </a:r>
            <a:r>
              <a:rPr lang="it-IT" sz="2400" b="1" dirty="0" err="1" smtClean="0">
                <a:solidFill>
                  <a:schemeClr val="bg1"/>
                </a:solidFill>
              </a:rPr>
              <a:t>earlier</a:t>
            </a:r>
            <a:r>
              <a:rPr lang="it-IT" sz="2400" b="1" dirty="0" smtClean="0">
                <a:solidFill>
                  <a:schemeClr val="bg1"/>
                </a:solidFill>
              </a:rPr>
              <a:t>, large-scale </a:t>
            </a:r>
            <a:r>
              <a:rPr lang="it-IT" sz="2400" b="1" dirty="0" err="1" smtClean="0">
                <a:solidFill>
                  <a:schemeClr val="bg1"/>
                </a:solidFill>
              </a:rPr>
              <a:t>population-based</a:t>
            </a:r>
            <a:r>
              <a:rPr lang="it-IT" sz="2400" b="1" dirty="0" smtClean="0">
                <a:solidFill>
                  <a:schemeClr val="bg1"/>
                </a:solidFill>
              </a:rPr>
              <a:t> </a:t>
            </a:r>
            <a:r>
              <a:rPr lang="it-IT" sz="2400" b="1" dirty="0" err="1" smtClean="0">
                <a:solidFill>
                  <a:schemeClr val="bg1"/>
                </a:solidFill>
              </a:rPr>
              <a:t>studies</a:t>
            </a:r>
            <a:r>
              <a:rPr lang="it-IT" sz="2400" b="1" dirty="0" smtClean="0">
                <a:solidFill>
                  <a:schemeClr val="bg1"/>
                </a:solidFill>
              </a:rPr>
              <a:t>, </a:t>
            </a:r>
            <a:r>
              <a:rPr lang="it-IT" sz="2400" b="1" dirty="0" err="1" smtClean="0">
                <a:solidFill>
                  <a:schemeClr val="bg1"/>
                </a:solidFill>
              </a:rPr>
              <a:t>have</a:t>
            </a:r>
            <a:r>
              <a:rPr lang="it-IT" sz="2400" b="1" dirty="0" smtClean="0">
                <a:solidFill>
                  <a:schemeClr val="bg1"/>
                </a:solidFill>
              </a:rPr>
              <a:t> </a:t>
            </a:r>
            <a:r>
              <a:rPr lang="it-IT" sz="2400" b="1" dirty="0" err="1" smtClean="0">
                <a:solidFill>
                  <a:schemeClr val="bg1"/>
                </a:solidFill>
              </a:rPr>
              <a:t>found</a:t>
            </a:r>
            <a:r>
              <a:rPr lang="it-IT" sz="2400" b="1" dirty="0" smtClean="0">
                <a:solidFill>
                  <a:schemeClr val="bg1"/>
                </a:solidFill>
              </a:rPr>
              <a:t> </a:t>
            </a:r>
            <a:r>
              <a:rPr lang="it-IT" sz="2400" b="1" dirty="0" err="1" smtClean="0">
                <a:solidFill>
                  <a:schemeClr val="bg1"/>
                </a:solidFill>
              </a:rPr>
              <a:t>limited</a:t>
            </a:r>
            <a:r>
              <a:rPr lang="it-IT" sz="2400" b="1" dirty="0" smtClean="0">
                <a:solidFill>
                  <a:schemeClr val="bg1"/>
                </a:solidFill>
              </a:rPr>
              <a:t> </a:t>
            </a:r>
            <a:r>
              <a:rPr lang="it-IT" sz="2400" b="1" dirty="0" err="1" smtClean="0">
                <a:solidFill>
                  <a:schemeClr val="bg1"/>
                </a:solidFill>
              </a:rPr>
              <a:t>evidence</a:t>
            </a:r>
            <a:r>
              <a:rPr lang="it-IT" sz="2400" b="1" dirty="0" smtClean="0">
                <a:solidFill>
                  <a:schemeClr val="bg1"/>
                </a:solidFill>
              </a:rPr>
              <a:t> of an </a:t>
            </a:r>
            <a:r>
              <a:rPr lang="it-IT" sz="2400" b="1" dirty="0" err="1" smtClean="0">
                <a:solidFill>
                  <a:schemeClr val="bg1"/>
                </a:solidFill>
              </a:rPr>
              <a:t>increased</a:t>
            </a:r>
            <a:r>
              <a:rPr lang="it-IT" sz="2400" b="1" dirty="0" smtClean="0">
                <a:solidFill>
                  <a:schemeClr val="bg1"/>
                </a:solidFill>
              </a:rPr>
              <a:t> </a:t>
            </a:r>
            <a:r>
              <a:rPr lang="it-IT" sz="2400" b="1" dirty="0" err="1" smtClean="0">
                <a:solidFill>
                  <a:schemeClr val="bg1"/>
                </a:solidFill>
              </a:rPr>
              <a:t>risk</a:t>
            </a:r>
            <a:r>
              <a:rPr lang="it-IT" sz="2400" b="1" dirty="0" smtClean="0">
                <a:solidFill>
                  <a:schemeClr val="bg1"/>
                </a:solidFill>
              </a:rPr>
              <a:t> for </a:t>
            </a:r>
            <a:r>
              <a:rPr lang="it-IT" sz="2400" b="1" dirty="0" err="1" smtClean="0">
                <a:solidFill>
                  <a:schemeClr val="bg1"/>
                </a:solidFill>
              </a:rPr>
              <a:t>developing</a:t>
            </a:r>
            <a:r>
              <a:rPr lang="it-IT" sz="2400" b="1" dirty="0" smtClean="0">
                <a:solidFill>
                  <a:schemeClr val="bg1"/>
                </a:solidFill>
              </a:rPr>
              <a:t> </a:t>
            </a:r>
            <a:r>
              <a:rPr lang="it-IT" sz="2400" b="1" dirty="0" err="1" smtClean="0">
                <a:solidFill>
                  <a:schemeClr val="bg1"/>
                </a:solidFill>
              </a:rPr>
              <a:t>cancer</a:t>
            </a:r>
            <a:r>
              <a:rPr lang="it-IT" sz="2400" b="1" dirty="0" smtClean="0">
                <a:solidFill>
                  <a:schemeClr val="bg1"/>
                </a:solidFill>
              </a:rPr>
              <a:t> from </a:t>
            </a:r>
            <a:r>
              <a:rPr lang="it-IT" sz="2400" b="1" dirty="0" err="1" smtClean="0">
                <a:solidFill>
                  <a:schemeClr val="bg1"/>
                </a:solidFill>
              </a:rPr>
              <a:t>cell</a:t>
            </a:r>
            <a:r>
              <a:rPr lang="it-IT" sz="2400" b="1" dirty="0" smtClean="0">
                <a:solidFill>
                  <a:schemeClr val="bg1"/>
                </a:solidFill>
              </a:rPr>
              <a:t> </a:t>
            </a:r>
            <a:r>
              <a:rPr lang="it-IT" sz="2400" b="1" dirty="0" err="1" smtClean="0">
                <a:solidFill>
                  <a:schemeClr val="bg1"/>
                </a:solidFill>
              </a:rPr>
              <a:t>phone</a:t>
            </a:r>
            <a:r>
              <a:rPr lang="it-IT" sz="2400" b="1" dirty="0" smtClean="0">
                <a:solidFill>
                  <a:schemeClr val="bg1"/>
                </a:solidFill>
              </a:rPr>
              <a:t> use</a:t>
            </a:r>
          </a:p>
          <a:p>
            <a:pPr algn="just"/>
            <a:endParaRPr lang="it-IT" b="1" dirty="0">
              <a:solidFill>
                <a:schemeClr val="bg1"/>
              </a:solidFill>
            </a:endParaRPr>
          </a:p>
          <a:p>
            <a:pPr algn="just"/>
            <a:endParaRPr lang="it-IT" b="1" dirty="0" smtClean="0">
              <a:solidFill>
                <a:schemeClr val="bg1"/>
              </a:solidFill>
            </a:endParaRPr>
          </a:p>
          <a:p>
            <a:pPr algn="just"/>
            <a:endParaRPr lang="it-IT" b="1" dirty="0">
              <a:solidFill>
                <a:schemeClr val="bg1"/>
              </a:solidFill>
            </a:endParaRPr>
          </a:p>
          <a:p>
            <a:pPr algn="just"/>
            <a:r>
              <a:rPr lang="it-IT" sz="2400" b="1" dirty="0" smtClean="0">
                <a:solidFill>
                  <a:schemeClr val="bg1"/>
                </a:solidFill>
              </a:rPr>
              <a:t>From </a:t>
            </a:r>
            <a:r>
              <a:rPr lang="it-IT" sz="2400" b="1" dirty="0" err="1" smtClean="0">
                <a:solidFill>
                  <a:schemeClr val="bg1"/>
                </a:solidFill>
              </a:rPr>
              <a:t>early</a:t>
            </a:r>
            <a:r>
              <a:rPr lang="it-IT" sz="2400" b="1" dirty="0" smtClean="0">
                <a:solidFill>
                  <a:schemeClr val="bg1"/>
                </a:solidFill>
              </a:rPr>
              <a:t> 2000, </a:t>
            </a:r>
            <a:r>
              <a:rPr lang="it-IT" sz="2400" b="1" dirty="0" err="1" smtClean="0">
                <a:solidFill>
                  <a:schemeClr val="bg1"/>
                </a:solidFill>
              </a:rPr>
              <a:t>both</a:t>
            </a:r>
            <a:r>
              <a:rPr lang="it-IT" sz="2400" b="1" dirty="0" smtClean="0">
                <a:solidFill>
                  <a:schemeClr val="bg1"/>
                </a:solidFill>
              </a:rPr>
              <a:t> NTP and RI </a:t>
            </a:r>
            <a:r>
              <a:rPr lang="it-IT" sz="2400" b="1" dirty="0" err="1" smtClean="0">
                <a:solidFill>
                  <a:schemeClr val="bg1"/>
                </a:solidFill>
              </a:rPr>
              <a:t>started</a:t>
            </a:r>
            <a:r>
              <a:rPr lang="it-IT" sz="2400" b="1" dirty="0" smtClean="0">
                <a:solidFill>
                  <a:schemeClr val="bg1"/>
                </a:solidFill>
              </a:rPr>
              <a:t> a </a:t>
            </a:r>
            <a:r>
              <a:rPr lang="it-IT" sz="2400" b="1" dirty="0" err="1" smtClean="0">
                <a:solidFill>
                  <a:schemeClr val="bg1"/>
                </a:solidFill>
              </a:rPr>
              <a:t>program</a:t>
            </a:r>
            <a:r>
              <a:rPr lang="it-IT" sz="2400" b="1" dirty="0" smtClean="0">
                <a:solidFill>
                  <a:schemeClr val="bg1"/>
                </a:solidFill>
              </a:rPr>
              <a:t> to </a:t>
            </a:r>
            <a:r>
              <a:rPr lang="it-IT" sz="2400" b="1" dirty="0" err="1" smtClean="0">
                <a:solidFill>
                  <a:schemeClr val="bg1"/>
                </a:solidFill>
              </a:rPr>
              <a:t>perform</a:t>
            </a:r>
            <a:r>
              <a:rPr lang="it-IT" sz="2400" b="1" dirty="0" smtClean="0">
                <a:solidFill>
                  <a:schemeClr val="bg1"/>
                </a:solidFill>
              </a:rPr>
              <a:t> an </a:t>
            </a:r>
            <a:r>
              <a:rPr lang="it-IT" sz="2400" b="1" dirty="0" err="1" smtClean="0">
                <a:solidFill>
                  <a:schemeClr val="bg1"/>
                </a:solidFill>
              </a:rPr>
              <a:t>experimental</a:t>
            </a:r>
            <a:r>
              <a:rPr lang="it-IT" sz="2400" b="1" dirty="0" smtClean="0">
                <a:solidFill>
                  <a:schemeClr val="bg1"/>
                </a:solidFill>
              </a:rPr>
              <a:t> </a:t>
            </a:r>
            <a:r>
              <a:rPr lang="it-IT" sz="2400" b="1" dirty="0" err="1" smtClean="0">
                <a:solidFill>
                  <a:schemeClr val="bg1"/>
                </a:solidFill>
              </a:rPr>
              <a:t>study</a:t>
            </a:r>
            <a:r>
              <a:rPr lang="it-IT" sz="2400" b="1" dirty="0" smtClean="0">
                <a:solidFill>
                  <a:schemeClr val="bg1"/>
                </a:solidFill>
              </a:rPr>
              <a:t> on </a:t>
            </a:r>
            <a:r>
              <a:rPr lang="it-IT" sz="2400" b="1" dirty="0" err="1" smtClean="0">
                <a:solidFill>
                  <a:schemeClr val="bg1"/>
                </a:solidFill>
              </a:rPr>
              <a:t>radiofrequency</a:t>
            </a:r>
            <a:r>
              <a:rPr lang="it-IT" sz="2400" b="1" dirty="0" smtClean="0">
                <a:solidFill>
                  <a:schemeClr val="bg1"/>
                </a:solidFill>
              </a:rPr>
              <a:t> (RF)</a:t>
            </a:r>
          </a:p>
          <a:p>
            <a:pPr algn="just"/>
            <a:endParaRPr lang="it-IT" b="1" dirty="0">
              <a:solidFill>
                <a:schemeClr val="bg1"/>
              </a:solidFill>
            </a:endParaRPr>
          </a:p>
          <a:p>
            <a:pPr algn="just"/>
            <a:endParaRPr lang="it-IT" b="1" dirty="0" smtClean="0">
              <a:solidFill>
                <a:schemeClr val="bg1"/>
              </a:solidFill>
            </a:endParaRPr>
          </a:p>
          <a:p>
            <a:pPr algn="just"/>
            <a:endParaRPr lang="it-IT" b="1" dirty="0">
              <a:solidFill>
                <a:schemeClr val="bg1"/>
              </a:solidFill>
            </a:endParaRPr>
          </a:p>
        </p:txBody>
      </p:sp>
    </p:spTree>
    <p:extLst>
      <p:ext uri="{BB962C8B-B14F-4D97-AF65-F5344CB8AC3E}">
        <p14:creationId xmlns:p14="http://schemas.microsoft.com/office/powerpoint/2010/main" val="31583878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endParaRPr lang="it-IT" smtClean="0"/>
          </a:p>
          <a:p>
            <a:pPr>
              <a:defRPr/>
            </a:pPr>
            <a:fld id="{824FD130-0436-45AF-B479-41C969506BAD}" type="slidenum">
              <a:rPr lang="it-IT" smtClean="0"/>
              <a:pPr>
                <a:defRPr/>
              </a:pPr>
              <a:t>3</a:t>
            </a:fld>
            <a:endParaRPr lang="it-IT"/>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4248472" cy="3745879"/>
          </a:xfrm>
          <a:prstGeom prst="rect">
            <a:avLst/>
          </a:prstGeom>
          <a:solidFill>
            <a:srgbClr val="D9D4EC"/>
          </a:solidFill>
          <a:ln>
            <a:noFill/>
          </a:ln>
          <a:effec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83222"/>
            <a:ext cx="4104287" cy="3743585"/>
          </a:xfrm>
          <a:prstGeom prst="rect">
            <a:avLst/>
          </a:prstGeom>
          <a:solidFill>
            <a:srgbClr val="D1EFE2"/>
          </a:solidFill>
          <a:ln>
            <a:noFill/>
          </a:ln>
          <a:effectLst/>
        </p:spPr>
      </p:pic>
      <p:sp>
        <p:nvSpPr>
          <p:cNvPr id="8" name="CasellaDiTesto 7"/>
          <p:cNvSpPr txBox="1"/>
          <p:nvPr/>
        </p:nvSpPr>
        <p:spPr>
          <a:xfrm>
            <a:off x="323528" y="2783222"/>
            <a:ext cx="4254724" cy="3493264"/>
          </a:xfrm>
          <a:prstGeom prst="rect">
            <a:avLst/>
          </a:prstGeom>
          <a:noFill/>
        </p:spPr>
        <p:txBody>
          <a:bodyPr wrap="square" rtlCol="0">
            <a:spAutoFit/>
          </a:bodyPr>
          <a:lstStyle/>
          <a:p>
            <a:pPr algn="just" fontAlgn="base">
              <a:spcBef>
                <a:spcPct val="0"/>
              </a:spcBef>
              <a:spcAft>
                <a:spcPct val="0"/>
              </a:spcAft>
            </a:pPr>
            <a:endParaRPr lang="it-IT" sz="1700" b="1" dirty="0" smtClean="0">
              <a:solidFill>
                <a:srgbClr val="002060"/>
              </a:solidFill>
            </a:endParaRPr>
          </a:p>
          <a:p>
            <a:pPr algn="just" fontAlgn="base">
              <a:spcBef>
                <a:spcPct val="0"/>
              </a:spcBef>
              <a:spcAft>
                <a:spcPct val="0"/>
              </a:spcAft>
            </a:pPr>
            <a:r>
              <a:rPr lang="it-IT" sz="1700" b="1" dirty="0" smtClean="0">
                <a:solidFill>
                  <a:srgbClr val="002060"/>
                </a:solidFill>
              </a:rPr>
              <a:t>The </a:t>
            </a:r>
            <a:r>
              <a:rPr lang="it-IT" sz="1700" b="1" dirty="0">
                <a:solidFill>
                  <a:srgbClr val="002060"/>
                </a:solidFill>
              </a:rPr>
              <a:t>nomination for NTP to </a:t>
            </a:r>
            <a:r>
              <a:rPr lang="it-IT" sz="1700" b="1" dirty="0" err="1">
                <a:solidFill>
                  <a:srgbClr val="002060"/>
                </a:solidFill>
              </a:rPr>
              <a:t>study</a:t>
            </a:r>
            <a:r>
              <a:rPr lang="it-IT" sz="1700" b="1" dirty="0">
                <a:solidFill>
                  <a:srgbClr val="002060"/>
                </a:solidFill>
              </a:rPr>
              <a:t> </a:t>
            </a:r>
            <a:r>
              <a:rPr lang="it-IT" sz="1700" b="1" dirty="0" err="1">
                <a:solidFill>
                  <a:srgbClr val="002060"/>
                </a:solidFill>
              </a:rPr>
              <a:t>cell</a:t>
            </a:r>
            <a:r>
              <a:rPr lang="it-IT" sz="1700" b="1" dirty="0">
                <a:solidFill>
                  <a:srgbClr val="002060"/>
                </a:solidFill>
              </a:rPr>
              <a:t> </a:t>
            </a:r>
            <a:r>
              <a:rPr lang="it-IT" sz="1700" b="1" dirty="0" err="1">
                <a:solidFill>
                  <a:srgbClr val="002060"/>
                </a:solidFill>
              </a:rPr>
              <a:t>phone</a:t>
            </a:r>
            <a:r>
              <a:rPr lang="it-IT" sz="1700" b="1" dirty="0">
                <a:solidFill>
                  <a:srgbClr val="002060"/>
                </a:solidFill>
              </a:rPr>
              <a:t> RF </a:t>
            </a:r>
            <a:r>
              <a:rPr lang="it-IT" sz="1700" b="1" dirty="0" err="1">
                <a:solidFill>
                  <a:srgbClr val="002060"/>
                </a:solidFill>
              </a:rPr>
              <a:t>radiation</a:t>
            </a:r>
            <a:r>
              <a:rPr lang="it-IT" sz="1700" b="1" dirty="0">
                <a:solidFill>
                  <a:srgbClr val="002060"/>
                </a:solidFill>
              </a:rPr>
              <a:t> </a:t>
            </a:r>
            <a:r>
              <a:rPr lang="it-IT" sz="1700" b="1" dirty="0" err="1">
                <a:solidFill>
                  <a:srgbClr val="002060"/>
                </a:solidFill>
              </a:rPr>
              <a:t>was</a:t>
            </a:r>
            <a:r>
              <a:rPr lang="it-IT" sz="1700" b="1" dirty="0">
                <a:solidFill>
                  <a:srgbClr val="002060"/>
                </a:solidFill>
              </a:rPr>
              <a:t> made by the U.S. </a:t>
            </a:r>
            <a:r>
              <a:rPr lang="it-IT" sz="1700" b="1" dirty="0" err="1">
                <a:solidFill>
                  <a:srgbClr val="002060"/>
                </a:solidFill>
              </a:rPr>
              <a:t>Food</a:t>
            </a:r>
            <a:r>
              <a:rPr lang="it-IT" sz="1700" b="1" dirty="0">
                <a:solidFill>
                  <a:srgbClr val="002060"/>
                </a:solidFill>
              </a:rPr>
              <a:t> and </a:t>
            </a:r>
            <a:r>
              <a:rPr lang="it-IT" sz="1700" b="1" dirty="0" err="1">
                <a:solidFill>
                  <a:srgbClr val="002060"/>
                </a:solidFill>
              </a:rPr>
              <a:t>Drug</a:t>
            </a:r>
            <a:r>
              <a:rPr lang="it-IT" sz="1700" b="1" dirty="0">
                <a:solidFill>
                  <a:srgbClr val="002060"/>
                </a:solidFill>
              </a:rPr>
              <a:t> </a:t>
            </a:r>
            <a:r>
              <a:rPr lang="it-IT" sz="1700" b="1" dirty="0" smtClean="0">
                <a:solidFill>
                  <a:srgbClr val="002060"/>
                </a:solidFill>
              </a:rPr>
              <a:t>Administration</a:t>
            </a:r>
          </a:p>
          <a:p>
            <a:pPr algn="just" fontAlgn="base">
              <a:spcBef>
                <a:spcPct val="0"/>
              </a:spcBef>
              <a:spcAft>
                <a:spcPct val="0"/>
              </a:spcAft>
            </a:pPr>
            <a:endParaRPr lang="it-IT" sz="1700" b="1" dirty="0" smtClean="0">
              <a:solidFill>
                <a:srgbClr val="002060"/>
              </a:solidFill>
            </a:endParaRPr>
          </a:p>
          <a:p>
            <a:pPr algn="just" fontAlgn="base">
              <a:spcBef>
                <a:spcPct val="0"/>
              </a:spcBef>
              <a:spcAft>
                <a:spcPct val="0"/>
              </a:spcAft>
            </a:pPr>
            <a:endParaRPr lang="it-IT" sz="1700" b="1" dirty="0" smtClean="0">
              <a:solidFill>
                <a:srgbClr val="002060"/>
              </a:solidFill>
            </a:endParaRPr>
          </a:p>
          <a:p>
            <a:pPr algn="just" fontAlgn="base">
              <a:spcBef>
                <a:spcPct val="0"/>
              </a:spcBef>
              <a:spcAft>
                <a:spcPct val="0"/>
              </a:spcAft>
            </a:pPr>
            <a:endParaRPr lang="it-IT" sz="1700" b="1" dirty="0" smtClean="0">
              <a:solidFill>
                <a:srgbClr val="002060"/>
              </a:solidFill>
            </a:endParaRPr>
          </a:p>
          <a:p>
            <a:pPr algn="just" fontAlgn="base">
              <a:spcBef>
                <a:spcPct val="0"/>
              </a:spcBef>
              <a:spcAft>
                <a:spcPct val="0"/>
              </a:spcAft>
            </a:pPr>
            <a:endParaRPr lang="it-IT" sz="1700" b="1" dirty="0" smtClean="0">
              <a:solidFill>
                <a:srgbClr val="002060"/>
              </a:solidFill>
            </a:endParaRPr>
          </a:p>
          <a:p>
            <a:pPr algn="just" fontAlgn="base">
              <a:spcBef>
                <a:spcPct val="0"/>
              </a:spcBef>
              <a:spcAft>
                <a:spcPct val="0"/>
              </a:spcAft>
            </a:pPr>
            <a:r>
              <a:rPr lang="it-IT" sz="1700" b="1" dirty="0" smtClean="0">
                <a:solidFill>
                  <a:srgbClr val="002060"/>
                </a:solidFill>
              </a:rPr>
              <a:t>Animals </a:t>
            </a:r>
            <a:r>
              <a:rPr lang="it-IT" sz="1700" b="1" dirty="0" err="1" smtClean="0">
                <a:solidFill>
                  <a:srgbClr val="002060"/>
                </a:solidFill>
              </a:rPr>
              <a:t>were</a:t>
            </a:r>
            <a:r>
              <a:rPr lang="it-IT" sz="1700" b="1" dirty="0" smtClean="0">
                <a:solidFill>
                  <a:srgbClr val="002060"/>
                </a:solidFill>
              </a:rPr>
              <a:t> </a:t>
            </a:r>
            <a:r>
              <a:rPr lang="it-IT" sz="1700" b="1" dirty="0" err="1" smtClean="0">
                <a:solidFill>
                  <a:srgbClr val="002060"/>
                </a:solidFill>
              </a:rPr>
              <a:t>exposed</a:t>
            </a:r>
            <a:r>
              <a:rPr lang="it-IT" sz="1700" b="1" dirty="0" smtClean="0">
                <a:solidFill>
                  <a:srgbClr val="002060"/>
                </a:solidFill>
              </a:rPr>
              <a:t> to </a:t>
            </a:r>
            <a:r>
              <a:rPr lang="it-IT" sz="1700" b="1" dirty="0" err="1" smtClean="0">
                <a:solidFill>
                  <a:srgbClr val="002060"/>
                </a:solidFill>
              </a:rPr>
              <a:t>frequencies</a:t>
            </a:r>
            <a:r>
              <a:rPr lang="it-IT" sz="1700" b="1" dirty="0" smtClean="0">
                <a:solidFill>
                  <a:srgbClr val="002060"/>
                </a:solidFill>
              </a:rPr>
              <a:t> and </a:t>
            </a:r>
            <a:r>
              <a:rPr lang="it-IT" sz="1700" b="1" dirty="0" err="1" smtClean="0">
                <a:solidFill>
                  <a:srgbClr val="002060"/>
                </a:solidFill>
              </a:rPr>
              <a:t>modulations</a:t>
            </a:r>
            <a:r>
              <a:rPr lang="it-IT" sz="1700" b="1" dirty="0" smtClean="0">
                <a:solidFill>
                  <a:srgbClr val="002060"/>
                </a:solidFill>
              </a:rPr>
              <a:t> </a:t>
            </a:r>
            <a:r>
              <a:rPr lang="it-IT" sz="1700" b="1" dirty="0" err="1" smtClean="0">
                <a:solidFill>
                  <a:srgbClr val="002060"/>
                </a:solidFill>
              </a:rPr>
              <a:t>currently</a:t>
            </a:r>
            <a:r>
              <a:rPr lang="it-IT" sz="1700" b="1" dirty="0" smtClean="0">
                <a:solidFill>
                  <a:srgbClr val="002060"/>
                </a:solidFill>
              </a:rPr>
              <a:t> </a:t>
            </a:r>
            <a:r>
              <a:rPr lang="it-IT" sz="1700" b="1" dirty="0" err="1" smtClean="0">
                <a:solidFill>
                  <a:srgbClr val="002060"/>
                </a:solidFill>
              </a:rPr>
              <a:t>used</a:t>
            </a:r>
            <a:r>
              <a:rPr lang="it-IT" sz="1700" b="1" dirty="0" smtClean="0">
                <a:solidFill>
                  <a:srgbClr val="002060"/>
                </a:solidFill>
              </a:rPr>
              <a:t> in </a:t>
            </a:r>
            <a:r>
              <a:rPr lang="it-IT" sz="1700" b="1" dirty="0" err="1" smtClean="0">
                <a:solidFill>
                  <a:srgbClr val="002060"/>
                </a:solidFill>
              </a:rPr>
              <a:t>cellular</a:t>
            </a:r>
            <a:r>
              <a:rPr lang="it-IT" sz="1700" b="1" dirty="0" smtClean="0">
                <a:solidFill>
                  <a:srgbClr val="002060"/>
                </a:solidFill>
              </a:rPr>
              <a:t> </a:t>
            </a:r>
            <a:r>
              <a:rPr lang="it-IT" sz="1700" b="1" dirty="0" err="1" smtClean="0">
                <a:solidFill>
                  <a:srgbClr val="002060"/>
                </a:solidFill>
              </a:rPr>
              <a:t>communications</a:t>
            </a:r>
            <a:r>
              <a:rPr lang="it-IT" sz="1700" b="1" dirty="0" smtClean="0">
                <a:solidFill>
                  <a:srgbClr val="002060"/>
                </a:solidFill>
              </a:rPr>
              <a:t> in the </a:t>
            </a:r>
            <a:r>
              <a:rPr lang="it-IT" sz="1700" b="1" dirty="0" err="1" smtClean="0">
                <a:solidFill>
                  <a:srgbClr val="002060"/>
                </a:solidFill>
              </a:rPr>
              <a:t>United</a:t>
            </a:r>
            <a:r>
              <a:rPr lang="it-IT" sz="1700" b="1" dirty="0" smtClean="0">
                <a:solidFill>
                  <a:srgbClr val="002060"/>
                </a:solidFill>
              </a:rPr>
              <a:t> </a:t>
            </a:r>
            <a:r>
              <a:rPr lang="it-IT" sz="1700" b="1" dirty="0" err="1" smtClean="0">
                <a:solidFill>
                  <a:srgbClr val="002060"/>
                </a:solidFill>
              </a:rPr>
              <a:t>States</a:t>
            </a:r>
            <a:endParaRPr lang="it-IT" sz="1700" b="1" dirty="0">
              <a:solidFill>
                <a:srgbClr val="002060"/>
              </a:solidFill>
            </a:endParaRPr>
          </a:p>
          <a:p>
            <a:pPr algn="just" fontAlgn="base">
              <a:spcBef>
                <a:spcPct val="0"/>
              </a:spcBef>
              <a:spcAft>
                <a:spcPct val="0"/>
              </a:spcAft>
            </a:pPr>
            <a:endParaRPr lang="it-IT" sz="1700" b="1" dirty="0" smtClean="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853195"/>
            <a:ext cx="2694432" cy="783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206" y="1853195"/>
            <a:ext cx="3343275" cy="80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asellaDiTesto 10"/>
          <p:cNvSpPr txBox="1"/>
          <p:nvPr/>
        </p:nvSpPr>
        <p:spPr>
          <a:xfrm>
            <a:off x="4716016" y="2783222"/>
            <a:ext cx="4104288" cy="3754874"/>
          </a:xfrm>
          <a:prstGeom prst="rect">
            <a:avLst/>
          </a:prstGeom>
          <a:noFill/>
        </p:spPr>
        <p:txBody>
          <a:bodyPr wrap="square" rtlCol="0">
            <a:spAutoFit/>
          </a:bodyPr>
          <a:lstStyle/>
          <a:p>
            <a:pPr algn="just"/>
            <a:endParaRPr lang="it-IT" sz="1700" b="1" dirty="0" smtClean="0">
              <a:solidFill>
                <a:srgbClr val="002060"/>
              </a:solidFill>
            </a:endParaRPr>
          </a:p>
          <a:p>
            <a:pPr algn="just" fontAlgn="base">
              <a:spcBef>
                <a:spcPct val="0"/>
              </a:spcBef>
              <a:spcAft>
                <a:spcPct val="0"/>
              </a:spcAft>
            </a:pPr>
            <a:r>
              <a:rPr lang="it-IT" sz="1700" b="1" dirty="0">
                <a:solidFill>
                  <a:srgbClr val="00CC99">
                    <a:lumMod val="50000"/>
                  </a:srgbClr>
                </a:solidFill>
              </a:rPr>
              <a:t>The </a:t>
            </a:r>
            <a:r>
              <a:rPr lang="it-IT" sz="1700" b="1" dirty="0" smtClean="0">
                <a:solidFill>
                  <a:srgbClr val="00CC99">
                    <a:lumMod val="50000"/>
                  </a:srgbClr>
                </a:solidFill>
              </a:rPr>
              <a:t>nomination for the RI </a:t>
            </a:r>
            <a:r>
              <a:rPr lang="it-IT" sz="1700" b="1" dirty="0" err="1" smtClean="0">
                <a:solidFill>
                  <a:srgbClr val="00CC99">
                    <a:lumMod val="50000"/>
                  </a:srgbClr>
                </a:solidFill>
              </a:rPr>
              <a:t>study</a:t>
            </a:r>
            <a:r>
              <a:rPr lang="it-IT" sz="1700" b="1" dirty="0" smtClean="0">
                <a:solidFill>
                  <a:srgbClr val="00CC99">
                    <a:lumMod val="50000"/>
                  </a:srgbClr>
                </a:solidFill>
              </a:rPr>
              <a:t> </a:t>
            </a:r>
            <a:r>
              <a:rPr lang="it-IT" sz="1700" b="1" dirty="0" err="1">
                <a:solidFill>
                  <a:srgbClr val="00CC99">
                    <a:lumMod val="50000"/>
                  </a:srgbClr>
                </a:solidFill>
              </a:rPr>
              <a:t>was</a:t>
            </a:r>
            <a:r>
              <a:rPr lang="it-IT" sz="1700" b="1" dirty="0">
                <a:solidFill>
                  <a:srgbClr val="00CC99">
                    <a:lumMod val="50000"/>
                  </a:srgbClr>
                </a:solidFill>
              </a:rPr>
              <a:t> </a:t>
            </a:r>
            <a:r>
              <a:rPr lang="it-IT" sz="1700" b="1" dirty="0" err="1">
                <a:solidFill>
                  <a:srgbClr val="00CC99">
                    <a:lumMod val="50000"/>
                  </a:srgbClr>
                </a:solidFill>
              </a:rPr>
              <a:t>performed</a:t>
            </a:r>
            <a:r>
              <a:rPr lang="it-IT" sz="1700" b="1" dirty="0">
                <a:solidFill>
                  <a:srgbClr val="00CC99">
                    <a:lumMod val="50000"/>
                  </a:srgbClr>
                </a:solidFill>
              </a:rPr>
              <a:t> on the </a:t>
            </a:r>
            <a:r>
              <a:rPr lang="it-IT" sz="1700" b="1" dirty="0" err="1">
                <a:solidFill>
                  <a:srgbClr val="00CC99">
                    <a:lumMod val="50000"/>
                  </a:srgbClr>
                </a:solidFill>
              </a:rPr>
              <a:t>basis</a:t>
            </a:r>
            <a:r>
              <a:rPr lang="it-IT" sz="1700" b="1" dirty="0">
                <a:solidFill>
                  <a:srgbClr val="00CC99">
                    <a:lumMod val="50000"/>
                  </a:srgbClr>
                </a:solidFill>
              </a:rPr>
              <a:t> of the </a:t>
            </a:r>
            <a:r>
              <a:rPr lang="it-IT" sz="1700" b="1" dirty="0" err="1">
                <a:solidFill>
                  <a:srgbClr val="00CC99">
                    <a:lumMod val="50000"/>
                  </a:srgbClr>
                </a:solidFill>
              </a:rPr>
              <a:t>number</a:t>
            </a:r>
            <a:r>
              <a:rPr lang="it-IT" sz="1700" b="1" dirty="0">
                <a:solidFill>
                  <a:srgbClr val="00CC99">
                    <a:lumMod val="50000"/>
                  </a:srgbClr>
                </a:solidFill>
              </a:rPr>
              <a:t> of </a:t>
            </a:r>
            <a:r>
              <a:rPr lang="it-IT" sz="1700" b="1" dirty="0" err="1">
                <a:solidFill>
                  <a:srgbClr val="00CC99">
                    <a:lumMod val="50000"/>
                  </a:srgbClr>
                </a:solidFill>
              </a:rPr>
              <a:t>people</a:t>
            </a:r>
            <a:r>
              <a:rPr lang="it-IT" sz="1700" b="1" dirty="0">
                <a:solidFill>
                  <a:srgbClr val="00CC99">
                    <a:lumMod val="50000"/>
                  </a:srgbClr>
                </a:solidFill>
              </a:rPr>
              <a:t> </a:t>
            </a:r>
            <a:r>
              <a:rPr lang="it-IT" sz="1700" b="1" dirty="0" err="1" smtClean="0">
                <a:solidFill>
                  <a:srgbClr val="00CC99">
                    <a:lumMod val="50000"/>
                  </a:srgbClr>
                </a:solidFill>
              </a:rPr>
              <a:t>exposed</a:t>
            </a:r>
            <a:r>
              <a:rPr lang="it-IT" sz="1700" b="1" dirty="0" smtClean="0">
                <a:solidFill>
                  <a:srgbClr val="00CC99">
                    <a:lumMod val="50000"/>
                  </a:srgbClr>
                </a:solidFill>
              </a:rPr>
              <a:t> </a:t>
            </a:r>
            <a:r>
              <a:rPr lang="it-IT" sz="1700" b="1" dirty="0">
                <a:solidFill>
                  <a:srgbClr val="00CC99">
                    <a:lumMod val="50000"/>
                  </a:srgbClr>
                </a:solidFill>
              </a:rPr>
              <a:t>and the </a:t>
            </a:r>
            <a:r>
              <a:rPr lang="it-IT" sz="1700" b="1" dirty="0" err="1" smtClean="0">
                <a:solidFill>
                  <a:srgbClr val="00CC99">
                    <a:lumMod val="50000"/>
                  </a:srgbClr>
                </a:solidFill>
              </a:rPr>
              <a:t>inadequacy</a:t>
            </a:r>
            <a:r>
              <a:rPr lang="it-IT" sz="1700" b="1" dirty="0" smtClean="0">
                <a:solidFill>
                  <a:srgbClr val="00CC99">
                    <a:lumMod val="50000"/>
                  </a:srgbClr>
                </a:solidFill>
              </a:rPr>
              <a:t> of information on the </a:t>
            </a:r>
            <a:r>
              <a:rPr lang="it-IT" sz="1700" b="1" dirty="0" err="1" smtClean="0">
                <a:solidFill>
                  <a:srgbClr val="00CC99">
                    <a:lumMod val="50000"/>
                  </a:srgbClr>
                </a:solidFill>
              </a:rPr>
              <a:t>possible</a:t>
            </a:r>
            <a:r>
              <a:rPr lang="it-IT" sz="1700" b="1" dirty="0" smtClean="0">
                <a:solidFill>
                  <a:srgbClr val="00CC99">
                    <a:lumMod val="50000"/>
                  </a:srgbClr>
                </a:solidFill>
              </a:rPr>
              <a:t> </a:t>
            </a:r>
            <a:r>
              <a:rPr lang="it-IT" sz="1700" b="1" dirty="0" err="1" smtClean="0">
                <a:solidFill>
                  <a:srgbClr val="00CC99">
                    <a:lumMod val="50000"/>
                  </a:srgbClr>
                </a:solidFill>
              </a:rPr>
              <a:t>hazards</a:t>
            </a:r>
            <a:endParaRPr lang="it-IT" sz="1700" b="1" dirty="0">
              <a:solidFill>
                <a:srgbClr val="00CC99">
                  <a:lumMod val="50000"/>
                </a:srgbClr>
              </a:solidFill>
            </a:endParaRPr>
          </a:p>
          <a:p>
            <a:pPr algn="just" fontAlgn="base">
              <a:spcBef>
                <a:spcPct val="0"/>
              </a:spcBef>
              <a:spcAft>
                <a:spcPct val="0"/>
              </a:spcAft>
            </a:pPr>
            <a:endParaRPr lang="it-IT" sz="1700" b="1" dirty="0">
              <a:solidFill>
                <a:srgbClr val="00CC99">
                  <a:lumMod val="50000"/>
                </a:srgbClr>
              </a:solidFill>
            </a:endParaRPr>
          </a:p>
          <a:p>
            <a:pPr algn="just" fontAlgn="base">
              <a:spcBef>
                <a:spcPct val="0"/>
              </a:spcBef>
              <a:spcAft>
                <a:spcPct val="0"/>
              </a:spcAft>
            </a:pPr>
            <a:endParaRPr lang="it-IT" sz="1700" b="1" dirty="0">
              <a:solidFill>
                <a:srgbClr val="00CC99">
                  <a:lumMod val="50000"/>
                </a:srgbClr>
              </a:solidFill>
            </a:endParaRPr>
          </a:p>
          <a:p>
            <a:pPr algn="just" fontAlgn="base">
              <a:spcBef>
                <a:spcPct val="0"/>
              </a:spcBef>
              <a:spcAft>
                <a:spcPct val="0"/>
              </a:spcAft>
            </a:pPr>
            <a:r>
              <a:rPr lang="it-IT" sz="1700" b="1" dirty="0">
                <a:solidFill>
                  <a:srgbClr val="00CC99">
                    <a:lumMod val="50000"/>
                  </a:srgbClr>
                </a:solidFill>
              </a:rPr>
              <a:t>Animals </a:t>
            </a:r>
            <a:r>
              <a:rPr lang="it-IT" sz="1700" b="1" dirty="0" err="1">
                <a:solidFill>
                  <a:srgbClr val="00CC99">
                    <a:lumMod val="50000"/>
                  </a:srgbClr>
                </a:solidFill>
              </a:rPr>
              <a:t>were</a:t>
            </a:r>
            <a:r>
              <a:rPr lang="it-IT" sz="1700" b="1" dirty="0">
                <a:solidFill>
                  <a:srgbClr val="00CC99">
                    <a:lumMod val="50000"/>
                  </a:srgbClr>
                </a:solidFill>
              </a:rPr>
              <a:t> </a:t>
            </a:r>
            <a:r>
              <a:rPr lang="it-IT" sz="1700" b="1" dirty="0" err="1">
                <a:solidFill>
                  <a:srgbClr val="00CC99">
                    <a:lumMod val="50000"/>
                  </a:srgbClr>
                </a:solidFill>
              </a:rPr>
              <a:t>exposed</a:t>
            </a:r>
            <a:r>
              <a:rPr lang="it-IT" sz="1700" b="1" dirty="0">
                <a:solidFill>
                  <a:srgbClr val="00CC99">
                    <a:lumMod val="50000"/>
                  </a:srgbClr>
                </a:solidFill>
              </a:rPr>
              <a:t> to </a:t>
            </a:r>
            <a:r>
              <a:rPr lang="it-IT" sz="1700" b="1" dirty="0" err="1">
                <a:solidFill>
                  <a:srgbClr val="00CC99">
                    <a:lumMod val="50000"/>
                  </a:srgbClr>
                </a:solidFill>
              </a:rPr>
              <a:t>frequencies</a:t>
            </a:r>
            <a:r>
              <a:rPr lang="it-IT" sz="1700" b="1" dirty="0">
                <a:solidFill>
                  <a:srgbClr val="00CC99">
                    <a:lumMod val="50000"/>
                  </a:srgbClr>
                </a:solidFill>
              </a:rPr>
              <a:t> and </a:t>
            </a:r>
            <a:r>
              <a:rPr lang="it-IT" sz="1700" b="1" dirty="0" err="1">
                <a:solidFill>
                  <a:srgbClr val="00CC99">
                    <a:lumMod val="50000"/>
                  </a:srgbClr>
                </a:solidFill>
              </a:rPr>
              <a:t>modulations</a:t>
            </a:r>
            <a:r>
              <a:rPr lang="it-IT" sz="1700" b="1" dirty="0">
                <a:solidFill>
                  <a:srgbClr val="00CC99">
                    <a:lumMod val="50000"/>
                  </a:srgbClr>
                </a:solidFill>
              </a:rPr>
              <a:t> </a:t>
            </a:r>
            <a:r>
              <a:rPr lang="it-IT" sz="1700" b="1" dirty="0" err="1" smtClean="0">
                <a:solidFill>
                  <a:srgbClr val="00CC99">
                    <a:lumMod val="50000"/>
                  </a:srgbClr>
                </a:solidFill>
              </a:rPr>
              <a:t>that</a:t>
            </a:r>
            <a:r>
              <a:rPr lang="it-IT" sz="1700" b="1" dirty="0" smtClean="0">
                <a:solidFill>
                  <a:srgbClr val="00CC99">
                    <a:lumMod val="50000"/>
                  </a:srgbClr>
                </a:solidFill>
              </a:rPr>
              <a:t> </a:t>
            </a:r>
            <a:r>
              <a:rPr lang="it-IT" sz="1700" b="1" dirty="0" err="1">
                <a:solidFill>
                  <a:srgbClr val="00CC99">
                    <a:lumMod val="50000"/>
                  </a:srgbClr>
                </a:solidFill>
              </a:rPr>
              <a:t>mimic</a:t>
            </a:r>
            <a:r>
              <a:rPr lang="it-IT" sz="1700" b="1" dirty="0">
                <a:solidFill>
                  <a:srgbClr val="00CC99">
                    <a:lumMod val="50000"/>
                  </a:srgbClr>
                </a:solidFill>
              </a:rPr>
              <a:t> the </a:t>
            </a:r>
            <a:r>
              <a:rPr lang="it-IT" sz="1700" b="1" dirty="0" err="1">
                <a:solidFill>
                  <a:srgbClr val="00CC99">
                    <a:lumMod val="50000"/>
                  </a:srgbClr>
                </a:solidFill>
              </a:rPr>
              <a:t>commonly</a:t>
            </a:r>
            <a:r>
              <a:rPr lang="it-IT" sz="1700" b="1" dirty="0">
                <a:solidFill>
                  <a:srgbClr val="00CC99">
                    <a:lumMod val="50000"/>
                  </a:srgbClr>
                </a:solidFill>
              </a:rPr>
              <a:t> human </a:t>
            </a:r>
            <a:r>
              <a:rPr lang="it-IT" sz="1700" b="1" dirty="0" err="1">
                <a:solidFill>
                  <a:srgbClr val="00CC99">
                    <a:lumMod val="50000"/>
                  </a:srgbClr>
                </a:solidFill>
              </a:rPr>
              <a:t>population</a:t>
            </a:r>
            <a:r>
              <a:rPr lang="it-IT" sz="1700" b="1" dirty="0">
                <a:solidFill>
                  <a:srgbClr val="00CC99">
                    <a:lumMod val="50000"/>
                  </a:srgbClr>
                </a:solidFill>
              </a:rPr>
              <a:t> </a:t>
            </a:r>
            <a:r>
              <a:rPr lang="it-IT" sz="1700" b="1" dirty="0" err="1">
                <a:solidFill>
                  <a:srgbClr val="00CC99">
                    <a:lumMod val="50000"/>
                  </a:srgbClr>
                </a:solidFill>
              </a:rPr>
              <a:t>exposure</a:t>
            </a:r>
            <a:r>
              <a:rPr lang="it-IT" sz="1700" b="1" dirty="0">
                <a:solidFill>
                  <a:srgbClr val="00CC99">
                    <a:lumMod val="50000"/>
                  </a:srgbClr>
                </a:solidFill>
              </a:rPr>
              <a:t> to </a:t>
            </a:r>
            <a:r>
              <a:rPr lang="it-IT" sz="1700" b="1" dirty="0" err="1" smtClean="0">
                <a:solidFill>
                  <a:srgbClr val="00CC99">
                    <a:lumMod val="50000"/>
                  </a:srgbClr>
                </a:solidFill>
              </a:rPr>
              <a:t>radiobase</a:t>
            </a:r>
            <a:r>
              <a:rPr lang="it-IT" sz="1700" b="1" dirty="0" smtClean="0">
                <a:solidFill>
                  <a:srgbClr val="00CC99">
                    <a:lumMod val="50000"/>
                  </a:srgbClr>
                </a:solidFill>
              </a:rPr>
              <a:t>-station  </a:t>
            </a:r>
            <a:r>
              <a:rPr lang="it-IT" sz="1700" b="1" dirty="0" err="1" smtClean="0">
                <a:solidFill>
                  <a:srgbClr val="00CC99">
                    <a:lumMod val="50000"/>
                  </a:srgbClr>
                </a:solidFill>
              </a:rPr>
              <a:t>antennas</a:t>
            </a:r>
            <a:r>
              <a:rPr lang="it-IT" sz="1700" b="1" dirty="0" smtClean="0">
                <a:solidFill>
                  <a:srgbClr val="00CC99">
                    <a:lumMod val="50000"/>
                  </a:srgbClr>
                </a:solidFill>
              </a:rPr>
              <a:t> in the world</a:t>
            </a:r>
            <a:endParaRPr lang="it-IT" sz="1700" b="1" dirty="0">
              <a:solidFill>
                <a:srgbClr val="00CC99">
                  <a:lumMod val="50000"/>
                </a:srgbClr>
              </a:solidFill>
            </a:endParaRPr>
          </a:p>
          <a:p>
            <a:pPr algn="just"/>
            <a:endParaRPr lang="it-IT" sz="1700" b="1" dirty="0">
              <a:solidFill>
                <a:srgbClr val="002060"/>
              </a:solidFill>
            </a:endParaRPr>
          </a:p>
        </p:txBody>
      </p:sp>
      <p:sp>
        <p:nvSpPr>
          <p:cNvPr id="13"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sp>
        <p:nvSpPr>
          <p:cNvPr id="14" name="CasellaDiTesto 13"/>
          <p:cNvSpPr txBox="1"/>
          <p:nvPr/>
        </p:nvSpPr>
        <p:spPr>
          <a:xfrm>
            <a:off x="2718048" y="1183746"/>
            <a:ext cx="3707904" cy="461665"/>
          </a:xfrm>
          <a:prstGeom prst="rect">
            <a:avLst/>
          </a:prstGeom>
          <a:noFill/>
        </p:spPr>
        <p:txBody>
          <a:bodyPr wrap="square" rtlCol="0">
            <a:spAutoFit/>
          </a:bodyPr>
          <a:lstStyle/>
          <a:p>
            <a:pPr algn="ctr"/>
            <a:r>
              <a:rPr lang="it-IT" sz="2400" b="1" dirty="0" smtClean="0">
                <a:solidFill>
                  <a:srgbClr val="FFFFFF"/>
                </a:solidFill>
              </a:rPr>
              <a:t>AIM OF THE STUDY</a:t>
            </a:r>
            <a:endParaRPr lang="it-IT" sz="2400" b="1" dirty="0">
              <a:solidFill>
                <a:srgbClr val="FFFFFF"/>
              </a:solidFill>
            </a:endParaRPr>
          </a:p>
        </p:txBody>
      </p:sp>
    </p:spTree>
    <p:extLst>
      <p:ext uri="{BB962C8B-B14F-4D97-AF65-F5344CB8AC3E}">
        <p14:creationId xmlns:p14="http://schemas.microsoft.com/office/powerpoint/2010/main" val="14565839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31200"/>
            <a:ext cx="4464496" cy="5557724"/>
          </a:xfrm>
          <a:prstGeom prst="rect">
            <a:avLst/>
          </a:prstGeom>
          <a:solidFill>
            <a:srgbClr val="D9D4EC"/>
          </a:solidFill>
          <a:ln>
            <a:noFill/>
          </a:ln>
          <a:effec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909" y="1031200"/>
            <a:ext cx="4272409" cy="5557724"/>
          </a:xfrm>
          <a:prstGeom prst="rect">
            <a:avLst/>
          </a:prstGeom>
          <a:solidFill>
            <a:srgbClr val="D1EFE2"/>
          </a:solidFill>
          <a:ln>
            <a:noFill/>
          </a:ln>
          <a:effectLst/>
        </p:spPr>
      </p:pic>
      <p:sp>
        <p:nvSpPr>
          <p:cNvPr id="47108"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pic>
        <p:nvPicPr>
          <p:cNvPr id="1033" name="Picture 9" descr="C:\Users\Ricercatore5\Desktop\25985313-Cartoon-office-worker-making-phone-call-Isolated-Stock-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324" y="2146098"/>
            <a:ext cx="2682562" cy="334355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4349" y="5489656"/>
            <a:ext cx="4608512" cy="1107996"/>
          </a:xfrm>
          <a:prstGeom prst="rect">
            <a:avLst/>
          </a:prstGeom>
          <a:noFill/>
        </p:spPr>
        <p:txBody>
          <a:bodyPr wrap="square" rtlCol="0">
            <a:spAutoFit/>
          </a:bodyPr>
          <a:lstStyle/>
          <a:p>
            <a:pPr algn="ctr"/>
            <a:r>
              <a:rPr lang="it-IT" sz="1500" b="1" dirty="0" smtClean="0">
                <a:solidFill>
                  <a:srgbClr val="002060"/>
                </a:solidFill>
                <a:cs typeface="Arial" panose="020B0604020202020204" pitchFamily="34" charset="0"/>
              </a:rPr>
              <a:t>GSM (Global System for Mobile </a:t>
            </a:r>
            <a:r>
              <a:rPr lang="it-IT" sz="1500" b="1" dirty="0" err="1" smtClean="0">
                <a:solidFill>
                  <a:srgbClr val="002060"/>
                </a:solidFill>
                <a:cs typeface="Arial" panose="020B0604020202020204" pitchFamily="34" charset="0"/>
              </a:rPr>
              <a:t>Communication</a:t>
            </a:r>
            <a:r>
              <a:rPr lang="it-IT" sz="1500" b="1" dirty="0" smtClean="0">
                <a:solidFill>
                  <a:srgbClr val="002060"/>
                </a:solidFill>
                <a:cs typeface="Arial" panose="020B0604020202020204" pitchFamily="34" charset="0"/>
              </a:rPr>
              <a:t>) </a:t>
            </a:r>
          </a:p>
          <a:p>
            <a:pPr algn="ctr"/>
            <a:r>
              <a:rPr lang="it-IT" sz="1500" b="1" dirty="0" smtClean="0">
                <a:solidFill>
                  <a:srgbClr val="002060"/>
                </a:solidFill>
                <a:cs typeface="Arial" panose="020B0604020202020204" pitchFamily="34" charset="0"/>
              </a:rPr>
              <a:t>CDMA (Code </a:t>
            </a:r>
            <a:r>
              <a:rPr lang="it-IT" sz="1500" b="1" dirty="0" err="1" smtClean="0">
                <a:solidFill>
                  <a:srgbClr val="002060"/>
                </a:solidFill>
                <a:cs typeface="Arial" panose="020B0604020202020204" pitchFamily="34" charset="0"/>
              </a:rPr>
              <a:t>Division</a:t>
            </a:r>
            <a:r>
              <a:rPr lang="it-IT" sz="1500" b="1" dirty="0" smtClean="0">
                <a:solidFill>
                  <a:srgbClr val="002060"/>
                </a:solidFill>
                <a:cs typeface="Arial" panose="020B0604020202020204" pitchFamily="34" charset="0"/>
              </a:rPr>
              <a:t> Multiple Access) </a:t>
            </a:r>
          </a:p>
          <a:p>
            <a:pPr algn="ctr"/>
            <a:endParaRPr lang="it-IT" b="1" i="1" dirty="0" smtClean="0">
              <a:solidFill>
                <a:srgbClr val="000000"/>
              </a:solidFill>
              <a:cs typeface="Arial" panose="020B0604020202020204" pitchFamily="34" charset="0"/>
            </a:endParaRPr>
          </a:p>
          <a:p>
            <a:pPr algn="ctr"/>
            <a:r>
              <a:rPr lang="it-IT" b="1" i="1" dirty="0" err="1" smtClean="0">
                <a:solidFill>
                  <a:srgbClr val="000000"/>
                </a:solidFill>
                <a:cs typeface="Arial" panose="020B0604020202020204" pitchFamily="34" charset="0"/>
              </a:rPr>
              <a:t>Near</a:t>
            </a:r>
            <a:r>
              <a:rPr lang="it-IT" b="1" i="1" dirty="0" smtClean="0">
                <a:solidFill>
                  <a:srgbClr val="000000"/>
                </a:solidFill>
                <a:cs typeface="Arial" panose="020B0604020202020204" pitchFamily="34" charset="0"/>
              </a:rPr>
              <a:t> </a:t>
            </a:r>
            <a:r>
              <a:rPr lang="it-IT" b="1" i="1" dirty="0">
                <a:solidFill>
                  <a:srgbClr val="000000"/>
                </a:solidFill>
                <a:cs typeface="Arial" panose="020B0604020202020204" pitchFamily="34" charset="0"/>
              </a:rPr>
              <a:t>F</a:t>
            </a:r>
            <a:r>
              <a:rPr lang="it-IT" b="1" i="1" dirty="0" smtClean="0">
                <a:solidFill>
                  <a:srgbClr val="000000"/>
                </a:solidFill>
                <a:cs typeface="Arial" panose="020B0604020202020204" pitchFamily="34" charset="0"/>
              </a:rPr>
              <a:t>ield</a:t>
            </a:r>
            <a:endParaRPr lang="it-IT" b="1" i="1" dirty="0">
              <a:solidFill>
                <a:srgbClr val="000000"/>
              </a:solidFill>
              <a:cs typeface="Arial" panose="020B0604020202020204" pitchFamily="34" charset="0"/>
            </a:endParaRPr>
          </a:p>
        </p:txBody>
      </p:sp>
      <p:sp>
        <p:nvSpPr>
          <p:cNvPr id="8" name="AutoShape 14" descr="Risultati immagini per antenna radio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7126" y="1195939"/>
            <a:ext cx="3526246" cy="84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4686254" y="5480928"/>
            <a:ext cx="4272410" cy="1107996"/>
          </a:xfrm>
          <a:prstGeom prst="rect">
            <a:avLst/>
          </a:prstGeom>
          <a:noFill/>
        </p:spPr>
        <p:txBody>
          <a:bodyPr wrap="square" rtlCol="0">
            <a:spAutoFit/>
          </a:bodyPr>
          <a:lstStyle/>
          <a:p>
            <a:pPr algn="ctr"/>
            <a:r>
              <a:rPr lang="it-IT" sz="1500" b="1" dirty="0" smtClean="0">
                <a:solidFill>
                  <a:srgbClr val="007E39"/>
                </a:solidFill>
              </a:rPr>
              <a:t>GSM (Global System for Mobile </a:t>
            </a:r>
            <a:r>
              <a:rPr lang="it-IT" sz="1500" b="1" dirty="0" err="1" smtClean="0">
                <a:solidFill>
                  <a:srgbClr val="007E39"/>
                </a:solidFill>
              </a:rPr>
              <a:t>Communication</a:t>
            </a:r>
            <a:r>
              <a:rPr lang="it-IT" sz="1500" b="1" dirty="0" smtClean="0">
                <a:solidFill>
                  <a:srgbClr val="007E39"/>
                </a:solidFill>
              </a:rPr>
              <a:t>) </a:t>
            </a:r>
          </a:p>
          <a:p>
            <a:pPr algn="ctr"/>
            <a:endParaRPr lang="it-IT" b="1" i="1" dirty="0" smtClean="0">
              <a:solidFill>
                <a:srgbClr val="000000"/>
              </a:solidFill>
            </a:endParaRPr>
          </a:p>
          <a:p>
            <a:pPr algn="ctr"/>
            <a:r>
              <a:rPr lang="it-IT" b="1" i="1" dirty="0" smtClean="0">
                <a:solidFill>
                  <a:srgbClr val="000000"/>
                </a:solidFill>
              </a:rPr>
              <a:t>Far </a:t>
            </a:r>
            <a:r>
              <a:rPr lang="it-IT" b="1" i="1" dirty="0">
                <a:solidFill>
                  <a:srgbClr val="000000"/>
                </a:solidFill>
              </a:rPr>
              <a:t>F</a:t>
            </a:r>
            <a:r>
              <a:rPr lang="it-IT" b="1" i="1" dirty="0" smtClean="0">
                <a:solidFill>
                  <a:srgbClr val="000000"/>
                </a:solidFill>
              </a:rPr>
              <a:t>ield</a:t>
            </a:r>
            <a:endParaRPr lang="it-IT" b="1" i="1" dirty="0">
              <a:solidFill>
                <a:srgbClr val="000000"/>
              </a:solidFill>
            </a:endParaRPr>
          </a:p>
        </p:txBody>
      </p:sp>
      <p:pic>
        <p:nvPicPr>
          <p:cNvPr id="1040"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l="3991" t="9067" r="4374" b="13089"/>
          <a:stretch/>
        </p:blipFill>
        <p:spPr bwMode="auto">
          <a:xfrm>
            <a:off x="5429250" y="2137370"/>
            <a:ext cx="2786063" cy="334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320" y="1195940"/>
            <a:ext cx="2918570" cy="84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6833629"/>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elenor.com/wp-content/uploads/2012/03/emf_1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1834859"/>
            <a:ext cx="8964488" cy="41953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sp>
        <p:nvSpPr>
          <p:cNvPr id="7" name="Rettangolo 6"/>
          <p:cNvSpPr/>
          <p:nvPr/>
        </p:nvSpPr>
        <p:spPr bwMode="auto">
          <a:xfrm rot="18980755">
            <a:off x="3611663" y="2415622"/>
            <a:ext cx="1212173" cy="204894"/>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591" r="24136"/>
          <a:stretch/>
        </p:blipFill>
        <p:spPr bwMode="auto">
          <a:xfrm>
            <a:off x="3344349" y="2969623"/>
            <a:ext cx="230945" cy="459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bwMode="auto">
          <a:xfrm rot="18980755">
            <a:off x="3105632" y="2284941"/>
            <a:ext cx="1526967" cy="207797"/>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Tree>
    <p:extLst>
      <p:ext uri="{BB962C8B-B14F-4D97-AF65-F5344CB8AC3E}">
        <p14:creationId xmlns:p14="http://schemas.microsoft.com/office/powerpoint/2010/main" val="391427623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691680" y="332654"/>
            <a:ext cx="5814392" cy="492443"/>
          </a:xfrm>
          <a:prstGeom prst="rect">
            <a:avLst/>
          </a:prstGeom>
        </p:spPr>
        <p:txBody>
          <a:bodyPr wrap="square">
            <a:spAutoFit/>
          </a:bodyPr>
          <a:lstStyle/>
          <a:p>
            <a:pPr algn="ctr"/>
            <a:r>
              <a:rPr lang="en-US" altLang="it-IT" sz="2600" b="1" dirty="0">
                <a:solidFill>
                  <a:srgbClr val="FFFF00"/>
                </a:solidFill>
              </a:rPr>
              <a:t>Radio Frequencies </a:t>
            </a:r>
            <a:r>
              <a:rPr lang="en-US" altLang="it-IT" sz="2600" b="1" i="1" dirty="0">
                <a:solidFill>
                  <a:srgbClr val="FFFF00"/>
                </a:solidFill>
              </a:rPr>
              <a:t>in vivo </a:t>
            </a:r>
            <a:r>
              <a:rPr lang="en-US" altLang="it-IT" sz="2600" b="1" dirty="0">
                <a:solidFill>
                  <a:srgbClr val="FFFF00"/>
                </a:solidFill>
              </a:rPr>
              <a:t>studies</a:t>
            </a:r>
          </a:p>
        </p:txBody>
      </p:sp>
      <p:sp>
        <p:nvSpPr>
          <p:cNvPr id="4" name="Rettangolo 3"/>
          <p:cNvSpPr/>
          <p:nvPr/>
        </p:nvSpPr>
        <p:spPr bwMode="auto">
          <a:xfrm>
            <a:off x="782452" y="3427614"/>
            <a:ext cx="7632848" cy="216024"/>
          </a:xfrm>
          <a:prstGeom prst="rect">
            <a:avLst/>
          </a:prstGeom>
          <a:solidFill>
            <a:schemeClr val="accent3">
              <a:lumMod val="65000"/>
            </a:schemeClr>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5" name="CasellaDiTesto 4"/>
          <p:cNvSpPr txBox="1"/>
          <p:nvPr/>
        </p:nvSpPr>
        <p:spPr>
          <a:xfrm>
            <a:off x="3277152" y="1628800"/>
            <a:ext cx="2643448" cy="707886"/>
          </a:xfrm>
          <a:prstGeom prst="rect">
            <a:avLst/>
          </a:prstGeom>
          <a:noFill/>
        </p:spPr>
        <p:txBody>
          <a:bodyPr wrap="square" rtlCol="0">
            <a:spAutoFit/>
          </a:bodyPr>
          <a:lstStyle/>
          <a:p>
            <a:pPr algn="ctr"/>
            <a:r>
              <a:rPr lang="it-IT" sz="2000" b="1" dirty="0" smtClean="0">
                <a:solidFill>
                  <a:srgbClr val="FFFFFF"/>
                </a:solidFill>
              </a:rPr>
              <a:t>SAR </a:t>
            </a:r>
            <a:r>
              <a:rPr lang="it-IT" sz="2000" b="1" dirty="0" err="1" smtClean="0">
                <a:solidFill>
                  <a:srgbClr val="FFFFFF"/>
                </a:solidFill>
              </a:rPr>
              <a:t>values</a:t>
            </a:r>
            <a:r>
              <a:rPr lang="it-IT" sz="2000" b="1" dirty="0" smtClean="0">
                <a:solidFill>
                  <a:srgbClr val="FFFFFF"/>
                </a:solidFill>
              </a:rPr>
              <a:t> (W/Kg)</a:t>
            </a:r>
          </a:p>
          <a:p>
            <a:pPr algn="ctr"/>
            <a:r>
              <a:rPr lang="it-IT" sz="2000" dirty="0" smtClean="0">
                <a:solidFill>
                  <a:srgbClr val="FFFFFF"/>
                </a:solidFill>
              </a:rPr>
              <a:t>(base-10 log scale)</a:t>
            </a:r>
            <a:endParaRPr lang="it-IT" sz="2000" dirty="0">
              <a:solidFill>
                <a:srgbClr val="FFFFFF"/>
              </a:solidFill>
            </a:endParaRPr>
          </a:p>
        </p:txBody>
      </p:sp>
      <p:cxnSp>
        <p:nvCxnSpPr>
          <p:cNvPr id="7" name="Connettore 1 6"/>
          <p:cNvCxnSpPr/>
          <p:nvPr/>
        </p:nvCxnSpPr>
        <p:spPr bwMode="auto">
          <a:xfrm>
            <a:off x="6465943" y="3221178"/>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ttore 1 7"/>
          <p:cNvCxnSpPr/>
          <p:nvPr/>
        </p:nvCxnSpPr>
        <p:spPr bwMode="auto">
          <a:xfrm>
            <a:off x="4598876" y="3221178"/>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ttore 1 8"/>
          <p:cNvCxnSpPr/>
          <p:nvPr/>
        </p:nvCxnSpPr>
        <p:spPr bwMode="auto">
          <a:xfrm>
            <a:off x="2771800" y="3211590"/>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ttore 1 9"/>
          <p:cNvCxnSpPr/>
          <p:nvPr/>
        </p:nvCxnSpPr>
        <p:spPr bwMode="auto">
          <a:xfrm>
            <a:off x="782452" y="3221178"/>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ttore 1 10"/>
          <p:cNvCxnSpPr/>
          <p:nvPr/>
        </p:nvCxnSpPr>
        <p:spPr bwMode="auto">
          <a:xfrm>
            <a:off x="8415300" y="3211590"/>
            <a:ext cx="0" cy="432048"/>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CasellaDiTesto 11"/>
          <p:cNvSpPr txBox="1"/>
          <p:nvPr/>
        </p:nvSpPr>
        <p:spPr>
          <a:xfrm>
            <a:off x="323528" y="2661199"/>
            <a:ext cx="8820472" cy="369332"/>
          </a:xfrm>
          <a:prstGeom prst="rect">
            <a:avLst/>
          </a:prstGeom>
          <a:noFill/>
        </p:spPr>
        <p:txBody>
          <a:bodyPr wrap="square" rtlCol="0">
            <a:spAutoFit/>
          </a:bodyPr>
          <a:lstStyle/>
          <a:p>
            <a:r>
              <a:rPr lang="it-IT" dirty="0" smtClean="0">
                <a:solidFill>
                  <a:srgbClr val="FFFFFF"/>
                </a:solidFill>
              </a:rPr>
              <a:t> 0.001                        0.01                       0.1                         1                            10 </a:t>
            </a:r>
            <a:endParaRPr lang="it-IT" dirty="0">
              <a:solidFill>
                <a:srgbClr val="FFFFFF"/>
              </a:solidFill>
            </a:endParaRPr>
          </a:p>
        </p:txBody>
      </p:sp>
      <p:cxnSp>
        <p:nvCxnSpPr>
          <p:cNvPr id="14" name="Connettore 2 13"/>
          <p:cNvCxnSpPr/>
          <p:nvPr/>
        </p:nvCxnSpPr>
        <p:spPr bwMode="auto">
          <a:xfrm flipV="1">
            <a:off x="7703926" y="3735268"/>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ttore 2 14"/>
          <p:cNvCxnSpPr/>
          <p:nvPr/>
        </p:nvCxnSpPr>
        <p:spPr bwMode="auto">
          <a:xfrm flipV="1">
            <a:off x="7040698" y="3735269"/>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ttore 2 15"/>
          <p:cNvCxnSpPr/>
          <p:nvPr/>
        </p:nvCxnSpPr>
        <p:spPr bwMode="auto">
          <a:xfrm flipV="1">
            <a:off x="6608650" y="3735269"/>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asellaDiTesto 16"/>
          <p:cNvSpPr txBox="1"/>
          <p:nvPr/>
        </p:nvSpPr>
        <p:spPr>
          <a:xfrm>
            <a:off x="6176602" y="4107322"/>
            <a:ext cx="2181975" cy="400110"/>
          </a:xfrm>
          <a:prstGeom prst="rect">
            <a:avLst/>
          </a:prstGeom>
          <a:noFill/>
        </p:spPr>
        <p:txBody>
          <a:bodyPr wrap="square" rtlCol="0">
            <a:spAutoFit/>
          </a:bodyPr>
          <a:lstStyle/>
          <a:p>
            <a:r>
              <a:rPr lang="it-IT" sz="2000" dirty="0" smtClean="0">
                <a:solidFill>
                  <a:srgbClr val="FFFFFF"/>
                </a:solidFill>
              </a:rPr>
              <a:t>  </a:t>
            </a:r>
            <a:r>
              <a:rPr lang="it-IT" sz="2000" b="1" dirty="0" smtClean="0">
                <a:solidFill>
                  <a:srgbClr val="FFFFFF"/>
                </a:solidFill>
              </a:rPr>
              <a:t>1.5   3        6</a:t>
            </a:r>
            <a:endParaRPr lang="it-IT" sz="2000" b="1" dirty="0">
              <a:solidFill>
                <a:srgbClr val="FFFFFF"/>
              </a:solidFill>
            </a:endParaRPr>
          </a:p>
        </p:txBody>
      </p:sp>
      <p:sp>
        <p:nvSpPr>
          <p:cNvPr id="18" name="Parentesi graffa chiusa 17"/>
          <p:cNvSpPr/>
          <p:nvPr/>
        </p:nvSpPr>
        <p:spPr bwMode="auto">
          <a:xfrm rot="5400000">
            <a:off x="6974190" y="3895364"/>
            <a:ext cx="288032" cy="1512168"/>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19" name="CasellaDiTesto 18"/>
          <p:cNvSpPr txBox="1"/>
          <p:nvPr/>
        </p:nvSpPr>
        <p:spPr>
          <a:xfrm>
            <a:off x="6182102" y="4803133"/>
            <a:ext cx="1872208" cy="461665"/>
          </a:xfrm>
          <a:prstGeom prst="rect">
            <a:avLst/>
          </a:prstGeom>
          <a:noFill/>
          <a:ln>
            <a:solidFill>
              <a:srgbClr val="FF0000"/>
            </a:solidFill>
          </a:ln>
        </p:spPr>
        <p:txBody>
          <a:bodyPr wrap="square" rtlCol="0">
            <a:spAutoFit/>
          </a:bodyPr>
          <a:lstStyle/>
          <a:p>
            <a:pPr algn="ctr"/>
            <a:r>
              <a:rPr lang="it-IT" sz="2400" b="1" dirty="0" smtClean="0">
                <a:solidFill>
                  <a:srgbClr val="FFFFFF"/>
                </a:solidFill>
              </a:rPr>
              <a:t>NTP </a:t>
            </a:r>
            <a:r>
              <a:rPr lang="it-IT" sz="2400" b="1" dirty="0" err="1" smtClean="0">
                <a:solidFill>
                  <a:srgbClr val="FFFFFF"/>
                </a:solidFill>
              </a:rPr>
              <a:t>study</a:t>
            </a:r>
            <a:endParaRPr lang="it-IT" sz="2400" b="1" dirty="0">
              <a:solidFill>
                <a:srgbClr val="FFFFFF"/>
              </a:solidFill>
            </a:endParaRPr>
          </a:p>
        </p:txBody>
      </p:sp>
      <p:cxnSp>
        <p:nvCxnSpPr>
          <p:cNvPr id="20" name="Connettore 2 19"/>
          <p:cNvCxnSpPr/>
          <p:nvPr/>
        </p:nvCxnSpPr>
        <p:spPr bwMode="auto">
          <a:xfrm flipV="1">
            <a:off x="4624850" y="3693334"/>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ttore 2 20"/>
          <p:cNvCxnSpPr/>
          <p:nvPr/>
        </p:nvCxnSpPr>
        <p:spPr bwMode="auto">
          <a:xfrm flipV="1">
            <a:off x="3378388" y="3735269"/>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ttore 2 21"/>
          <p:cNvCxnSpPr/>
          <p:nvPr/>
        </p:nvCxnSpPr>
        <p:spPr bwMode="auto">
          <a:xfrm flipV="1">
            <a:off x="789562" y="3735269"/>
            <a:ext cx="0" cy="372053"/>
          </a:xfrm>
          <a:prstGeom prst="straightConnector1">
            <a:avLst/>
          </a:prstGeom>
          <a:solidFill>
            <a:schemeClr val="accent1"/>
          </a:solidFill>
          <a:ln w="25400" cap="flat" cmpd="sng" algn="ctr">
            <a:solidFill>
              <a:schemeClr val="bg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asellaDiTesto 22"/>
          <p:cNvSpPr txBox="1"/>
          <p:nvPr/>
        </p:nvSpPr>
        <p:spPr>
          <a:xfrm>
            <a:off x="323528" y="4147318"/>
            <a:ext cx="5688632" cy="400110"/>
          </a:xfrm>
          <a:prstGeom prst="rect">
            <a:avLst/>
          </a:prstGeom>
          <a:noFill/>
        </p:spPr>
        <p:txBody>
          <a:bodyPr wrap="square" rtlCol="0">
            <a:spAutoFit/>
          </a:bodyPr>
          <a:lstStyle/>
          <a:p>
            <a:r>
              <a:rPr lang="it-IT" sz="2000" b="1" dirty="0" smtClean="0">
                <a:solidFill>
                  <a:srgbClr val="FFFFFF"/>
                </a:solidFill>
              </a:rPr>
              <a:t>≈0.001                          ≈0.025        ≈0.1</a:t>
            </a:r>
            <a:endParaRPr lang="it-IT" sz="2000" b="1" dirty="0">
              <a:solidFill>
                <a:srgbClr val="FFFFFF"/>
              </a:solidFill>
            </a:endParaRPr>
          </a:p>
        </p:txBody>
      </p:sp>
      <p:sp>
        <p:nvSpPr>
          <p:cNvPr id="24" name="Parentesi graffa chiusa 23"/>
          <p:cNvSpPr/>
          <p:nvPr/>
        </p:nvSpPr>
        <p:spPr bwMode="auto">
          <a:xfrm rot="5400000">
            <a:off x="2617646" y="2679349"/>
            <a:ext cx="288034" cy="3944202"/>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25" name="CasellaDiTesto 24"/>
          <p:cNvSpPr txBox="1"/>
          <p:nvPr/>
        </p:nvSpPr>
        <p:spPr>
          <a:xfrm>
            <a:off x="1924696" y="4803135"/>
            <a:ext cx="1872208" cy="461665"/>
          </a:xfrm>
          <a:prstGeom prst="rect">
            <a:avLst/>
          </a:prstGeom>
          <a:noFill/>
          <a:ln>
            <a:solidFill>
              <a:srgbClr val="FF0000"/>
            </a:solidFill>
          </a:ln>
        </p:spPr>
        <p:txBody>
          <a:bodyPr wrap="square" rtlCol="0">
            <a:spAutoFit/>
          </a:bodyPr>
          <a:lstStyle/>
          <a:p>
            <a:pPr algn="ctr"/>
            <a:r>
              <a:rPr lang="it-IT" sz="2400" b="1" dirty="0" smtClean="0">
                <a:solidFill>
                  <a:srgbClr val="FFFFFF"/>
                </a:solidFill>
              </a:rPr>
              <a:t>RI </a:t>
            </a:r>
            <a:r>
              <a:rPr lang="it-IT" sz="2400" b="1" dirty="0" err="1" smtClean="0">
                <a:solidFill>
                  <a:srgbClr val="FFFFFF"/>
                </a:solidFill>
              </a:rPr>
              <a:t>study</a:t>
            </a:r>
            <a:endParaRPr lang="it-IT" sz="2400" b="1" dirty="0">
              <a:solidFill>
                <a:srgbClr val="FFFFFF"/>
              </a:solidFill>
            </a:endParaRPr>
          </a:p>
        </p:txBody>
      </p:sp>
    </p:spTree>
    <p:extLst>
      <p:ext uri="{BB962C8B-B14F-4D97-AF65-F5344CB8AC3E}">
        <p14:creationId xmlns:p14="http://schemas.microsoft.com/office/powerpoint/2010/main" val="2603827518"/>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tangolo 32"/>
          <p:cNvSpPr/>
          <p:nvPr/>
        </p:nvSpPr>
        <p:spPr bwMode="auto">
          <a:xfrm>
            <a:off x="1635815" y="1844824"/>
            <a:ext cx="3888432" cy="1909937"/>
          </a:xfrm>
          <a:prstGeom prst="rect">
            <a:avLst/>
          </a:prstGeom>
          <a:solidFill>
            <a:srgbClr val="D9D4E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32" name="Rettangolo 31"/>
          <p:cNvSpPr/>
          <p:nvPr/>
        </p:nvSpPr>
        <p:spPr bwMode="auto">
          <a:xfrm>
            <a:off x="5652120" y="1844823"/>
            <a:ext cx="3364802" cy="1909937"/>
          </a:xfrm>
          <a:prstGeom prst="rect">
            <a:avLst/>
          </a:prstGeom>
          <a:solidFill>
            <a:srgbClr val="74CAA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37" name="Rettangolo 36"/>
          <p:cNvSpPr/>
          <p:nvPr/>
        </p:nvSpPr>
        <p:spPr bwMode="auto">
          <a:xfrm>
            <a:off x="1635815" y="6338697"/>
            <a:ext cx="3888432" cy="612729"/>
          </a:xfrm>
          <a:prstGeom prst="rect">
            <a:avLst/>
          </a:prstGeom>
          <a:solidFill>
            <a:srgbClr val="002060">
              <a:alpha val="1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35" name="Rettangolo 34"/>
          <p:cNvSpPr/>
          <p:nvPr/>
        </p:nvSpPr>
        <p:spPr bwMode="auto">
          <a:xfrm>
            <a:off x="1634034" y="3798618"/>
            <a:ext cx="3890213" cy="632771"/>
          </a:xfrm>
          <a:prstGeom prst="rect">
            <a:avLst/>
          </a:prstGeom>
          <a:solidFill>
            <a:srgbClr val="D9D4E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18" name="CasellaDiTesto 17"/>
          <p:cNvSpPr txBox="1"/>
          <p:nvPr/>
        </p:nvSpPr>
        <p:spPr>
          <a:xfrm>
            <a:off x="1634034" y="3284984"/>
            <a:ext cx="2291524" cy="338554"/>
          </a:xfrm>
          <a:prstGeom prst="rect">
            <a:avLst/>
          </a:prstGeom>
          <a:noFill/>
        </p:spPr>
        <p:txBody>
          <a:bodyPr wrap="square" rtlCol="0">
            <a:spAutoFit/>
          </a:bodyPr>
          <a:lstStyle/>
          <a:p>
            <a:r>
              <a:rPr lang="it-IT" sz="1600" b="1" dirty="0" err="1" smtClean="0">
                <a:solidFill>
                  <a:srgbClr val="002060"/>
                </a:solidFill>
              </a:rPr>
              <a:t>Sprague-Dawley</a:t>
            </a:r>
            <a:r>
              <a:rPr lang="it-IT" sz="1600" b="1" dirty="0" smtClean="0">
                <a:solidFill>
                  <a:srgbClr val="002060"/>
                </a:solidFill>
              </a:rPr>
              <a:t> </a:t>
            </a:r>
            <a:r>
              <a:rPr lang="it-IT" sz="1600" b="1" dirty="0" err="1" smtClean="0">
                <a:solidFill>
                  <a:srgbClr val="002060"/>
                </a:solidFill>
              </a:rPr>
              <a:t>rats</a:t>
            </a:r>
            <a:endParaRPr lang="it-IT" sz="1600" b="1" dirty="0">
              <a:solidFill>
                <a:srgbClr val="002060"/>
              </a:solidFill>
            </a:endParaRPr>
          </a:p>
        </p:txBody>
      </p:sp>
      <p:sp>
        <p:nvSpPr>
          <p:cNvPr id="20" name="CasellaDiTesto 19"/>
          <p:cNvSpPr txBox="1"/>
          <p:nvPr/>
        </p:nvSpPr>
        <p:spPr>
          <a:xfrm>
            <a:off x="3870028" y="3284984"/>
            <a:ext cx="1679179" cy="338554"/>
          </a:xfrm>
          <a:prstGeom prst="rect">
            <a:avLst/>
          </a:prstGeom>
          <a:noFill/>
        </p:spPr>
        <p:txBody>
          <a:bodyPr wrap="square" rtlCol="0">
            <a:spAutoFit/>
          </a:bodyPr>
          <a:lstStyle/>
          <a:p>
            <a:pPr algn="ctr"/>
            <a:r>
              <a:rPr lang="it-IT" sz="1600" b="1" dirty="0" smtClean="0">
                <a:solidFill>
                  <a:srgbClr val="002060"/>
                </a:solidFill>
              </a:rPr>
              <a:t>B6C3F</a:t>
            </a:r>
            <a:r>
              <a:rPr lang="it-IT" sz="1600" b="1" baseline="-25000" dirty="0" smtClean="0">
                <a:solidFill>
                  <a:srgbClr val="002060"/>
                </a:solidFill>
              </a:rPr>
              <a:t>1 </a:t>
            </a:r>
            <a:r>
              <a:rPr lang="it-IT" sz="1600" b="1" dirty="0" smtClean="0">
                <a:solidFill>
                  <a:srgbClr val="002060"/>
                </a:solidFill>
              </a:rPr>
              <a:t>mice</a:t>
            </a:r>
            <a:endParaRPr lang="it-IT" sz="1600" b="1" dirty="0">
              <a:solidFill>
                <a:srgbClr val="002060"/>
              </a:solidFill>
            </a:endParaRPr>
          </a:p>
        </p:txBody>
      </p:sp>
      <p:sp>
        <p:nvSpPr>
          <p:cNvPr id="16" name="CasellaDiTesto 15"/>
          <p:cNvSpPr txBox="1"/>
          <p:nvPr/>
        </p:nvSpPr>
        <p:spPr>
          <a:xfrm>
            <a:off x="3797365" y="4868430"/>
            <a:ext cx="1509251" cy="784830"/>
          </a:xfrm>
          <a:prstGeom prst="rect">
            <a:avLst/>
          </a:prstGeom>
          <a:noFill/>
        </p:spPr>
        <p:txBody>
          <a:bodyPr wrap="square" rtlCol="0">
            <a:spAutoFit/>
          </a:bodyPr>
          <a:lstStyle/>
          <a:p>
            <a:r>
              <a:rPr lang="it-IT" sz="1500" b="1" dirty="0" smtClean="0">
                <a:solidFill>
                  <a:srgbClr val="FFFFFF"/>
                </a:solidFill>
              </a:rPr>
              <a:t>FREQUENCY OF SIGNAL MODULATION</a:t>
            </a:r>
            <a:endParaRPr lang="it-IT" sz="1500" b="1" dirty="0">
              <a:solidFill>
                <a:srgbClr val="FFFFFF"/>
              </a:solidFill>
            </a:endParaRPr>
          </a:p>
        </p:txBody>
      </p:sp>
      <p:sp>
        <p:nvSpPr>
          <p:cNvPr id="17" name="CasellaDiTesto 16"/>
          <p:cNvSpPr txBox="1"/>
          <p:nvPr/>
        </p:nvSpPr>
        <p:spPr>
          <a:xfrm>
            <a:off x="-66507" y="2217731"/>
            <a:ext cx="1451162" cy="553998"/>
          </a:xfrm>
          <a:prstGeom prst="rect">
            <a:avLst/>
          </a:prstGeom>
          <a:noFill/>
        </p:spPr>
        <p:txBody>
          <a:bodyPr wrap="square" rtlCol="0">
            <a:spAutoFit/>
          </a:bodyPr>
          <a:lstStyle/>
          <a:p>
            <a:r>
              <a:rPr lang="it-IT" sz="1500" b="1" dirty="0" smtClean="0">
                <a:solidFill>
                  <a:srgbClr val="FFFFFF"/>
                </a:solidFill>
              </a:rPr>
              <a:t>ANIMAL MODELS</a:t>
            </a:r>
            <a:endParaRPr lang="it-IT" sz="1500" b="1" dirty="0">
              <a:solidFill>
                <a:srgbClr val="FFFFFF"/>
              </a:solidFill>
            </a:endParaRPr>
          </a:p>
        </p:txBody>
      </p:sp>
      <p:sp>
        <p:nvSpPr>
          <p:cNvPr id="23" name="CasellaDiTesto 22"/>
          <p:cNvSpPr txBox="1"/>
          <p:nvPr/>
        </p:nvSpPr>
        <p:spPr>
          <a:xfrm>
            <a:off x="-61890" y="6105554"/>
            <a:ext cx="1471441" cy="553998"/>
          </a:xfrm>
          <a:prstGeom prst="rect">
            <a:avLst/>
          </a:prstGeom>
          <a:noFill/>
        </p:spPr>
        <p:txBody>
          <a:bodyPr wrap="square" rtlCol="0">
            <a:spAutoFit/>
          </a:bodyPr>
          <a:lstStyle/>
          <a:p>
            <a:r>
              <a:rPr lang="it-IT" sz="1500" b="1" dirty="0" smtClean="0">
                <a:solidFill>
                  <a:srgbClr val="FFFFFF"/>
                </a:solidFill>
              </a:rPr>
              <a:t>TIME OF EXPOSURE</a:t>
            </a:r>
            <a:endParaRPr lang="it-IT" sz="1500" b="1" dirty="0">
              <a:solidFill>
                <a:srgbClr val="FFFFFF"/>
              </a:solidFill>
            </a:endParaRPr>
          </a:p>
        </p:txBody>
      </p:sp>
      <p:sp>
        <p:nvSpPr>
          <p:cNvPr id="24" name="Rectangle 6"/>
          <p:cNvSpPr>
            <a:spLocks noChangeArrowheads="1"/>
          </p:cNvSpPr>
          <p:nvPr/>
        </p:nvSpPr>
        <p:spPr bwMode="auto">
          <a:xfrm>
            <a:off x="8206"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sp>
        <p:nvSpPr>
          <p:cNvPr id="2" name="CasellaDiTesto 1"/>
          <p:cNvSpPr txBox="1"/>
          <p:nvPr/>
        </p:nvSpPr>
        <p:spPr>
          <a:xfrm>
            <a:off x="1814973" y="3933056"/>
            <a:ext cx="2158459" cy="338554"/>
          </a:xfrm>
          <a:prstGeom prst="rect">
            <a:avLst/>
          </a:prstGeom>
          <a:noFill/>
        </p:spPr>
        <p:txBody>
          <a:bodyPr wrap="square" rtlCol="0">
            <a:spAutoFit/>
          </a:bodyPr>
          <a:lstStyle/>
          <a:p>
            <a:pPr algn="ctr"/>
            <a:r>
              <a:rPr lang="it-IT" sz="1600" b="1" dirty="0" smtClean="0">
                <a:solidFill>
                  <a:srgbClr val="002060"/>
                </a:solidFill>
              </a:rPr>
              <a:t>1900 MHz</a:t>
            </a:r>
            <a:endParaRPr lang="it-IT" sz="1600" b="1" dirty="0">
              <a:solidFill>
                <a:srgbClr val="002060"/>
              </a:solidFill>
            </a:endParaRPr>
          </a:p>
        </p:txBody>
      </p:sp>
      <p:sp>
        <p:nvSpPr>
          <p:cNvPr id="12" name="CasellaDiTesto 11"/>
          <p:cNvSpPr txBox="1"/>
          <p:nvPr/>
        </p:nvSpPr>
        <p:spPr>
          <a:xfrm>
            <a:off x="4024743" y="3945726"/>
            <a:ext cx="1405535" cy="338554"/>
          </a:xfrm>
          <a:prstGeom prst="rect">
            <a:avLst/>
          </a:prstGeom>
          <a:noFill/>
        </p:spPr>
        <p:txBody>
          <a:bodyPr wrap="square" rtlCol="0">
            <a:spAutoFit/>
          </a:bodyPr>
          <a:lstStyle/>
          <a:p>
            <a:pPr algn="ctr"/>
            <a:r>
              <a:rPr lang="it-IT" sz="1600" b="1" dirty="0" smtClean="0">
                <a:solidFill>
                  <a:srgbClr val="002060"/>
                </a:solidFill>
              </a:rPr>
              <a:t>900 MHz</a:t>
            </a:r>
            <a:endParaRPr lang="it-IT" sz="1600" b="1" dirty="0">
              <a:solidFill>
                <a:srgbClr val="002060"/>
              </a:solidFill>
            </a:endParaRPr>
          </a:p>
        </p:txBody>
      </p:sp>
      <p:sp>
        <p:nvSpPr>
          <p:cNvPr id="28" name="CasellaDiTesto 27"/>
          <p:cNvSpPr txBox="1"/>
          <p:nvPr/>
        </p:nvSpPr>
        <p:spPr>
          <a:xfrm>
            <a:off x="1635815" y="6105555"/>
            <a:ext cx="3888432" cy="584775"/>
          </a:xfrm>
          <a:prstGeom prst="rect">
            <a:avLst/>
          </a:prstGeom>
          <a:solidFill>
            <a:srgbClr val="D9D4EC"/>
          </a:solidFill>
        </p:spPr>
        <p:txBody>
          <a:bodyPr wrap="square" rtlCol="0">
            <a:spAutoFit/>
          </a:bodyPr>
          <a:lstStyle/>
          <a:p>
            <a:pPr algn="ctr"/>
            <a:r>
              <a:rPr lang="it-IT" sz="1600" b="1" dirty="0" smtClean="0">
                <a:solidFill>
                  <a:srgbClr val="002060"/>
                </a:solidFill>
              </a:rPr>
              <a:t>10-min on, 10-min off </a:t>
            </a:r>
            <a:r>
              <a:rPr lang="it-IT" sz="1600" b="1" dirty="0" err="1" smtClean="0">
                <a:solidFill>
                  <a:srgbClr val="002060"/>
                </a:solidFill>
              </a:rPr>
              <a:t>increments</a:t>
            </a:r>
            <a:endParaRPr lang="it-IT" sz="1600" b="1" dirty="0" smtClean="0">
              <a:solidFill>
                <a:srgbClr val="002060"/>
              </a:solidFill>
            </a:endParaRPr>
          </a:p>
          <a:p>
            <a:pPr algn="ctr"/>
            <a:r>
              <a:rPr lang="it-IT" sz="1600" b="1" dirty="0" smtClean="0">
                <a:solidFill>
                  <a:srgbClr val="002060"/>
                </a:solidFill>
              </a:rPr>
              <a:t>9 hours/</a:t>
            </a:r>
            <a:r>
              <a:rPr lang="it-IT" sz="1600" b="1" dirty="0" err="1" smtClean="0">
                <a:solidFill>
                  <a:srgbClr val="002060"/>
                </a:solidFill>
              </a:rPr>
              <a:t>day</a:t>
            </a:r>
            <a:r>
              <a:rPr lang="it-IT" sz="1600" b="1" dirty="0" smtClean="0">
                <a:solidFill>
                  <a:srgbClr val="002060"/>
                </a:solidFill>
              </a:rPr>
              <a:t>, 7 </a:t>
            </a:r>
            <a:r>
              <a:rPr lang="it-IT" sz="1600" b="1" dirty="0" err="1" smtClean="0">
                <a:solidFill>
                  <a:srgbClr val="002060"/>
                </a:solidFill>
              </a:rPr>
              <a:t>days</a:t>
            </a:r>
            <a:r>
              <a:rPr lang="it-IT" sz="1600" b="1" dirty="0" smtClean="0">
                <a:solidFill>
                  <a:srgbClr val="002060"/>
                </a:solidFill>
              </a:rPr>
              <a:t>/week</a:t>
            </a:r>
            <a:endParaRPr lang="it-IT" sz="1600" b="1" dirty="0">
              <a:solidFill>
                <a:srgbClr val="002060"/>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812" y="1052736"/>
            <a:ext cx="3075417" cy="74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 name="Gruppo 25"/>
          <p:cNvGrpSpPr/>
          <p:nvPr/>
        </p:nvGrpSpPr>
        <p:grpSpPr>
          <a:xfrm>
            <a:off x="5652120" y="3798616"/>
            <a:ext cx="3358338" cy="632773"/>
            <a:chOff x="1459368" y="4258909"/>
            <a:chExt cx="3590650" cy="396330"/>
          </a:xfrm>
          <a:solidFill>
            <a:srgbClr val="74CAA7"/>
          </a:solidFill>
        </p:grpSpPr>
        <p:sp>
          <p:nvSpPr>
            <p:cNvPr id="34" name="Rettangolo 33"/>
            <p:cNvSpPr/>
            <p:nvPr/>
          </p:nvSpPr>
          <p:spPr bwMode="auto">
            <a:xfrm>
              <a:off x="1459368" y="4258909"/>
              <a:ext cx="3590650" cy="396330"/>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14" name="CasellaDiTesto 13"/>
            <p:cNvSpPr txBox="1"/>
            <p:nvPr/>
          </p:nvSpPr>
          <p:spPr>
            <a:xfrm>
              <a:off x="2608616" y="4357047"/>
              <a:ext cx="1405535" cy="212049"/>
            </a:xfrm>
            <a:prstGeom prst="rect">
              <a:avLst/>
            </a:prstGeom>
            <a:grpFill/>
          </p:spPr>
          <p:txBody>
            <a:bodyPr wrap="square" rtlCol="0">
              <a:spAutoFit/>
            </a:bodyPr>
            <a:lstStyle/>
            <a:p>
              <a:pPr algn="ctr"/>
              <a:r>
                <a:rPr lang="it-IT" sz="1600" b="1" dirty="0" smtClean="0">
                  <a:solidFill>
                    <a:srgbClr val="00CC99">
                      <a:lumMod val="50000"/>
                    </a:srgbClr>
                  </a:solidFill>
                </a:rPr>
                <a:t>1800 MHz</a:t>
              </a:r>
              <a:endParaRPr lang="it-IT" sz="1600" b="1" dirty="0">
                <a:solidFill>
                  <a:srgbClr val="00CC99">
                    <a:lumMod val="50000"/>
                  </a:srgbClr>
                </a:solidFill>
              </a:endParaRPr>
            </a:p>
          </p:txBody>
        </p:sp>
      </p:grpSp>
      <p:sp>
        <p:nvSpPr>
          <p:cNvPr id="19" name="CasellaDiTesto 18"/>
          <p:cNvSpPr txBox="1"/>
          <p:nvPr/>
        </p:nvSpPr>
        <p:spPr>
          <a:xfrm>
            <a:off x="6229466" y="3250687"/>
            <a:ext cx="2204682" cy="338554"/>
          </a:xfrm>
          <a:prstGeom prst="rect">
            <a:avLst/>
          </a:prstGeom>
          <a:noFill/>
        </p:spPr>
        <p:txBody>
          <a:bodyPr wrap="square" rtlCol="0">
            <a:spAutoFit/>
          </a:bodyPr>
          <a:lstStyle/>
          <a:p>
            <a:r>
              <a:rPr lang="it-IT" sz="1600" b="1" dirty="0" err="1" smtClean="0">
                <a:solidFill>
                  <a:srgbClr val="00CC99">
                    <a:lumMod val="50000"/>
                  </a:srgbClr>
                </a:solidFill>
              </a:rPr>
              <a:t>Sprague-Dawley</a:t>
            </a:r>
            <a:r>
              <a:rPr lang="it-IT" sz="1600" b="1" dirty="0" smtClean="0">
                <a:solidFill>
                  <a:srgbClr val="00CC99">
                    <a:lumMod val="50000"/>
                  </a:srgbClr>
                </a:solidFill>
              </a:rPr>
              <a:t> </a:t>
            </a:r>
            <a:r>
              <a:rPr lang="it-IT" sz="1600" b="1" dirty="0" err="1" smtClean="0">
                <a:solidFill>
                  <a:srgbClr val="00CC99">
                    <a:lumMod val="50000"/>
                  </a:srgbClr>
                </a:solidFill>
              </a:rPr>
              <a:t>rats</a:t>
            </a:r>
            <a:endParaRPr lang="it-IT" sz="1600" b="1" dirty="0">
              <a:solidFill>
                <a:srgbClr val="00CC99">
                  <a:lumMod val="50000"/>
                </a:srgbClr>
              </a:solidFill>
            </a:endParaRPr>
          </a:p>
        </p:txBody>
      </p:sp>
      <p:pic>
        <p:nvPicPr>
          <p:cNvPr id="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90" r="21421" b="21213"/>
          <a:stretch/>
        </p:blipFill>
        <p:spPr bwMode="auto">
          <a:xfrm>
            <a:off x="6330665" y="1899983"/>
            <a:ext cx="2033280" cy="1328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uppo 24"/>
          <p:cNvGrpSpPr/>
          <p:nvPr/>
        </p:nvGrpSpPr>
        <p:grpSpPr>
          <a:xfrm>
            <a:off x="5652120" y="6105554"/>
            <a:ext cx="3364802" cy="584775"/>
            <a:chOff x="1459368" y="5385985"/>
            <a:chExt cx="3597561" cy="584775"/>
          </a:xfrm>
          <a:solidFill>
            <a:srgbClr val="74CAA7"/>
          </a:solidFill>
        </p:grpSpPr>
        <p:sp>
          <p:nvSpPr>
            <p:cNvPr id="36" name="Rettangolo 35"/>
            <p:cNvSpPr/>
            <p:nvPr/>
          </p:nvSpPr>
          <p:spPr bwMode="auto">
            <a:xfrm>
              <a:off x="1459368" y="5385986"/>
              <a:ext cx="3590650" cy="584774"/>
            </a:xfrm>
            <a:prstGeom prst="rect">
              <a:avLst/>
            </a:prstGeom>
            <a:gr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CC99">
                    <a:lumMod val="50000"/>
                  </a:srgbClr>
                </a:solidFill>
              </a:endParaRPr>
            </a:p>
          </p:txBody>
        </p:sp>
        <p:sp>
          <p:nvSpPr>
            <p:cNvPr id="29" name="CasellaDiTesto 28"/>
            <p:cNvSpPr txBox="1"/>
            <p:nvPr/>
          </p:nvSpPr>
          <p:spPr>
            <a:xfrm>
              <a:off x="1459368" y="5385985"/>
              <a:ext cx="3597561" cy="584775"/>
            </a:xfrm>
            <a:prstGeom prst="rect">
              <a:avLst/>
            </a:prstGeom>
            <a:grpFill/>
          </p:spPr>
          <p:txBody>
            <a:bodyPr wrap="square" rtlCol="0">
              <a:spAutoFit/>
            </a:bodyPr>
            <a:lstStyle/>
            <a:p>
              <a:pPr algn="ctr"/>
              <a:r>
                <a:rPr lang="it-IT" sz="1600" b="1" dirty="0" err="1">
                  <a:solidFill>
                    <a:srgbClr val="00CC99">
                      <a:lumMod val="50000"/>
                    </a:srgbClr>
                  </a:solidFill>
                </a:rPr>
                <a:t>c</a:t>
              </a:r>
              <a:r>
                <a:rPr lang="it-IT" sz="1600" b="1" dirty="0" err="1" smtClean="0">
                  <a:solidFill>
                    <a:srgbClr val="00CC99">
                      <a:lumMod val="50000"/>
                    </a:srgbClr>
                  </a:solidFill>
                </a:rPr>
                <a:t>ontinuous</a:t>
              </a:r>
              <a:r>
                <a:rPr lang="it-IT" sz="1600" b="1" dirty="0" smtClean="0">
                  <a:solidFill>
                    <a:srgbClr val="00CC99">
                      <a:lumMod val="50000"/>
                    </a:srgbClr>
                  </a:solidFill>
                </a:rPr>
                <a:t> </a:t>
              </a:r>
              <a:r>
                <a:rPr lang="it-IT" sz="1600" b="1" dirty="0" err="1" smtClean="0">
                  <a:solidFill>
                    <a:srgbClr val="00CC99">
                      <a:lumMod val="50000"/>
                    </a:srgbClr>
                  </a:solidFill>
                </a:rPr>
                <a:t>exposure</a:t>
              </a:r>
              <a:endParaRPr lang="it-IT" sz="1600" b="1" dirty="0" smtClean="0">
                <a:solidFill>
                  <a:srgbClr val="00CC99">
                    <a:lumMod val="50000"/>
                  </a:srgbClr>
                </a:solidFill>
              </a:endParaRPr>
            </a:p>
            <a:p>
              <a:pPr algn="ctr"/>
              <a:r>
                <a:rPr lang="it-IT" sz="1600" b="1" dirty="0" smtClean="0">
                  <a:solidFill>
                    <a:srgbClr val="00CC99">
                      <a:lumMod val="50000"/>
                    </a:srgbClr>
                  </a:solidFill>
                </a:rPr>
                <a:t>19 hours/</a:t>
              </a:r>
              <a:r>
                <a:rPr lang="it-IT" sz="1600" b="1" dirty="0" err="1" smtClean="0">
                  <a:solidFill>
                    <a:srgbClr val="00CC99">
                      <a:lumMod val="50000"/>
                    </a:srgbClr>
                  </a:solidFill>
                </a:rPr>
                <a:t>day</a:t>
              </a:r>
              <a:r>
                <a:rPr lang="it-IT" sz="1600" b="1" dirty="0" smtClean="0">
                  <a:solidFill>
                    <a:srgbClr val="00CC99">
                      <a:lumMod val="50000"/>
                    </a:srgbClr>
                  </a:solidFill>
                </a:rPr>
                <a:t>, 7 </a:t>
              </a:r>
              <a:r>
                <a:rPr lang="it-IT" sz="1600" b="1" dirty="0" err="1" smtClean="0">
                  <a:solidFill>
                    <a:srgbClr val="00CC99">
                      <a:lumMod val="50000"/>
                    </a:srgbClr>
                  </a:solidFill>
                </a:rPr>
                <a:t>days</a:t>
              </a:r>
              <a:r>
                <a:rPr lang="it-IT" sz="1600" b="1" dirty="0" smtClean="0">
                  <a:solidFill>
                    <a:srgbClr val="00CC99">
                      <a:lumMod val="50000"/>
                    </a:srgbClr>
                  </a:solidFill>
                </a:rPr>
                <a:t>/week</a:t>
              </a:r>
              <a:endParaRPr lang="it-IT" sz="1600" b="1" dirty="0">
                <a:solidFill>
                  <a:srgbClr val="00CC99">
                    <a:lumMod val="50000"/>
                  </a:srgbClr>
                </a:solidFill>
              </a:endParaRPr>
            </a:p>
          </p:txBody>
        </p:sp>
      </p:grpSp>
      <p:sp>
        <p:nvSpPr>
          <p:cNvPr id="47" name="Rettangolo 46"/>
          <p:cNvSpPr/>
          <p:nvPr/>
        </p:nvSpPr>
        <p:spPr bwMode="auto">
          <a:xfrm>
            <a:off x="5652120" y="4472777"/>
            <a:ext cx="3358338" cy="1576136"/>
          </a:xfrm>
          <a:prstGeom prst="rect">
            <a:avLst/>
          </a:prstGeom>
          <a:solidFill>
            <a:srgbClr val="74CAA7"/>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50000"/>
              </a:lnSpc>
              <a:spcBef>
                <a:spcPct val="0"/>
              </a:spcBef>
              <a:spcAft>
                <a:spcPct val="0"/>
              </a:spcAft>
            </a:pPr>
            <a:r>
              <a:rPr lang="it-IT" sz="1600" b="1" dirty="0" smtClean="0">
                <a:solidFill>
                  <a:srgbClr val="00CC99">
                    <a:lumMod val="50000"/>
                  </a:srgbClr>
                </a:solidFill>
              </a:rPr>
              <a:t>I </a:t>
            </a:r>
            <a:r>
              <a:rPr lang="it-IT" sz="1600" b="1" dirty="0" err="1" smtClean="0">
                <a:solidFill>
                  <a:srgbClr val="00CC99">
                    <a:lumMod val="50000"/>
                  </a:srgbClr>
                </a:solidFill>
              </a:rPr>
              <a:t>group</a:t>
            </a:r>
            <a:r>
              <a:rPr lang="it-IT" sz="1600" b="1" dirty="0" smtClean="0">
                <a:solidFill>
                  <a:srgbClr val="00CC99">
                    <a:lumMod val="50000"/>
                  </a:srgbClr>
                </a:solidFill>
              </a:rPr>
              <a:t>: 50 V/m (202 F, 207 M) </a:t>
            </a:r>
          </a:p>
          <a:p>
            <a:pPr algn="ctr" fontAlgn="base">
              <a:lnSpc>
                <a:spcPct val="150000"/>
              </a:lnSpc>
              <a:spcBef>
                <a:spcPct val="0"/>
              </a:spcBef>
              <a:spcAft>
                <a:spcPct val="0"/>
              </a:spcAft>
            </a:pPr>
            <a:r>
              <a:rPr lang="it-IT" sz="1600" b="1" dirty="0" smtClean="0">
                <a:solidFill>
                  <a:srgbClr val="00CC99">
                    <a:lumMod val="50000"/>
                  </a:srgbClr>
                </a:solidFill>
              </a:rPr>
              <a:t>II </a:t>
            </a:r>
            <a:r>
              <a:rPr lang="it-IT" sz="1600" b="1" dirty="0" err="1" smtClean="0">
                <a:solidFill>
                  <a:srgbClr val="00CC99">
                    <a:lumMod val="50000"/>
                  </a:srgbClr>
                </a:solidFill>
              </a:rPr>
              <a:t>group</a:t>
            </a:r>
            <a:r>
              <a:rPr lang="it-IT" sz="1600" b="1" dirty="0" smtClean="0">
                <a:solidFill>
                  <a:srgbClr val="00CC99">
                    <a:lumMod val="50000"/>
                  </a:srgbClr>
                </a:solidFill>
              </a:rPr>
              <a:t>: 25 V/m (202 F, 209 M)</a:t>
            </a:r>
          </a:p>
          <a:p>
            <a:pPr algn="ctr" fontAlgn="base">
              <a:lnSpc>
                <a:spcPct val="150000"/>
              </a:lnSpc>
              <a:spcBef>
                <a:spcPct val="0"/>
              </a:spcBef>
              <a:spcAft>
                <a:spcPct val="0"/>
              </a:spcAft>
            </a:pPr>
            <a:r>
              <a:rPr lang="it-IT" sz="1600" b="1" dirty="0" smtClean="0">
                <a:solidFill>
                  <a:srgbClr val="00CC99">
                    <a:lumMod val="50000"/>
                  </a:srgbClr>
                </a:solidFill>
              </a:rPr>
              <a:t>III </a:t>
            </a:r>
            <a:r>
              <a:rPr lang="it-IT" sz="1600" b="1" dirty="0" err="1" smtClean="0">
                <a:solidFill>
                  <a:srgbClr val="00CC99">
                    <a:lumMod val="50000"/>
                  </a:srgbClr>
                </a:solidFill>
              </a:rPr>
              <a:t>group</a:t>
            </a:r>
            <a:r>
              <a:rPr lang="it-IT" sz="1600" b="1" dirty="0" smtClean="0">
                <a:solidFill>
                  <a:srgbClr val="00CC99">
                    <a:lumMod val="50000"/>
                  </a:srgbClr>
                </a:solidFill>
              </a:rPr>
              <a:t>: 5 V/m (410 F, 401 M)</a:t>
            </a:r>
          </a:p>
          <a:p>
            <a:pPr algn="ctr" fontAlgn="base">
              <a:lnSpc>
                <a:spcPct val="150000"/>
              </a:lnSpc>
              <a:spcBef>
                <a:spcPct val="0"/>
              </a:spcBef>
              <a:spcAft>
                <a:spcPct val="0"/>
              </a:spcAft>
            </a:pPr>
            <a:r>
              <a:rPr lang="it-IT" sz="1600" b="1" dirty="0" smtClean="0">
                <a:solidFill>
                  <a:srgbClr val="00CC99">
                    <a:lumMod val="50000"/>
                  </a:srgbClr>
                </a:solidFill>
              </a:rPr>
              <a:t>IV </a:t>
            </a:r>
            <a:r>
              <a:rPr lang="it-IT" sz="1600" b="1" dirty="0" err="1" smtClean="0">
                <a:solidFill>
                  <a:srgbClr val="00CC99">
                    <a:lumMod val="50000"/>
                  </a:srgbClr>
                </a:solidFill>
              </a:rPr>
              <a:t>group</a:t>
            </a:r>
            <a:r>
              <a:rPr lang="it-IT" sz="1600" b="1" dirty="0" smtClean="0">
                <a:solidFill>
                  <a:srgbClr val="00CC99">
                    <a:lumMod val="50000"/>
                  </a:srgbClr>
                </a:solidFill>
              </a:rPr>
              <a:t>: 0 V/m (405 F, 412 M) </a:t>
            </a:r>
          </a:p>
        </p:txBody>
      </p:sp>
      <p:sp>
        <p:nvSpPr>
          <p:cNvPr id="48" name="Rettangolo 47"/>
          <p:cNvSpPr/>
          <p:nvPr/>
        </p:nvSpPr>
        <p:spPr bwMode="auto">
          <a:xfrm>
            <a:off x="1635815" y="4472777"/>
            <a:ext cx="3888432" cy="1576136"/>
          </a:xfrm>
          <a:prstGeom prst="rect">
            <a:avLst/>
          </a:prstGeom>
          <a:solidFill>
            <a:srgbClr val="D9D4E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lnSpc>
                <a:spcPct val="150000"/>
              </a:lnSpc>
              <a:spcBef>
                <a:spcPct val="0"/>
              </a:spcBef>
              <a:spcAft>
                <a:spcPct val="0"/>
              </a:spcAft>
            </a:pPr>
            <a:r>
              <a:rPr lang="it-IT" sz="1600" b="1" dirty="0" smtClean="0">
                <a:solidFill>
                  <a:srgbClr val="002060"/>
                </a:solidFill>
              </a:rPr>
              <a:t>I </a:t>
            </a:r>
            <a:r>
              <a:rPr lang="it-IT" sz="1600" b="1" dirty="0" err="1" smtClean="0">
                <a:solidFill>
                  <a:srgbClr val="002060"/>
                </a:solidFill>
              </a:rPr>
              <a:t>group</a:t>
            </a:r>
            <a:r>
              <a:rPr lang="it-IT" sz="1600" b="1" dirty="0" smtClean="0">
                <a:solidFill>
                  <a:srgbClr val="002060"/>
                </a:solidFill>
              </a:rPr>
              <a:t>: 6 W/Kg (90 F, 90 M)</a:t>
            </a:r>
          </a:p>
          <a:p>
            <a:pPr algn="ctr" fontAlgn="base">
              <a:lnSpc>
                <a:spcPct val="150000"/>
              </a:lnSpc>
              <a:spcBef>
                <a:spcPct val="0"/>
              </a:spcBef>
              <a:spcAft>
                <a:spcPct val="0"/>
              </a:spcAft>
            </a:pPr>
            <a:r>
              <a:rPr lang="it-IT" sz="1600" b="1" dirty="0" smtClean="0">
                <a:solidFill>
                  <a:srgbClr val="002060"/>
                </a:solidFill>
              </a:rPr>
              <a:t>II </a:t>
            </a:r>
            <a:r>
              <a:rPr lang="it-IT" sz="1600" b="1" dirty="0" err="1" smtClean="0">
                <a:solidFill>
                  <a:srgbClr val="002060"/>
                </a:solidFill>
              </a:rPr>
              <a:t>group</a:t>
            </a:r>
            <a:r>
              <a:rPr lang="it-IT" sz="1600" b="1" dirty="0" smtClean="0">
                <a:solidFill>
                  <a:srgbClr val="002060"/>
                </a:solidFill>
              </a:rPr>
              <a:t>: 3 W/Kg </a:t>
            </a:r>
            <a:r>
              <a:rPr lang="it-IT" sz="1600" b="1" dirty="0">
                <a:solidFill>
                  <a:srgbClr val="002060"/>
                </a:solidFill>
              </a:rPr>
              <a:t>(90 </a:t>
            </a:r>
            <a:r>
              <a:rPr lang="it-IT" sz="1600" b="1" dirty="0" smtClean="0">
                <a:solidFill>
                  <a:srgbClr val="002060"/>
                </a:solidFill>
              </a:rPr>
              <a:t>F, </a:t>
            </a:r>
            <a:r>
              <a:rPr lang="it-IT" sz="1600" b="1" dirty="0">
                <a:solidFill>
                  <a:srgbClr val="002060"/>
                </a:solidFill>
              </a:rPr>
              <a:t>90 M</a:t>
            </a:r>
            <a:r>
              <a:rPr lang="it-IT" sz="1600" b="1" dirty="0" smtClean="0">
                <a:solidFill>
                  <a:srgbClr val="002060"/>
                </a:solidFill>
              </a:rPr>
              <a:t>)</a:t>
            </a:r>
          </a:p>
          <a:p>
            <a:pPr algn="ctr" fontAlgn="base">
              <a:lnSpc>
                <a:spcPct val="150000"/>
              </a:lnSpc>
              <a:spcBef>
                <a:spcPct val="0"/>
              </a:spcBef>
              <a:spcAft>
                <a:spcPct val="0"/>
              </a:spcAft>
            </a:pPr>
            <a:r>
              <a:rPr lang="it-IT" sz="1600" b="1" dirty="0" smtClean="0">
                <a:solidFill>
                  <a:srgbClr val="002060"/>
                </a:solidFill>
              </a:rPr>
              <a:t>III </a:t>
            </a:r>
            <a:r>
              <a:rPr lang="it-IT" sz="1600" b="1" dirty="0" err="1" smtClean="0">
                <a:solidFill>
                  <a:srgbClr val="002060"/>
                </a:solidFill>
              </a:rPr>
              <a:t>group</a:t>
            </a:r>
            <a:r>
              <a:rPr lang="it-IT" sz="1600" b="1" dirty="0" smtClean="0">
                <a:solidFill>
                  <a:srgbClr val="002060"/>
                </a:solidFill>
              </a:rPr>
              <a:t>: 1.5 </a:t>
            </a:r>
            <a:r>
              <a:rPr lang="it-IT" sz="1600" b="1" dirty="0">
                <a:solidFill>
                  <a:srgbClr val="002060"/>
                </a:solidFill>
              </a:rPr>
              <a:t>W/Kg (90 </a:t>
            </a:r>
            <a:r>
              <a:rPr lang="it-IT" sz="1600" b="1" dirty="0" smtClean="0">
                <a:solidFill>
                  <a:srgbClr val="002060"/>
                </a:solidFill>
              </a:rPr>
              <a:t>F, </a:t>
            </a:r>
            <a:r>
              <a:rPr lang="it-IT" sz="1600" b="1" dirty="0">
                <a:solidFill>
                  <a:srgbClr val="002060"/>
                </a:solidFill>
              </a:rPr>
              <a:t>90 M</a:t>
            </a:r>
            <a:r>
              <a:rPr lang="it-IT" sz="1600" b="1" dirty="0" smtClean="0">
                <a:solidFill>
                  <a:srgbClr val="002060"/>
                </a:solidFill>
              </a:rPr>
              <a:t>)</a:t>
            </a:r>
          </a:p>
          <a:p>
            <a:pPr algn="ctr" fontAlgn="base">
              <a:lnSpc>
                <a:spcPct val="150000"/>
              </a:lnSpc>
              <a:spcBef>
                <a:spcPct val="0"/>
              </a:spcBef>
              <a:spcAft>
                <a:spcPct val="0"/>
              </a:spcAft>
            </a:pPr>
            <a:r>
              <a:rPr lang="it-IT" sz="1600" b="1" dirty="0" smtClean="0">
                <a:solidFill>
                  <a:srgbClr val="002060"/>
                </a:solidFill>
              </a:rPr>
              <a:t>IV </a:t>
            </a:r>
            <a:r>
              <a:rPr lang="it-IT" sz="1600" b="1" dirty="0" err="1" smtClean="0">
                <a:solidFill>
                  <a:srgbClr val="002060"/>
                </a:solidFill>
              </a:rPr>
              <a:t>group</a:t>
            </a:r>
            <a:r>
              <a:rPr lang="it-IT" sz="1600" b="1" dirty="0" smtClean="0">
                <a:solidFill>
                  <a:srgbClr val="002060"/>
                </a:solidFill>
              </a:rPr>
              <a:t>: 0 W/Kg (90 F, </a:t>
            </a:r>
            <a:r>
              <a:rPr lang="it-IT" sz="1600" b="1" dirty="0">
                <a:solidFill>
                  <a:srgbClr val="002060"/>
                </a:solidFill>
              </a:rPr>
              <a:t>90 M)</a:t>
            </a:r>
          </a:p>
          <a:p>
            <a:pPr algn="ctr" fontAlgn="base">
              <a:lnSpc>
                <a:spcPct val="150000"/>
              </a:lnSpc>
              <a:spcBef>
                <a:spcPct val="0"/>
              </a:spcBef>
              <a:spcAft>
                <a:spcPct val="0"/>
              </a:spcAft>
            </a:pPr>
            <a:endParaRPr lang="it-IT" sz="1600" b="1" dirty="0" smtClean="0">
              <a:solidFill>
                <a:srgbClr val="002060"/>
              </a:solidFill>
            </a:endParaRPr>
          </a:p>
        </p:txBody>
      </p:sp>
      <p:sp>
        <p:nvSpPr>
          <p:cNvPr id="49" name="CasellaDiTesto 48"/>
          <p:cNvSpPr txBox="1"/>
          <p:nvPr/>
        </p:nvSpPr>
        <p:spPr>
          <a:xfrm>
            <a:off x="-61890" y="4830446"/>
            <a:ext cx="1710827" cy="553998"/>
          </a:xfrm>
          <a:prstGeom prst="rect">
            <a:avLst/>
          </a:prstGeom>
          <a:noFill/>
        </p:spPr>
        <p:txBody>
          <a:bodyPr wrap="square" rtlCol="0">
            <a:spAutoFit/>
          </a:bodyPr>
          <a:lstStyle/>
          <a:p>
            <a:r>
              <a:rPr lang="it-IT" sz="1500" b="1" dirty="0" smtClean="0">
                <a:solidFill>
                  <a:srgbClr val="FFFFFF"/>
                </a:solidFill>
              </a:rPr>
              <a:t>STUDY GROUPS AND EXPOSURE</a:t>
            </a:r>
            <a:endParaRPr lang="it-IT" sz="1500" b="1" dirty="0">
              <a:solidFill>
                <a:srgbClr val="FFFFFF"/>
              </a:solidFill>
            </a:endParaRPr>
          </a:p>
        </p:txBody>
      </p:sp>
      <p:grpSp>
        <p:nvGrpSpPr>
          <p:cNvPr id="9" name="Gruppo 8"/>
          <p:cNvGrpSpPr/>
          <p:nvPr/>
        </p:nvGrpSpPr>
        <p:grpSpPr>
          <a:xfrm>
            <a:off x="1814973" y="1899983"/>
            <a:ext cx="3542928" cy="1350704"/>
            <a:chOff x="5148064" y="1784504"/>
            <a:chExt cx="3888432" cy="1318716"/>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090" r="21421" b="21213"/>
            <a:stretch/>
          </p:blipFill>
          <p:spPr bwMode="auto">
            <a:xfrm>
              <a:off x="5148064" y="1784504"/>
              <a:ext cx="2033280" cy="131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po 4"/>
            <p:cNvGrpSpPr/>
            <p:nvPr/>
          </p:nvGrpSpPr>
          <p:grpSpPr>
            <a:xfrm>
              <a:off x="7094061" y="1785069"/>
              <a:ext cx="1942435" cy="1056787"/>
              <a:chOff x="7094061" y="1785069"/>
              <a:chExt cx="1942435" cy="1056787"/>
            </a:xfrm>
          </p:grpSpPr>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9853" b="31766"/>
              <a:stretch/>
            </p:blipFill>
            <p:spPr bwMode="auto">
              <a:xfrm>
                <a:off x="7148566" y="2036538"/>
                <a:ext cx="1887930" cy="805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bwMode="auto">
              <a:xfrm>
                <a:off x="7094061" y="1785069"/>
                <a:ext cx="1942435" cy="25146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grpSp>
        <p:sp>
          <p:nvSpPr>
            <p:cNvPr id="8" name="Rettangolo 7"/>
            <p:cNvSpPr/>
            <p:nvPr/>
          </p:nvSpPr>
          <p:spPr bwMode="auto">
            <a:xfrm>
              <a:off x="7078007" y="2841855"/>
              <a:ext cx="1958489" cy="26136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gr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1908" y="1052736"/>
            <a:ext cx="2485256" cy="72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CasellaDiTesto 37"/>
          <p:cNvSpPr txBox="1"/>
          <p:nvPr/>
        </p:nvSpPr>
        <p:spPr>
          <a:xfrm>
            <a:off x="-66507" y="3754760"/>
            <a:ext cx="1584175" cy="784830"/>
          </a:xfrm>
          <a:prstGeom prst="rect">
            <a:avLst/>
          </a:prstGeom>
          <a:noFill/>
        </p:spPr>
        <p:txBody>
          <a:bodyPr wrap="square" rtlCol="0">
            <a:spAutoFit/>
          </a:bodyPr>
          <a:lstStyle/>
          <a:p>
            <a:r>
              <a:rPr lang="it-IT" sz="1500" b="1" dirty="0" smtClean="0">
                <a:solidFill>
                  <a:srgbClr val="FFFFFF"/>
                </a:solidFill>
              </a:rPr>
              <a:t>FREQUENCY OF SIGNAL MODULATION</a:t>
            </a:r>
            <a:endParaRPr lang="it-IT" sz="1500" b="1" dirty="0">
              <a:solidFill>
                <a:srgbClr val="FFFFFF"/>
              </a:solidFill>
            </a:endParaRPr>
          </a:p>
        </p:txBody>
      </p:sp>
    </p:spTree>
    <p:extLst>
      <p:ext uri="{BB962C8B-B14F-4D97-AF65-F5344CB8AC3E}">
        <p14:creationId xmlns:p14="http://schemas.microsoft.com/office/powerpoint/2010/main" val="2015778485"/>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6"/>
          <p:cNvSpPr>
            <a:spLocks noChangeArrowheads="1"/>
          </p:cNvSpPr>
          <p:nvPr/>
        </p:nvSpPr>
        <p:spPr bwMode="auto">
          <a:xfrm>
            <a:off x="0" y="260648"/>
            <a:ext cx="9144000"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ctr" eaLnBrk="1" hangingPunct="1"/>
            <a:r>
              <a:rPr lang="en-US" altLang="it-IT" sz="2600" dirty="0" smtClean="0">
                <a:solidFill>
                  <a:srgbClr val="FFFF00"/>
                </a:solidFill>
              </a:rPr>
              <a:t>Radio Frequencies </a:t>
            </a:r>
            <a:r>
              <a:rPr lang="en-US" altLang="it-IT" sz="2600" i="1" dirty="0" smtClean="0">
                <a:solidFill>
                  <a:srgbClr val="FFFF00"/>
                </a:solidFill>
              </a:rPr>
              <a:t>in vivo </a:t>
            </a:r>
            <a:r>
              <a:rPr lang="en-US" altLang="it-IT" sz="2600" dirty="0" smtClean="0">
                <a:solidFill>
                  <a:srgbClr val="FFFF00"/>
                </a:solidFill>
              </a:rPr>
              <a:t>studies</a:t>
            </a:r>
            <a:endParaRPr lang="en-US" altLang="it-IT" sz="2600" dirty="0">
              <a:solidFill>
                <a:srgbClr val="FFFF00"/>
              </a:solidFill>
            </a:endParaRPr>
          </a:p>
        </p:txBody>
      </p:sp>
      <p:sp>
        <p:nvSpPr>
          <p:cNvPr id="8" name="AutoShape 14" descr="Risultati immagini per antenna radio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solidFill>
                <a:srgbClr val="000000"/>
              </a:solidFill>
            </a:endParaRPr>
          </a:p>
        </p:txBody>
      </p:sp>
      <p:grpSp>
        <p:nvGrpSpPr>
          <p:cNvPr id="3" name="Gruppo 2"/>
          <p:cNvGrpSpPr/>
          <p:nvPr/>
        </p:nvGrpSpPr>
        <p:grpSpPr>
          <a:xfrm>
            <a:off x="168277" y="1526084"/>
            <a:ext cx="8807445" cy="2016224"/>
            <a:chOff x="155575" y="4437112"/>
            <a:chExt cx="8807445" cy="2016224"/>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437112"/>
              <a:ext cx="8807445" cy="2016224"/>
            </a:xfrm>
            <a:prstGeom prst="rect">
              <a:avLst/>
            </a:prstGeom>
            <a:solidFill>
              <a:srgbClr val="D9D4EC"/>
            </a:solidFill>
            <a:ln>
              <a:noFill/>
            </a:ln>
            <a:effectLst/>
          </p:spPr>
        </p:pic>
        <p:sp>
          <p:nvSpPr>
            <p:cNvPr id="41" name="Freccia in giù 40"/>
            <p:cNvSpPr/>
            <p:nvPr/>
          </p:nvSpPr>
          <p:spPr bwMode="auto">
            <a:xfrm rot="10800000">
              <a:off x="2057011" y="5558327"/>
              <a:ext cx="360040" cy="390953"/>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42" name="CasellaDiTesto 41"/>
            <p:cNvSpPr txBox="1"/>
            <p:nvPr/>
          </p:nvSpPr>
          <p:spPr>
            <a:xfrm>
              <a:off x="1115944" y="4898767"/>
              <a:ext cx="2376264" cy="338554"/>
            </a:xfrm>
            <a:prstGeom prst="rect">
              <a:avLst/>
            </a:prstGeom>
            <a:noFill/>
          </p:spPr>
          <p:txBody>
            <a:bodyPr wrap="square" rtlCol="0">
              <a:spAutoFit/>
            </a:bodyPr>
            <a:lstStyle/>
            <a:p>
              <a:pPr algn="ctr"/>
              <a:r>
                <a:rPr lang="it-IT" sz="1600" b="1" dirty="0" smtClean="0">
                  <a:solidFill>
                    <a:srgbClr val="000000"/>
                  </a:solidFill>
                </a:rPr>
                <a:t>Prenatal</a:t>
              </a:r>
            </a:p>
          </p:txBody>
        </p:sp>
        <p:sp>
          <p:nvSpPr>
            <p:cNvPr id="43" name="CasellaDiTesto 42"/>
            <p:cNvSpPr txBox="1"/>
            <p:nvPr/>
          </p:nvSpPr>
          <p:spPr>
            <a:xfrm>
              <a:off x="3162024" y="4828157"/>
              <a:ext cx="4588718" cy="338554"/>
            </a:xfrm>
            <a:prstGeom prst="rect">
              <a:avLst/>
            </a:prstGeom>
            <a:noFill/>
          </p:spPr>
          <p:txBody>
            <a:bodyPr wrap="square" rtlCol="0">
              <a:spAutoFit/>
            </a:bodyPr>
            <a:lstStyle/>
            <a:p>
              <a:pPr algn="ctr"/>
              <a:r>
                <a:rPr lang="it-IT" sz="1600" b="1" dirty="0" err="1" smtClean="0">
                  <a:solidFill>
                    <a:srgbClr val="000000"/>
                  </a:solidFill>
                </a:rPr>
                <a:t>Postnatal</a:t>
              </a:r>
              <a:endParaRPr lang="it-IT" sz="1600" b="1" dirty="0" smtClean="0">
                <a:solidFill>
                  <a:srgbClr val="000000"/>
                </a:solidFill>
              </a:endParaRPr>
            </a:p>
          </p:txBody>
        </p:sp>
        <p:sp>
          <p:nvSpPr>
            <p:cNvPr id="44" name="Rettangolo 43"/>
            <p:cNvSpPr/>
            <p:nvPr/>
          </p:nvSpPr>
          <p:spPr>
            <a:xfrm>
              <a:off x="6833018" y="5574624"/>
              <a:ext cx="1337226" cy="584775"/>
            </a:xfrm>
            <a:prstGeom prst="rect">
              <a:avLst/>
            </a:prstGeom>
          </p:spPr>
          <p:txBody>
            <a:bodyPr wrap="none">
              <a:spAutoFit/>
            </a:bodyPr>
            <a:lstStyle/>
            <a:p>
              <a:pPr algn="ctr"/>
              <a:r>
                <a:rPr lang="it-IT" sz="1600" b="1" dirty="0" err="1" smtClean="0">
                  <a:solidFill>
                    <a:srgbClr val="000000"/>
                  </a:solidFill>
                </a:rPr>
                <a:t>Sacrifice</a:t>
              </a:r>
              <a:endParaRPr lang="it-IT" sz="1600" b="1" dirty="0" smtClean="0">
                <a:solidFill>
                  <a:srgbClr val="000000"/>
                </a:solidFill>
              </a:endParaRPr>
            </a:p>
            <a:p>
              <a:pPr algn="ctr"/>
              <a:r>
                <a:rPr lang="it-IT" sz="1600" b="1" dirty="0" smtClean="0">
                  <a:solidFill>
                    <a:srgbClr val="000000"/>
                  </a:solidFill>
                </a:rPr>
                <a:t>(106 weeks)</a:t>
              </a:r>
            </a:p>
          </p:txBody>
        </p:sp>
        <p:cxnSp>
          <p:nvCxnSpPr>
            <p:cNvPr id="47" name="Connettore 1 46"/>
            <p:cNvCxnSpPr/>
            <p:nvPr/>
          </p:nvCxnSpPr>
          <p:spPr bwMode="auto">
            <a:xfrm>
              <a:off x="3141737" y="4725144"/>
              <a:ext cx="0" cy="733353"/>
            </a:xfrm>
            <a:prstGeom prst="line">
              <a:avLst/>
            </a:prstGeom>
            <a:solidFill>
              <a:schemeClr val="accent1"/>
            </a:solidFill>
            <a:ln w="28575"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CasellaDiTesto 50"/>
            <p:cNvSpPr txBox="1"/>
            <p:nvPr/>
          </p:nvSpPr>
          <p:spPr>
            <a:xfrm>
              <a:off x="1230464" y="5997816"/>
              <a:ext cx="2013134" cy="323165"/>
            </a:xfrm>
            <a:prstGeom prst="rect">
              <a:avLst/>
            </a:prstGeom>
            <a:noFill/>
          </p:spPr>
          <p:txBody>
            <a:bodyPr wrap="square" rtlCol="0">
              <a:spAutoFit/>
            </a:bodyPr>
            <a:lstStyle/>
            <a:p>
              <a:pPr algn="ctr"/>
              <a:r>
                <a:rPr lang="it-IT" sz="1500" b="1" dirty="0" smtClean="0">
                  <a:solidFill>
                    <a:srgbClr val="000000"/>
                  </a:solidFill>
                </a:rPr>
                <a:t>start of treatment</a:t>
              </a:r>
              <a:endParaRPr lang="it-IT" sz="1500" b="1" dirty="0">
                <a:solidFill>
                  <a:srgbClr val="000000"/>
                </a:solidFill>
              </a:endParaRPr>
            </a:p>
          </p:txBody>
        </p:sp>
        <p:sp>
          <p:nvSpPr>
            <p:cNvPr id="52" name="Freccia a destra 51"/>
            <p:cNvSpPr/>
            <p:nvPr/>
          </p:nvSpPr>
          <p:spPr bwMode="auto">
            <a:xfrm>
              <a:off x="1475656" y="5105900"/>
              <a:ext cx="6025974" cy="479779"/>
            </a:xfrm>
            <a:prstGeom prst="rightArrow">
              <a:avLst/>
            </a:prstGeom>
            <a:solidFill>
              <a:srgbClr val="00206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grpSp>
      <p:grpSp>
        <p:nvGrpSpPr>
          <p:cNvPr id="4" name="Gruppo 3"/>
          <p:cNvGrpSpPr/>
          <p:nvPr/>
        </p:nvGrpSpPr>
        <p:grpSpPr>
          <a:xfrm>
            <a:off x="176714" y="4351635"/>
            <a:ext cx="8807445" cy="2005274"/>
            <a:chOff x="155575" y="1700809"/>
            <a:chExt cx="8807445" cy="1880707"/>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700809"/>
              <a:ext cx="8807445" cy="1880707"/>
            </a:xfrm>
            <a:prstGeom prst="rect">
              <a:avLst/>
            </a:prstGeom>
            <a:solidFill>
              <a:srgbClr val="D1EFE2"/>
            </a:solidFill>
            <a:ln>
              <a:noFill/>
            </a:ln>
            <a:effectLst/>
          </p:spPr>
        </p:pic>
        <p:sp>
          <p:nvSpPr>
            <p:cNvPr id="12" name="Freccia in giù 11"/>
            <p:cNvSpPr/>
            <p:nvPr/>
          </p:nvSpPr>
          <p:spPr bwMode="auto">
            <a:xfrm rot="10800000">
              <a:off x="2072383" y="2818007"/>
              <a:ext cx="360040" cy="390953"/>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sp>
          <p:nvSpPr>
            <p:cNvPr id="10" name="CasellaDiTesto 9"/>
            <p:cNvSpPr txBox="1"/>
            <p:nvPr/>
          </p:nvSpPr>
          <p:spPr>
            <a:xfrm>
              <a:off x="1372409" y="2154342"/>
              <a:ext cx="1789615" cy="338554"/>
            </a:xfrm>
            <a:prstGeom prst="rect">
              <a:avLst/>
            </a:prstGeom>
            <a:noFill/>
          </p:spPr>
          <p:txBody>
            <a:bodyPr wrap="square" rtlCol="0">
              <a:spAutoFit/>
            </a:bodyPr>
            <a:lstStyle/>
            <a:p>
              <a:pPr algn="ctr"/>
              <a:r>
                <a:rPr lang="it-IT" sz="1600" b="1" dirty="0" smtClean="0">
                  <a:solidFill>
                    <a:srgbClr val="000000"/>
                  </a:solidFill>
                </a:rPr>
                <a:t>Prenatal</a:t>
              </a:r>
            </a:p>
          </p:txBody>
        </p:sp>
        <p:sp>
          <p:nvSpPr>
            <p:cNvPr id="27" name="Rettangolo 26"/>
            <p:cNvSpPr/>
            <p:nvPr/>
          </p:nvSpPr>
          <p:spPr>
            <a:xfrm>
              <a:off x="7848581" y="2897021"/>
              <a:ext cx="1027845" cy="338554"/>
            </a:xfrm>
            <a:prstGeom prst="rect">
              <a:avLst/>
            </a:prstGeom>
          </p:spPr>
          <p:txBody>
            <a:bodyPr wrap="none">
              <a:spAutoFit/>
            </a:bodyPr>
            <a:lstStyle/>
            <a:p>
              <a:pPr algn="ctr"/>
              <a:r>
                <a:rPr lang="it-IT" sz="1600" b="1" dirty="0" err="1" smtClean="0">
                  <a:solidFill>
                    <a:srgbClr val="000000"/>
                  </a:solidFill>
                </a:rPr>
                <a:t>Lifespan</a:t>
              </a:r>
              <a:endParaRPr lang="it-IT" sz="1600" b="1" dirty="0">
                <a:solidFill>
                  <a:srgbClr val="000000"/>
                </a:solidFill>
              </a:endParaRPr>
            </a:p>
          </p:txBody>
        </p:sp>
        <p:grpSp>
          <p:nvGrpSpPr>
            <p:cNvPr id="28" name="Gruppo 27"/>
            <p:cNvGrpSpPr/>
            <p:nvPr/>
          </p:nvGrpSpPr>
          <p:grpSpPr>
            <a:xfrm>
              <a:off x="1475656" y="1956942"/>
              <a:ext cx="7056784" cy="900840"/>
              <a:chOff x="1331640" y="2024104"/>
              <a:chExt cx="7488832" cy="900840"/>
            </a:xfrm>
          </p:grpSpPr>
          <p:cxnSp>
            <p:nvCxnSpPr>
              <p:cNvPr id="25" name="Connettore 1 24"/>
              <p:cNvCxnSpPr/>
              <p:nvPr/>
            </p:nvCxnSpPr>
            <p:spPr bwMode="auto">
              <a:xfrm>
                <a:off x="3121255" y="2024104"/>
                <a:ext cx="0" cy="733353"/>
              </a:xfrm>
              <a:prstGeom prst="line">
                <a:avLst/>
              </a:prstGeom>
              <a:solidFill>
                <a:schemeClr val="accent1"/>
              </a:solidFill>
              <a:ln w="28575" cap="flat" cmpd="sng" algn="ctr">
                <a:solidFill>
                  <a:schemeClr val="accent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ccia a destra 16"/>
              <p:cNvSpPr/>
              <p:nvPr/>
            </p:nvSpPr>
            <p:spPr bwMode="auto">
              <a:xfrm>
                <a:off x="1331640" y="2445165"/>
                <a:ext cx="7488832" cy="479779"/>
              </a:xfrm>
              <a:prstGeom prst="rightArrow">
                <a:avLst/>
              </a:prstGeom>
              <a:solidFill>
                <a:schemeClr val="accent1">
                  <a:lumMod val="5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400" b="1" smtClean="0">
                  <a:solidFill>
                    <a:srgbClr val="000000"/>
                  </a:solidFill>
                </a:endParaRPr>
              </a:p>
            </p:txBody>
          </p:sp>
        </p:grpSp>
        <p:sp>
          <p:nvSpPr>
            <p:cNvPr id="55" name="CasellaDiTesto 54"/>
            <p:cNvSpPr txBox="1"/>
            <p:nvPr/>
          </p:nvSpPr>
          <p:spPr>
            <a:xfrm>
              <a:off x="1248111" y="3212976"/>
              <a:ext cx="1977840" cy="323165"/>
            </a:xfrm>
            <a:prstGeom prst="rect">
              <a:avLst/>
            </a:prstGeom>
            <a:noFill/>
          </p:spPr>
          <p:txBody>
            <a:bodyPr wrap="square" rtlCol="0">
              <a:spAutoFit/>
            </a:bodyPr>
            <a:lstStyle/>
            <a:p>
              <a:pPr algn="ctr"/>
              <a:r>
                <a:rPr lang="it-IT" sz="1500" b="1" dirty="0" smtClean="0">
                  <a:solidFill>
                    <a:srgbClr val="000000"/>
                  </a:solidFill>
                </a:rPr>
                <a:t>start of treatment</a:t>
              </a:r>
              <a:endParaRPr lang="it-IT" sz="1500" b="1" dirty="0">
                <a:solidFill>
                  <a:srgbClr val="000000"/>
                </a:solidFill>
              </a:endParaRPr>
            </a:p>
          </p:txBody>
        </p:sp>
        <p:sp>
          <p:nvSpPr>
            <p:cNvPr id="56" name="CasellaDiTesto 55"/>
            <p:cNvSpPr txBox="1"/>
            <p:nvPr/>
          </p:nvSpPr>
          <p:spPr>
            <a:xfrm>
              <a:off x="4572000" y="2121469"/>
              <a:ext cx="1789615" cy="338554"/>
            </a:xfrm>
            <a:prstGeom prst="rect">
              <a:avLst/>
            </a:prstGeom>
            <a:noFill/>
          </p:spPr>
          <p:txBody>
            <a:bodyPr wrap="square" rtlCol="0">
              <a:spAutoFit/>
            </a:bodyPr>
            <a:lstStyle/>
            <a:p>
              <a:pPr algn="ctr"/>
              <a:r>
                <a:rPr lang="it-IT" sz="1600" b="1" dirty="0" err="1" smtClean="0">
                  <a:solidFill>
                    <a:srgbClr val="000000"/>
                  </a:solidFill>
                </a:rPr>
                <a:t>Postnatal</a:t>
              </a:r>
              <a:endParaRPr lang="it-IT" sz="1600" b="1" dirty="0" smtClean="0">
                <a:solidFill>
                  <a:srgbClr val="000000"/>
                </a:solidFill>
              </a:endParaRPr>
            </a:p>
          </p:txBody>
        </p:sp>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333" y="4464699"/>
            <a:ext cx="1128257" cy="1128257"/>
          </a:xfrm>
          <a:prstGeom prst="rect">
            <a:avLst/>
          </a:prstGeom>
          <a:noFill/>
          <a:ln>
            <a:noFill/>
          </a:ln>
          <a:effectLst>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Risultati immagini per ntp national toxicolog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18" y="1604508"/>
            <a:ext cx="1122548" cy="109136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ttangolo 1"/>
          <p:cNvSpPr/>
          <p:nvPr/>
        </p:nvSpPr>
        <p:spPr>
          <a:xfrm>
            <a:off x="3059832" y="2237383"/>
            <a:ext cx="2063257" cy="615553"/>
          </a:xfrm>
          <a:prstGeom prst="rect">
            <a:avLst/>
          </a:prstGeom>
        </p:spPr>
        <p:txBody>
          <a:bodyPr wrap="none">
            <a:spAutoFit/>
          </a:bodyPr>
          <a:lstStyle/>
          <a:p>
            <a:r>
              <a:rPr lang="it-IT" sz="1700" b="1" dirty="0">
                <a:solidFill>
                  <a:srgbClr val="FFFFFF"/>
                </a:solidFill>
              </a:rPr>
              <a:t>Total </a:t>
            </a:r>
            <a:r>
              <a:rPr lang="it-IT" sz="1700" b="1" dirty="0" err="1">
                <a:solidFill>
                  <a:srgbClr val="FFFFFF"/>
                </a:solidFill>
              </a:rPr>
              <a:t>animals</a:t>
            </a:r>
            <a:r>
              <a:rPr lang="it-IT" sz="1700" b="1" dirty="0" smtClean="0">
                <a:solidFill>
                  <a:srgbClr val="FFFFFF"/>
                </a:solidFill>
              </a:rPr>
              <a:t>: 720</a:t>
            </a:r>
          </a:p>
          <a:p>
            <a:endParaRPr lang="it-IT" sz="1700" b="1" dirty="0">
              <a:solidFill>
                <a:srgbClr val="FFFFFF"/>
              </a:solidFill>
            </a:endParaRPr>
          </a:p>
        </p:txBody>
      </p:sp>
      <p:sp>
        <p:nvSpPr>
          <p:cNvPr id="6" name="Rettangolo 5"/>
          <p:cNvSpPr/>
          <p:nvPr/>
        </p:nvSpPr>
        <p:spPr>
          <a:xfrm>
            <a:off x="3127492" y="5144794"/>
            <a:ext cx="2245999" cy="353943"/>
          </a:xfrm>
          <a:prstGeom prst="rect">
            <a:avLst/>
          </a:prstGeom>
        </p:spPr>
        <p:txBody>
          <a:bodyPr wrap="none">
            <a:spAutoFit/>
          </a:bodyPr>
          <a:lstStyle/>
          <a:p>
            <a:r>
              <a:rPr lang="it-IT" sz="1700" b="1" dirty="0">
                <a:solidFill>
                  <a:srgbClr val="FFFFFF"/>
                </a:solidFill>
              </a:rPr>
              <a:t>Total </a:t>
            </a:r>
            <a:r>
              <a:rPr lang="it-IT" sz="1700" b="1" dirty="0" err="1">
                <a:solidFill>
                  <a:srgbClr val="FFFFFF"/>
                </a:solidFill>
              </a:rPr>
              <a:t>animals</a:t>
            </a:r>
            <a:r>
              <a:rPr lang="it-IT" sz="1700" b="1" dirty="0">
                <a:solidFill>
                  <a:srgbClr val="FFFFFF"/>
                </a:solidFill>
              </a:rPr>
              <a:t>: 2448 </a:t>
            </a:r>
          </a:p>
        </p:txBody>
      </p:sp>
    </p:spTree>
    <p:extLst>
      <p:ext uri="{BB962C8B-B14F-4D97-AF65-F5344CB8AC3E}">
        <p14:creationId xmlns:p14="http://schemas.microsoft.com/office/powerpoint/2010/main" val="3924200379"/>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ttangolo 3"/>
          <p:cNvSpPr/>
          <p:nvPr/>
        </p:nvSpPr>
        <p:spPr>
          <a:xfrm>
            <a:off x="1" y="258896"/>
            <a:ext cx="9168056" cy="492443"/>
          </a:xfrm>
          <a:prstGeom prst="rect">
            <a:avLst/>
          </a:prstGeom>
        </p:spPr>
        <p:txBody>
          <a:bodyPr wrap="square">
            <a:spAutoFit/>
          </a:bodyPr>
          <a:lstStyle/>
          <a:p>
            <a:pPr algn="ctr"/>
            <a:r>
              <a:rPr lang="en-US" altLang="it-IT" sz="2600" b="1" dirty="0" smtClean="0">
                <a:solidFill>
                  <a:srgbClr val="FFFF00"/>
                </a:solidFill>
              </a:rPr>
              <a:t>NTP Exposure System</a:t>
            </a:r>
            <a:endParaRPr lang="it-IT" sz="2600" b="1" dirty="0">
              <a:solidFill>
                <a:srgbClr val="FFFF00"/>
              </a:solidFill>
            </a:endParaRPr>
          </a:p>
        </p:txBody>
      </p:sp>
      <p:pic>
        <p:nvPicPr>
          <p:cNvPr id="2" name="Picture 2" descr="C:\Users\Ricercatore5\Desktop\cage nt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956256"/>
            <a:ext cx="2397835" cy="3227423"/>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4"/>
          <a:stretch>
            <a:fillRect/>
          </a:stretch>
        </p:blipFill>
        <p:spPr>
          <a:xfrm>
            <a:off x="275023" y="1926935"/>
            <a:ext cx="2424769" cy="3230258"/>
          </a:xfrm>
          <a:prstGeom prst="rect">
            <a:avLst/>
          </a:prstGeom>
        </p:spPr>
      </p:pic>
      <p:pic>
        <p:nvPicPr>
          <p:cNvPr id="5" name="Immagine 4"/>
          <p:cNvPicPr>
            <a:picLocks noChangeAspect="1"/>
          </p:cNvPicPr>
          <p:nvPr/>
        </p:nvPicPr>
        <p:blipFill>
          <a:blip r:embed="rId5"/>
          <a:stretch>
            <a:fillRect/>
          </a:stretch>
        </p:blipFill>
        <p:spPr>
          <a:xfrm>
            <a:off x="2987824" y="2204864"/>
            <a:ext cx="3459088" cy="2730209"/>
          </a:xfrm>
          <a:prstGeom prst="rect">
            <a:avLst/>
          </a:prstGeom>
        </p:spPr>
      </p:pic>
    </p:spTree>
    <p:extLst>
      <p:ext uri="{BB962C8B-B14F-4D97-AF65-F5344CB8AC3E}">
        <p14:creationId xmlns:p14="http://schemas.microsoft.com/office/powerpoint/2010/main" val="262981759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2_Struttura predefinita">
  <a:themeElements>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50000"/>
          </a:spcAft>
          <a:buClrTx/>
          <a:buSzPct val="80000"/>
          <a:buFont typeface="Wingdings" pitchFamily="2" charset="2"/>
          <a:buChar char="è"/>
          <a:tabLst/>
          <a:defRPr kumimoji="0" lang="it-IT" sz="2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50000"/>
          </a:spcAft>
          <a:buClrTx/>
          <a:buSzPct val="80000"/>
          <a:buFont typeface="Wingdings" pitchFamily="2" charset="2"/>
          <a:buChar char="è"/>
          <a:tabLst/>
          <a:defRPr kumimoji="0" lang="it-IT" sz="2000" b="0" i="0" u="none" strike="noStrike" cap="none" normalizeH="0" baseline="0" smtClean="0">
            <a:ln>
              <a:noFill/>
            </a:ln>
            <a:solidFill>
              <a:schemeClr val="bg1"/>
            </a:solidFill>
            <a:effectLst/>
            <a:latin typeface="Arial" charset="0"/>
          </a:defRPr>
        </a:defPPr>
      </a:lstStyle>
    </a:lnDef>
  </a:objectDefaults>
  <a:extraClrSchemeLst>
    <a:extraClrScheme>
      <a:clrScheme name="1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TotalTime>
  <Words>659</Words>
  <Application>Microsoft Office PowerPoint</Application>
  <PresentationFormat>Presentazione su schermo (4:3)</PresentationFormat>
  <Paragraphs>128</Paragraphs>
  <Slides>14</Slides>
  <Notes>6</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14</vt:i4>
      </vt:variant>
    </vt:vector>
  </HeadingPairs>
  <TitlesOfParts>
    <vt:vector size="21" baseType="lpstr">
      <vt:lpstr>Arial</vt:lpstr>
      <vt:lpstr>Bradley Hand ITC</vt:lpstr>
      <vt:lpstr>Calibri</vt:lpstr>
      <vt:lpstr>Times New Roman</vt:lpstr>
      <vt:lpstr>Wingdings</vt:lpstr>
      <vt:lpstr>2_Struttura predefinita</vt:lpstr>
      <vt:lpstr>Struttura predefinita</vt:lpstr>
      <vt:lpstr>Comparison between the NTP carcinogenesis studies on RF with the RF carcinogenesis study performed by the RI on the same strain of rats  Dr. Fiorella Belpoggi Director Cancer Research Center  Cesare Maltoni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Vornoli Andrea</dc:creator>
  <cp:lastModifiedBy>Fiorella Belpoggi</cp:lastModifiedBy>
  <cp:revision>117</cp:revision>
  <dcterms:created xsi:type="dcterms:W3CDTF">2016-10-10T15:03:04Z</dcterms:created>
  <dcterms:modified xsi:type="dcterms:W3CDTF">2016-10-27T11:43:38Z</dcterms:modified>
</cp:coreProperties>
</file>