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4"/>
  </p:notesMasterIdLst>
  <p:handoutMasterIdLst>
    <p:handoutMasterId r:id="rId25"/>
  </p:handoutMasterIdLst>
  <p:sldIdLst>
    <p:sldId id="286" r:id="rId3"/>
    <p:sldId id="310" r:id="rId4"/>
    <p:sldId id="293" r:id="rId5"/>
    <p:sldId id="308" r:id="rId6"/>
    <p:sldId id="301" r:id="rId7"/>
    <p:sldId id="313" r:id="rId8"/>
    <p:sldId id="296" r:id="rId9"/>
    <p:sldId id="288" r:id="rId10"/>
    <p:sldId id="317" r:id="rId11"/>
    <p:sldId id="282" r:id="rId12"/>
    <p:sldId id="302" r:id="rId13"/>
    <p:sldId id="315" r:id="rId14"/>
    <p:sldId id="309" r:id="rId15"/>
    <p:sldId id="290" r:id="rId16"/>
    <p:sldId id="257" r:id="rId17"/>
    <p:sldId id="311" r:id="rId18"/>
    <p:sldId id="299" r:id="rId19"/>
    <p:sldId id="316" r:id="rId20"/>
    <p:sldId id="312" r:id="rId21"/>
    <p:sldId id="278" r:id="rId22"/>
    <p:sldId id="304" r:id="rId23"/>
  </p:sldIdLst>
  <p:sldSz cx="9144000" cy="6858000" type="screen4x3"/>
  <p:notesSz cx="9312275"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EF8"/>
    <a:srgbClr val="88B2DC"/>
    <a:srgbClr val="BC5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70" d="100"/>
          <a:sy n="70" d="100"/>
        </p:scale>
        <p:origin x="139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9" name="Rectangle 3"/>
          <p:cNvSpPr>
            <a:spLocks noGrp="1" noChangeArrowheads="1"/>
          </p:cNvSpPr>
          <p:nvPr>
            <p:ph type="dt" sz="quarter" idx="1"/>
          </p:nvPr>
        </p:nvSpPr>
        <p:spPr bwMode="auto">
          <a:xfrm>
            <a:off x="5275263" y="0"/>
            <a:ext cx="403542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4"/>
          <p:cNvSpPr>
            <a:spLocks noGrp="1" noChangeArrowheads="1"/>
          </p:cNvSpPr>
          <p:nvPr>
            <p:ph type="ftr" sz="quarter" idx="2"/>
          </p:nvPr>
        </p:nvSpPr>
        <p:spPr bwMode="auto">
          <a:xfrm>
            <a:off x="0" y="6513513"/>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61" name="Rectangle 5"/>
          <p:cNvSpPr>
            <a:spLocks noGrp="1" noChangeArrowheads="1"/>
          </p:cNvSpPr>
          <p:nvPr>
            <p:ph type="sldNum" sz="quarter" idx="3"/>
          </p:nvPr>
        </p:nvSpPr>
        <p:spPr bwMode="auto">
          <a:xfrm>
            <a:off x="5275263" y="6513513"/>
            <a:ext cx="403542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A8EA99-8EBE-46B3-B9FF-39A6DC4BF30A}" type="slidenum">
              <a:rPr lang="en-US"/>
              <a:pPr/>
              <a:t>‹#›</a:t>
            </a:fld>
            <a:endParaRPr lang="en-US"/>
          </a:p>
        </p:txBody>
      </p:sp>
    </p:spTree>
    <p:extLst>
      <p:ext uri="{BB962C8B-B14F-4D97-AF65-F5344CB8AC3E}">
        <p14:creationId xmlns:p14="http://schemas.microsoft.com/office/powerpoint/2010/main" val="74656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44488"/>
          </a:xfrm>
          <a:prstGeom prst="rect">
            <a:avLst/>
          </a:prstGeom>
        </p:spPr>
        <p:txBody>
          <a:bodyPr vert="horz" lIns="91440" tIns="45720" rIns="91440" bIns="45720" rtlCol="0"/>
          <a:lstStyle>
            <a:lvl1pPr algn="r">
              <a:defRPr sz="1200"/>
            </a:lvl1pPr>
          </a:lstStyle>
          <a:p>
            <a:fld id="{0B2F8757-3D3B-4CB0-8FFE-BB2643D86BBD}" type="datetimeFigureOut">
              <a:rPr lang="en-US" smtClean="0"/>
              <a:t>10/27/2016</a:t>
            </a:fld>
            <a:endParaRPr lang="en-US"/>
          </a:p>
        </p:txBody>
      </p:sp>
      <p:sp>
        <p:nvSpPr>
          <p:cNvPr id="4" name="Slide Image Placeholder 3"/>
          <p:cNvSpPr>
            <a:spLocks noGrp="1" noRot="1" noChangeAspect="1"/>
          </p:cNvSpPr>
          <p:nvPr>
            <p:ph type="sldImg" idx="2"/>
          </p:nvPr>
        </p:nvSpPr>
        <p:spPr>
          <a:xfrm>
            <a:off x="3113088"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00413"/>
            <a:ext cx="744855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4035425"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513513"/>
            <a:ext cx="4035425" cy="344487"/>
          </a:xfrm>
          <a:prstGeom prst="rect">
            <a:avLst/>
          </a:prstGeom>
        </p:spPr>
        <p:txBody>
          <a:bodyPr vert="horz" lIns="91440" tIns="45720" rIns="91440" bIns="45720" rtlCol="0" anchor="b"/>
          <a:lstStyle>
            <a:lvl1pPr algn="r">
              <a:defRPr sz="1200"/>
            </a:lvl1pPr>
          </a:lstStyle>
          <a:p>
            <a:fld id="{DDB8AFE9-AF38-403B-86F4-441F3CB5CB1C}" type="slidenum">
              <a:rPr lang="en-US" smtClean="0"/>
              <a:t>‹#›</a:t>
            </a:fld>
            <a:endParaRPr lang="en-US"/>
          </a:p>
        </p:txBody>
      </p:sp>
    </p:spTree>
    <p:extLst>
      <p:ext uri="{BB962C8B-B14F-4D97-AF65-F5344CB8AC3E}">
        <p14:creationId xmlns:p14="http://schemas.microsoft.com/office/powerpoint/2010/main" val="11988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5C8625-C54F-4E3F-A501-288075C9644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734F58-E422-4757-9459-934FAFFD1F8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843F90-4016-4228-9762-37E74F045FE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DC5C8625-C54F-4E3F-A501-288075C9644E}" type="slidenum">
              <a:rPr lang="en-US" smtClean="0"/>
              <a:pPr/>
              <a:t>‹#›</a:t>
            </a:fld>
            <a:endParaRPr lang="en-US"/>
          </a:p>
        </p:txBody>
      </p:sp>
    </p:spTree>
    <p:extLst>
      <p:ext uri="{BB962C8B-B14F-4D97-AF65-F5344CB8AC3E}">
        <p14:creationId xmlns:p14="http://schemas.microsoft.com/office/powerpoint/2010/main" val="2647210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D6DFD-92FE-4E8A-99C5-1D47321FF564}" type="slidenum">
              <a:rPr lang="en-US" smtClean="0"/>
              <a:pPr/>
              <a:t>‹#›</a:t>
            </a:fld>
            <a:endParaRPr lang="en-US"/>
          </a:p>
        </p:txBody>
      </p:sp>
    </p:spTree>
    <p:extLst>
      <p:ext uri="{BB962C8B-B14F-4D97-AF65-F5344CB8AC3E}">
        <p14:creationId xmlns:p14="http://schemas.microsoft.com/office/powerpoint/2010/main" val="28418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B293A660-DA8D-4E2F-B916-9276A7A71D98}" type="slidenum">
              <a:rPr lang="en-US" smtClean="0"/>
              <a:pPr/>
              <a:t>‹#›</a:t>
            </a:fld>
            <a:endParaRPr lang="en-US"/>
          </a:p>
        </p:txBody>
      </p:sp>
    </p:spTree>
    <p:extLst>
      <p:ext uri="{BB962C8B-B14F-4D97-AF65-F5344CB8AC3E}">
        <p14:creationId xmlns:p14="http://schemas.microsoft.com/office/powerpoint/2010/main" val="409612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78C45-44C7-4394-AD1D-D8ED972AFC67}" type="slidenum">
              <a:rPr lang="en-US" smtClean="0"/>
              <a:pPr/>
              <a:t>‹#›</a:t>
            </a:fld>
            <a:endParaRPr lang="en-US"/>
          </a:p>
        </p:txBody>
      </p:sp>
    </p:spTree>
    <p:extLst>
      <p:ext uri="{BB962C8B-B14F-4D97-AF65-F5344CB8AC3E}">
        <p14:creationId xmlns:p14="http://schemas.microsoft.com/office/powerpoint/2010/main" val="2039565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20DB5-7C38-4BA1-BC1E-5EFE2E769AE2}" type="slidenum">
              <a:rPr lang="en-US" smtClean="0"/>
              <a:pPr/>
              <a:t>‹#›</a:t>
            </a:fld>
            <a:endParaRPr lang="en-US"/>
          </a:p>
        </p:txBody>
      </p:sp>
    </p:spTree>
    <p:extLst>
      <p:ext uri="{BB962C8B-B14F-4D97-AF65-F5344CB8AC3E}">
        <p14:creationId xmlns:p14="http://schemas.microsoft.com/office/powerpoint/2010/main" val="133266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7C872-2CBF-47DC-8DA3-9F3B7D8470BA}" type="slidenum">
              <a:rPr lang="en-US" smtClean="0"/>
              <a:pPr/>
              <a:t>‹#›</a:t>
            </a:fld>
            <a:endParaRPr lang="en-US"/>
          </a:p>
        </p:txBody>
      </p:sp>
    </p:spTree>
    <p:extLst>
      <p:ext uri="{BB962C8B-B14F-4D97-AF65-F5344CB8AC3E}">
        <p14:creationId xmlns:p14="http://schemas.microsoft.com/office/powerpoint/2010/main" val="396909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8BAD2-0673-48AD-9919-E99ED5A05696}" type="slidenum">
              <a:rPr lang="en-US" smtClean="0"/>
              <a:pPr/>
              <a:t>‹#›</a:t>
            </a:fld>
            <a:endParaRPr lang="en-US"/>
          </a:p>
        </p:txBody>
      </p:sp>
    </p:spTree>
    <p:extLst>
      <p:ext uri="{BB962C8B-B14F-4D97-AF65-F5344CB8AC3E}">
        <p14:creationId xmlns:p14="http://schemas.microsoft.com/office/powerpoint/2010/main" val="2796066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90128-4EB1-4A7C-AFAB-66CC4FBFC684}" type="slidenum">
              <a:rPr lang="en-US" smtClean="0"/>
              <a:pPr/>
              <a:t>‹#›</a:t>
            </a:fld>
            <a:endParaRPr lang="en-US"/>
          </a:p>
        </p:txBody>
      </p:sp>
    </p:spTree>
    <p:extLst>
      <p:ext uri="{BB962C8B-B14F-4D97-AF65-F5344CB8AC3E}">
        <p14:creationId xmlns:p14="http://schemas.microsoft.com/office/powerpoint/2010/main" val="68517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3D6DFD-92FE-4E8A-99C5-1D47321FF56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0F719-6A51-4F62-BCEE-2C730B136506}" type="slidenum">
              <a:rPr lang="en-US" smtClean="0"/>
              <a:pPr/>
              <a:t>‹#›</a:t>
            </a:fld>
            <a:endParaRPr lang="en-US"/>
          </a:p>
        </p:txBody>
      </p:sp>
    </p:spTree>
    <p:extLst>
      <p:ext uri="{BB962C8B-B14F-4D97-AF65-F5344CB8AC3E}">
        <p14:creationId xmlns:p14="http://schemas.microsoft.com/office/powerpoint/2010/main" val="366345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2B779-7724-486C-A570-35497A809D2B}" type="slidenum">
              <a:rPr lang="en-US" smtClean="0"/>
              <a:pPr/>
              <a:t>‹#›</a:t>
            </a:fld>
            <a:endParaRPr lang="en-US"/>
          </a:p>
        </p:txBody>
      </p:sp>
    </p:spTree>
    <p:extLst>
      <p:ext uri="{BB962C8B-B14F-4D97-AF65-F5344CB8AC3E}">
        <p14:creationId xmlns:p14="http://schemas.microsoft.com/office/powerpoint/2010/main" val="305971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4E2B779-7724-486C-A570-35497A809D2B}" type="slidenum">
              <a:rPr lang="en-US" smtClean="0"/>
              <a:pPr/>
              <a:t>‹#›</a:t>
            </a:fld>
            <a:endParaRPr lang="en-US"/>
          </a:p>
        </p:txBody>
      </p:sp>
    </p:spTree>
    <p:extLst>
      <p:ext uri="{BB962C8B-B14F-4D97-AF65-F5344CB8AC3E}">
        <p14:creationId xmlns:p14="http://schemas.microsoft.com/office/powerpoint/2010/main" val="111234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4E2B779-7724-486C-A570-35497A809D2B}"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17223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4E2B779-7724-486C-A570-35497A809D2B}" type="slidenum">
              <a:rPr lang="en-US" smtClean="0"/>
              <a:pPr/>
              <a:t>‹#›</a:t>
            </a:fld>
            <a:endParaRPr lang="en-US"/>
          </a:p>
        </p:txBody>
      </p:sp>
    </p:spTree>
    <p:extLst>
      <p:ext uri="{BB962C8B-B14F-4D97-AF65-F5344CB8AC3E}">
        <p14:creationId xmlns:p14="http://schemas.microsoft.com/office/powerpoint/2010/main" val="3053166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2B779-7724-486C-A570-35497A809D2B}" type="slidenum">
              <a:rPr lang="en-US" smtClean="0"/>
              <a:pPr/>
              <a:t>‹#›</a:t>
            </a:fld>
            <a:endParaRPr lang="en-US"/>
          </a:p>
        </p:txBody>
      </p:sp>
    </p:spTree>
    <p:extLst>
      <p:ext uri="{BB962C8B-B14F-4D97-AF65-F5344CB8AC3E}">
        <p14:creationId xmlns:p14="http://schemas.microsoft.com/office/powerpoint/2010/main" val="2988620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2B779-7724-486C-A570-35497A809D2B}" type="slidenum">
              <a:rPr lang="en-US" smtClean="0"/>
              <a:pPr/>
              <a:t>‹#›</a:t>
            </a:fld>
            <a:endParaRPr lang="en-US"/>
          </a:p>
        </p:txBody>
      </p:sp>
    </p:spTree>
    <p:extLst>
      <p:ext uri="{BB962C8B-B14F-4D97-AF65-F5344CB8AC3E}">
        <p14:creationId xmlns:p14="http://schemas.microsoft.com/office/powerpoint/2010/main" val="374151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734F58-E422-4757-9459-934FAFFD1F8F}" type="slidenum">
              <a:rPr lang="en-US" smtClean="0"/>
              <a:pPr/>
              <a:t>‹#›</a:t>
            </a:fld>
            <a:endParaRPr lang="en-US"/>
          </a:p>
        </p:txBody>
      </p:sp>
    </p:spTree>
    <p:extLst>
      <p:ext uri="{BB962C8B-B14F-4D97-AF65-F5344CB8AC3E}">
        <p14:creationId xmlns:p14="http://schemas.microsoft.com/office/powerpoint/2010/main" val="1765086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45843F90-4016-4228-9762-37E74F045FE5}" type="slidenum">
              <a:rPr lang="en-US" smtClean="0"/>
              <a:pPr/>
              <a:t>‹#›</a:t>
            </a:fld>
            <a:endParaRPr lang="en-US"/>
          </a:p>
        </p:txBody>
      </p:sp>
    </p:spTree>
    <p:extLst>
      <p:ext uri="{BB962C8B-B14F-4D97-AF65-F5344CB8AC3E}">
        <p14:creationId xmlns:p14="http://schemas.microsoft.com/office/powerpoint/2010/main" val="244025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93A660-DA8D-4E2F-B916-9276A7A71D9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578C45-44C7-4394-AD1D-D8ED972AFC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8720DB5-7C38-4BA1-BC1E-5EFE2E769AE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977C872-2CBF-47DC-8DA3-9F3B7D8470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D8BAD2-0673-48AD-9919-E99ED5A056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490128-4EB1-4A7C-AFAB-66CC4FBFC6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30F719-6A51-4F62-BCEE-2C730B13650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EF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E2B779-7724-486C-A570-35497A809D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4E2B779-7724-486C-A570-35497A809D2B}" type="slidenum">
              <a:rPr lang="en-US" smtClean="0"/>
              <a:pPr/>
              <a:t>‹#›</a:t>
            </a:fld>
            <a:endParaRPr lang="en-US"/>
          </a:p>
        </p:txBody>
      </p:sp>
    </p:spTree>
    <p:extLst>
      <p:ext uri="{BB962C8B-B14F-4D97-AF65-F5344CB8AC3E}">
        <p14:creationId xmlns:p14="http://schemas.microsoft.com/office/powerpoint/2010/main" val="20318012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06" y="0"/>
            <a:ext cx="9604406" cy="717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08520" y="2130425"/>
            <a:ext cx="9145016" cy="1470025"/>
          </a:xfrm>
        </p:spPr>
        <p:txBody>
          <a:bodyPr/>
          <a:lstStyle/>
          <a:p>
            <a:r>
              <a:rPr lang="hr-HR" sz="2800" dirty="0" smtClean="0">
                <a:solidFill>
                  <a:schemeClr val="bg1"/>
                </a:solidFill>
              </a:rPr>
              <a:t/>
            </a:r>
            <a:br>
              <a:rPr lang="hr-HR" sz="2800" dirty="0" smtClean="0">
                <a:solidFill>
                  <a:schemeClr val="bg1"/>
                </a:solidFill>
              </a:rPr>
            </a:br>
            <a:r>
              <a:rPr lang="hr-HR" sz="2800" dirty="0">
                <a:solidFill>
                  <a:schemeClr val="bg1"/>
                </a:solidFill>
              </a:rPr>
              <a:t/>
            </a:r>
            <a:br>
              <a:rPr lang="hr-HR" sz="2800" dirty="0">
                <a:solidFill>
                  <a:schemeClr val="bg1"/>
                </a:solidFill>
              </a:rPr>
            </a:br>
            <a:r>
              <a:rPr lang="hr-HR" sz="2800" dirty="0" smtClean="0">
                <a:solidFill>
                  <a:schemeClr val="bg1"/>
                </a:solidFill>
              </a:rPr>
              <a:t/>
            </a:r>
            <a:br>
              <a:rPr lang="hr-HR" sz="2800" dirty="0" smtClean="0">
                <a:solidFill>
                  <a:schemeClr val="bg1"/>
                </a:solidFill>
              </a:rPr>
            </a:br>
            <a:r>
              <a:rPr lang="hr-HR" sz="2800" dirty="0">
                <a:solidFill>
                  <a:schemeClr val="bg1"/>
                </a:solidFill>
              </a:rPr>
              <a:t/>
            </a:r>
            <a:br>
              <a:rPr lang="hr-HR" sz="2800" dirty="0">
                <a:solidFill>
                  <a:schemeClr val="bg1"/>
                </a:solidFill>
              </a:rPr>
            </a:br>
            <a:r>
              <a:rPr lang="en-GB" sz="3200" b="1" dirty="0" smtClean="0">
                <a:solidFill>
                  <a:schemeClr val="bg1"/>
                </a:solidFill>
              </a:rPr>
              <a:t>Liquidators </a:t>
            </a:r>
            <a:r>
              <a:rPr lang="en-GB" sz="3200" b="1" dirty="0">
                <a:solidFill>
                  <a:schemeClr val="bg1"/>
                </a:solidFill>
              </a:rPr>
              <a:t>of Chernobyl nuclear plant accident: 30 years after extreme occupational exposure to ionizing radiation</a:t>
            </a:r>
            <a:r>
              <a:rPr lang="en-US" sz="2400" b="1" dirty="0">
                <a:solidFill>
                  <a:schemeClr val="bg1"/>
                </a:solidFill>
              </a:rPr>
              <a:t/>
            </a:r>
            <a:br>
              <a:rPr lang="en-US" sz="2400" b="1" dirty="0">
                <a:solidFill>
                  <a:schemeClr val="bg1"/>
                </a:solidFill>
              </a:rPr>
            </a:br>
            <a:r>
              <a:rPr lang="hr-HR" sz="2800" dirty="0" smtClean="0">
                <a:solidFill>
                  <a:schemeClr val="bg1"/>
                </a:solidFill>
              </a:rPr>
              <a:t/>
            </a:r>
            <a:br>
              <a:rPr lang="hr-HR" sz="2800" dirty="0" smtClean="0">
                <a:solidFill>
                  <a:schemeClr val="bg1"/>
                </a:solidFill>
              </a:rPr>
            </a:br>
            <a:r>
              <a:rPr lang="hr-HR" sz="2800" dirty="0">
                <a:solidFill>
                  <a:schemeClr val="bg1"/>
                </a:solidFill>
              </a:rPr>
              <a:t/>
            </a:r>
            <a:br>
              <a:rPr lang="hr-HR" sz="2800" dirty="0">
                <a:solidFill>
                  <a:schemeClr val="bg1"/>
                </a:solidFill>
              </a:rPr>
            </a:br>
            <a:r>
              <a:rPr lang="hr-HR" sz="2800" dirty="0" smtClean="0">
                <a:solidFill>
                  <a:schemeClr val="bg1"/>
                </a:solidFill>
              </a:rPr>
              <a:t/>
            </a:r>
            <a:br>
              <a:rPr lang="hr-HR" sz="2800" dirty="0" smtClean="0">
                <a:solidFill>
                  <a:schemeClr val="bg1"/>
                </a:solidFill>
              </a:rPr>
            </a:br>
            <a:r>
              <a:rPr lang="hr-HR" sz="2800" dirty="0">
                <a:solidFill>
                  <a:schemeClr val="bg1"/>
                </a:solidFill>
              </a:rPr>
              <a:t/>
            </a:r>
            <a:br>
              <a:rPr lang="hr-HR" sz="2800" dirty="0">
                <a:solidFill>
                  <a:schemeClr val="bg1"/>
                </a:solidFill>
              </a:rPr>
            </a:br>
            <a:r>
              <a:rPr lang="hr-HR" sz="2800" dirty="0" smtClean="0">
                <a:solidFill>
                  <a:schemeClr val="bg1"/>
                </a:solidFill>
              </a:rPr>
              <a:t/>
            </a:r>
            <a:br>
              <a:rPr lang="hr-HR" sz="2800" dirty="0" smtClean="0">
                <a:solidFill>
                  <a:schemeClr val="bg1"/>
                </a:solidFill>
              </a:rPr>
            </a:br>
            <a:r>
              <a:rPr lang="en-GB" sz="2800" i="1" dirty="0" smtClean="0">
                <a:solidFill>
                  <a:schemeClr val="bg1"/>
                </a:solidFill>
              </a:rPr>
              <a:t>Aleksandra </a:t>
            </a:r>
            <a:r>
              <a:rPr lang="en-GB" sz="2800" i="1" dirty="0">
                <a:solidFill>
                  <a:schemeClr val="bg1"/>
                </a:solidFill>
              </a:rPr>
              <a:t>Fucic</a:t>
            </a:r>
            <a:r>
              <a:rPr lang="en-GB" sz="2800" i="1" baseline="30000" dirty="0">
                <a:solidFill>
                  <a:schemeClr val="bg1"/>
                </a:solidFill>
              </a:rPr>
              <a:t>1</a:t>
            </a:r>
            <a:r>
              <a:rPr lang="en-GB" sz="2800" i="1" dirty="0">
                <a:solidFill>
                  <a:schemeClr val="bg1"/>
                </a:solidFill>
              </a:rPr>
              <a:t>,Elizaveta </a:t>
            </a:r>
            <a:r>
              <a:rPr lang="en-GB" sz="2800" i="1" dirty="0" err="1">
                <a:solidFill>
                  <a:schemeClr val="bg1"/>
                </a:solidFill>
              </a:rPr>
              <a:t>Neronova</a:t>
            </a:r>
            <a:r>
              <a:rPr lang="en-GB" sz="2800" i="1" dirty="0">
                <a:solidFill>
                  <a:schemeClr val="bg1"/>
                </a:solidFill>
              </a:rPr>
              <a:t> </a:t>
            </a:r>
            <a:r>
              <a:rPr lang="en-GB" sz="2800" i="1" baseline="30000" dirty="0">
                <a:solidFill>
                  <a:schemeClr val="bg1"/>
                </a:solidFill>
              </a:rPr>
              <a:t>2</a:t>
            </a:r>
            <a:r>
              <a:rPr lang="en-US" sz="2800" i="1" dirty="0">
                <a:solidFill>
                  <a:schemeClr val="bg1"/>
                </a:solidFill>
              </a:rPr>
              <a:t/>
            </a:r>
            <a:br>
              <a:rPr lang="en-US" sz="2800" i="1" dirty="0">
                <a:solidFill>
                  <a:schemeClr val="bg1"/>
                </a:solidFill>
              </a:rPr>
            </a:br>
            <a:r>
              <a:rPr lang="hr-HR" sz="2800" dirty="0" smtClean="0">
                <a:solidFill>
                  <a:schemeClr val="bg1"/>
                </a:solidFill>
              </a:rPr>
              <a:t/>
            </a:r>
            <a:br>
              <a:rPr lang="hr-HR" sz="2800" dirty="0" smtClean="0">
                <a:solidFill>
                  <a:schemeClr val="bg1"/>
                </a:solidFill>
              </a:rPr>
            </a:br>
            <a:r>
              <a:rPr lang="hr-HR" sz="1800" dirty="0">
                <a:solidFill>
                  <a:schemeClr val="bg1"/>
                </a:solidFill>
              </a:rPr>
              <a:t/>
            </a:r>
            <a:br>
              <a:rPr lang="hr-HR" sz="1800" dirty="0">
                <a:solidFill>
                  <a:schemeClr val="bg1"/>
                </a:solidFill>
              </a:rPr>
            </a:br>
            <a:r>
              <a:rPr lang="hr-HR" sz="1800" dirty="0" smtClean="0">
                <a:solidFill>
                  <a:schemeClr val="bg1"/>
                </a:solidFill>
              </a:rPr>
              <a:t/>
            </a:r>
            <a:br>
              <a:rPr lang="hr-HR" sz="1800" dirty="0" smtClean="0">
                <a:solidFill>
                  <a:schemeClr val="bg1"/>
                </a:solidFill>
              </a:rPr>
            </a:br>
            <a:r>
              <a:rPr lang="hr-HR" sz="1800" dirty="0">
                <a:solidFill>
                  <a:schemeClr val="bg1"/>
                </a:solidFill>
              </a:rPr>
              <a:t/>
            </a:r>
            <a:br>
              <a:rPr lang="hr-HR" sz="1800" dirty="0">
                <a:solidFill>
                  <a:schemeClr val="bg1"/>
                </a:solidFill>
              </a:rPr>
            </a:br>
            <a:r>
              <a:rPr lang="en-GB" sz="1800" baseline="30000" dirty="0" smtClean="0">
                <a:solidFill>
                  <a:schemeClr val="bg1"/>
                </a:solidFill>
              </a:rPr>
              <a:t>1</a:t>
            </a:r>
            <a:r>
              <a:rPr lang="en-GB" sz="1800" dirty="0" smtClean="0">
                <a:solidFill>
                  <a:schemeClr val="bg1"/>
                </a:solidFill>
              </a:rPr>
              <a:t>Institute </a:t>
            </a:r>
            <a:r>
              <a:rPr lang="en-GB" sz="1800" dirty="0">
                <a:solidFill>
                  <a:schemeClr val="bg1"/>
                </a:solidFill>
              </a:rPr>
              <a:t>for Medical Research and Occupational Health, Zagreb, Croatia</a:t>
            </a:r>
            <a:r>
              <a:rPr lang="en-US" sz="1800" dirty="0">
                <a:solidFill>
                  <a:schemeClr val="bg1"/>
                </a:solidFill>
              </a:rPr>
              <a:t/>
            </a:r>
            <a:br>
              <a:rPr lang="en-US" sz="1800" dirty="0">
                <a:solidFill>
                  <a:schemeClr val="bg1"/>
                </a:solidFill>
              </a:rPr>
            </a:br>
            <a:r>
              <a:rPr lang="en-GB" sz="1800" baseline="30000" dirty="0">
                <a:solidFill>
                  <a:schemeClr val="bg1"/>
                </a:solidFill>
              </a:rPr>
              <a:t> 2</a:t>
            </a:r>
            <a:r>
              <a:rPr lang="en-US" sz="1800" dirty="0" err="1">
                <a:solidFill>
                  <a:schemeClr val="bg1"/>
                </a:solidFill>
              </a:rPr>
              <a:t>Nikiforov</a:t>
            </a:r>
            <a:r>
              <a:rPr lang="en-US" sz="1800" dirty="0">
                <a:solidFill>
                  <a:schemeClr val="bg1"/>
                </a:solidFill>
              </a:rPr>
              <a:t> Russian Center Emergency and Radiation Medicine EMERCOM of Russia, St Petersburg, Russian Federation</a:t>
            </a: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567523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96" y="273050"/>
            <a:ext cx="5050904" cy="5853113"/>
          </a:xfrm>
        </p:spPr>
        <p:txBody>
          <a:bodyPr/>
          <a:lstStyle/>
          <a:p>
            <a:endParaRPr lang="ru-RU" sz="1200" dirty="0"/>
          </a:p>
          <a:p>
            <a:endParaRPr lang="en-US" sz="1200" dirty="0"/>
          </a:p>
        </p:txBody>
      </p:sp>
      <p:sp>
        <p:nvSpPr>
          <p:cNvPr id="4" name="Text Placeholder 3"/>
          <p:cNvSpPr>
            <a:spLocks noGrp="1"/>
          </p:cNvSpPr>
          <p:nvPr>
            <p:ph type="body" sz="half" idx="2"/>
          </p:nvPr>
        </p:nvSpPr>
        <p:spPr>
          <a:xfrm>
            <a:off x="107504" y="0"/>
            <a:ext cx="9008414" cy="4691063"/>
          </a:xfrm>
        </p:spPr>
        <p:txBody>
          <a:bodyPr/>
          <a:lstStyle/>
          <a:p>
            <a:pPr algn="just"/>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May 3rd, </a:t>
            </a:r>
            <a:r>
              <a:rPr lang="en-US" sz="2400" b="1" dirty="0">
                <a:latin typeface="Times New Roman" panose="02020603050405020304" pitchFamily="18" charset="0"/>
                <a:cs typeface="Times New Roman" panose="02020603050405020304" pitchFamily="18" charset="0"/>
              </a:rPr>
              <a:t>1986 </a:t>
            </a:r>
            <a:r>
              <a:rPr lang="en-US" sz="2400" b="1" dirty="0" smtClean="0">
                <a:latin typeface="Times New Roman" panose="02020603050405020304" pitchFamily="18" charset="0"/>
                <a:cs typeface="Times New Roman" panose="02020603050405020304" pitchFamily="18" charset="0"/>
              </a:rPr>
              <a:t>Task </a:t>
            </a:r>
            <a:r>
              <a:rPr lang="en-US" sz="2400" b="1" dirty="0">
                <a:latin typeface="Times New Roman" panose="02020603050405020304" pitchFamily="18" charset="0"/>
                <a:cs typeface="Times New Roman" panose="02020603050405020304" pitchFamily="18" charset="0"/>
              </a:rPr>
              <a:t>Force </a:t>
            </a:r>
            <a:r>
              <a:rPr lang="en-US" sz="2400" b="1" dirty="0" smtClean="0">
                <a:latin typeface="Times New Roman" panose="02020603050405020304" pitchFamily="18" charset="0"/>
                <a:cs typeface="Times New Roman" panose="02020603050405020304" pitchFamily="18" charset="0"/>
              </a:rPr>
              <a:t>was organized with a plan to</a:t>
            </a:r>
          </a:p>
          <a:p>
            <a:pPr algn="just"/>
            <a:endParaRPr lang="hr-HR" sz="1600" b="1" dirty="0" smtClean="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explore </a:t>
            </a:r>
            <a:r>
              <a:rPr lang="en-US" sz="1600" b="1" dirty="0">
                <a:latin typeface="Times New Roman" panose="02020603050405020304" pitchFamily="18" charset="0"/>
                <a:cs typeface="Times New Roman" panose="02020603050405020304" pitchFamily="18" charset="0"/>
              </a:rPr>
              <a:t>routes </a:t>
            </a:r>
            <a:r>
              <a:rPr lang="en-US" sz="1600" b="1" dirty="0" smtClean="0">
                <a:latin typeface="Times New Roman" panose="02020603050405020304" pitchFamily="18" charset="0"/>
                <a:cs typeface="Times New Roman" panose="02020603050405020304" pitchFamily="18" charset="0"/>
              </a:rPr>
              <a:t>for evacuation </a:t>
            </a:r>
          </a:p>
          <a:p>
            <a:pPr algn="just"/>
            <a:r>
              <a:rPr lang="en-US" sz="1600" b="1" dirty="0" smtClean="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point of measuring radiation levels and </a:t>
            </a:r>
            <a:r>
              <a:rPr lang="en-US" sz="1600" b="1" dirty="0" smtClean="0">
                <a:latin typeface="Times New Roman" panose="02020603050405020304" pitchFamily="18" charset="0"/>
                <a:cs typeface="Times New Roman" panose="02020603050405020304" pitchFamily="18" charset="0"/>
              </a:rPr>
              <a:t>sampling</a:t>
            </a:r>
            <a:r>
              <a:rPr lang="hr-HR" sz="1600" b="1" dirty="0" smtClean="0">
                <a:latin typeface="Times New Roman" panose="02020603050405020304" pitchFamily="18" charset="0"/>
                <a:cs typeface="Times New Roman" panose="02020603050405020304" pitchFamily="18" charset="0"/>
              </a:rPr>
              <a:t> </a:t>
            </a:r>
            <a:r>
              <a:rPr lang="hr-HR" sz="1600" b="1" dirty="0" err="1" smtClean="0">
                <a:latin typeface="Times New Roman" panose="02020603050405020304" pitchFamily="18" charset="0"/>
                <a:cs typeface="Times New Roman" panose="02020603050405020304" pitchFamily="18" charset="0"/>
              </a:rPr>
              <a:t>of</a:t>
            </a:r>
            <a:r>
              <a:rPr lang="en-US" sz="1600" b="1" dirty="0" smtClean="0">
                <a:latin typeface="Times New Roman" panose="02020603050405020304" pitchFamily="18" charset="0"/>
                <a:cs typeface="Times New Roman" panose="02020603050405020304" pitchFamily="18" charset="0"/>
              </a:rPr>
              <a:t> air</a:t>
            </a:r>
            <a:r>
              <a:rPr lang="hr-HR"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soil, water and </a:t>
            </a:r>
            <a:r>
              <a:rPr lang="en-US" sz="1600" b="1" dirty="0" smtClean="0">
                <a:latin typeface="Times New Roman" panose="02020603050405020304" pitchFamily="18" charset="0"/>
                <a:cs typeface="Times New Roman" panose="02020603050405020304" pitchFamily="18" charset="0"/>
              </a:rPr>
              <a:t>vegetation </a:t>
            </a:r>
          </a:p>
          <a:p>
            <a:pPr algn="just"/>
            <a:r>
              <a:rPr lang="en-US" sz="1600" b="1" dirty="0" smtClean="0">
                <a:latin typeface="Times New Roman" panose="02020603050405020304" pitchFamily="18" charset="0"/>
                <a:cs typeface="Times New Roman" panose="02020603050405020304" pitchFamily="18" charset="0"/>
              </a:rPr>
              <a:t>organize </a:t>
            </a:r>
            <a:r>
              <a:rPr lang="en-US" sz="1600" b="1" dirty="0">
                <a:latin typeface="Times New Roman" panose="02020603050405020304" pitchFamily="18" charset="0"/>
                <a:cs typeface="Times New Roman" panose="02020603050405020304" pitchFamily="18" charset="0"/>
              </a:rPr>
              <a:t>information </a:t>
            </a:r>
            <a:r>
              <a:rPr lang="hr-HR" sz="1600" b="1" dirty="0" err="1" smtClean="0">
                <a:latin typeface="Times New Roman" panose="02020603050405020304" pitchFamily="18" charset="0"/>
                <a:cs typeface="Times New Roman" panose="02020603050405020304" pitchFamily="18" charset="0"/>
              </a:rPr>
              <a:t>collection</a:t>
            </a:r>
            <a:r>
              <a:rPr lang="en-US" sz="1600" b="1" dirty="0" smtClean="0">
                <a:latin typeface="Times New Roman" panose="02020603050405020304" pitchFamily="18" charset="0"/>
                <a:cs typeface="Times New Roman" panose="02020603050405020304" pitchFamily="18" charset="0"/>
              </a:rPr>
              <a:t> </a:t>
            </a:r>
          </a:p>
          <a:p>
            <a:pPr algn="just"/>
            <a:r>
              <a:rPr lang="en-US" sz="1600" b="1" dirty="0" smtClean="0">
                <a:latin typeface="Times New Roman" panose="02020603050405020304" pitchFamily="18" charset="0"/>
                <a:cs typeface="Times New Roman" panose="02020603050405020304" pitchFamily="18" charset="0"/>
              </a:rPr>
              <a:t>organize </a:t>
            </a:r>
            <a:r>
              <a:rPr lang="en-US" sz="1600" b="1" dirty="0">
                <a:latin typeface="Times New Roman" panose="02020603050405020304" pitchFamily="18" charset="0"/>
                <a:cs typeface="Times New Roman" panose="02020603050405020304" pitchFamily="18" charset="0"/>
              </a:rPr>
              <a:t>analysis of </a:t>
            </a:r>
            <a:r>
              <a:rPr lang="en-US" sz="1600" b="1" dirty="0" smtClean="0">
                <a:latin typeface="Times New Roman" panose="02020603050405020304" pitchFamily="18" charset="0"/>
                <a:cs typeface="Times New Roman" panose="02020603050405020304" pitchFamily="18" charset="0"/>
              </a:rPr>
              <a:t>samples</a:t>
            </a:r>
          </a:p>
          <a:p>
            <a:pPr algn="just"/>
            <a:r>
              <a:rPr lang="en-US" sz="1600" b="1" dirty="0" smtClean="0">
                <a:latin typeface="Times New Roman" panose="02020603050405020304" pitchFamily="18" charset="0"/>
                <a:cs typeface="Times New Roman" panose="02020603050405020304" pitchFamily="18" charset="0"/>
              </a:rPr>
              <a:t>collect radioactive </a:t>
            </a:r>
            <a:r>
              <a:rPr lang="en-US" sz="1600" b="1" dirty="0">
                <a:latin typeface="Times New Roman" panose="02020603050405020304" pitchFamily="18" charset="0"/>
                <a:cs typeface="Times New Roman" panose="02020603050405020304" pitchFamily="18" charset="0"/>
              </a:rPr>
              <a:t>waste and the removal of the upper layers of </a:t>
            </a:r>
            <a:r>
              <a:rPr lang="en-US" sz="1600" b="1" dirty="0" smtClean="0">
                <a:latin typeface="Times New Roman" panose="02020603050405020304" pitchFamily="18" charset="0"/>
                <a:cs typeface="Times New Roman" panose="02020603050405020304" pitchFamily="18" charset="0"/>
              </a:rPr>
              <a:t>soil, loading </a:t>
            </a:r>
            <a:r>
              <a:rPr lang="en-US" sz="1600" b="1" dirty="0">
                <a:latin typeface="Times New Roman" panose="02020603050405020304" pitchFamily="18" charset="0"/>
                <a:cs typeface="Times New Roman" panose="02020603050405020304" pitchFamily="18" charset="0"/>
              </a:rPr>
              <a:t>them into the metal </a:t>
            </a:r>
            <a:r>
              <a:rPr lang="en-US" sz="1600" b="1" dirty="0" smtClean="0">
                <a:latin typeface="Times New Roman" panose="02020603050405020304" pitchFamily="18" charset="0"/>
                <a:cs typeface="Times New Roman" panose="02020603050405020304" pitchFamily="18" charset="0"/>
              </a:rPr>
              <a:t>containers </a:t>
            </a:r>
          </a:p>
          <a:p>
            <a:pPr algn="just"/>
            <a:r>
              <a:rPr lang="en-US" sz="1600" b="1" dirty="0" smtClean="0">
                <a:latin typeface="Times New Roman" panose="02020603050405020304" pitchFamily="18" charset="0"/>
                <a:cs typeface="Times New Roman" panose="02020603050405020304" pitchFamily="18" charset="0"/>
              </a:rPr>
              <a:t>select </a:t>
            </a:r>
            <a:r>
              <a:rPr lang="en-US" sz="1600" b="1" dirty="0">
                <a:latin typeface="Times New Roman" panose="02020603050405020304" pitchFamily="18" charset="0"/>
                <a:cs typeface="Times New Roman" panose="02020603050405020304" pitchFamily="18" charset="0"/>
              </a:rPr>
              <a:t>temporary burial of radioactive waste containers and </a:t>
            </a:r>
            <a:r>
              <a:rPr lang="en-US" sz="1600" b="1" dirty="0" smtClean="0">
                <a:latin typeface="Times New Roman" panose="02020603050405020304" pitchFamily="18" charset="0"/>
                <a:cs typeface="Times New Roman" panose="02020603050405020304" pitchFamily="18" charset="0"/>
              </a:rPr>
              <a:t>equipment </a:t>
            </a:r>
          </a:p>
          <a:p>
            <a:pPr algn="just"/>
            <a:r>
              <a:rPr lang="en-US" sz="1600" b="1" dirty="0" smtClean="0">
                <a:latin typeface="Times New Roman" panose="02020603050405020304" pitchFamily="18" charset="0"/>
                <a:cs typeface="Times New Roman" panose="02020603050405020304" pitchFamily="18" charset="0"/>
              </a:rPr>
              <a:t>organize </a:t>
            </a:r>
            <a:r>
              <a:rPr lang="en-US" sz="1600" b="1" dirty="0">
                <a:latin typeface="Times New Roman" panose="02020603050405020304" pitchFamily="18" charset="0"/>
                <a:cs typeface="Times New Roman" panose="02020603050405020304" pitchFamily="18" charset="0"/>
              </a:rPr>
              <a:t>decontamination of engineering and construction </a:t>
            </a:r>
            <a:r>
              <a:rPr lang="en-US" sz="1600" b="1" dirty="0" smtClean="0">
                <a:latin typeface="Times New Roman" panose="02020603050405020304" pitchFamily="18" charset="0"/>
                <a:cs typeface="Times New Roman" panose="02020603050405020304" pitchFamily="18" charset="0"/>
              </a:rPr>
              <a:t>machinery</a:t>
            </a:r>
          </a:p>
          <a:p>
            <a:pPr algn="just"/>
            <a:r>
              <a:rPr lang="en-US" sz="1600" b="1" dirty="0" smtClean="0">
                <a:latin typeface="Times New Roman" panose="02020603050405020304" pitchFamily="18" charset="0"/>
                <a:cs typeface="Times New Roman" panose="02020603050405020304" pitchFamily="18" charset="0"/>
              </a:rPr>
              <a:t>organize </a:t>
            </a:r>
            <a:r>
              <a:rPr lang="en-US" sz="1600" b="1" dirty="0">
                <a:latin typeface="Times New Roman" panose="02020603050405020304" pitchFamily="18" charset="0"/>
                <a:cs typeface="Times New Roman" panose="02020603050405020304" pitchFamily="18" charset="0"/>
              </a:rPr>
              <a:t>preventive health measures to reduce the effects of radiation exposure of people</a:t>
            </a:r>
            <a:r>
              <a:rPr lang="en-US" sz="1600" b="1" dirty="0" smtClean="0">
                <a:latin typeface="Times New Roman" panose="02020603050405020304" pitchFamily="18" charset="0"/>
                <a:cs typeface="Times New Roman" panose="02020603050405020304" pitchFamily="18" charset="0"/>
              </a:rPr>
              <a:t>.</a:t>
            </a:r>
            <a:endParaRPr lang="hr-HR" sz="1600" b="1" dirty="0" smtClean="0">
              <a:latin typeface="Times New Roman" panose="02020603050405020304" pitchFamily="18" charset="0"/>
              <a:cs typeface="Times New Roman" panose="02020603050405020304" pitchFamily="18" charset="0"/>
            </a:endParaRPr>
          </a:p>
          <a:p>
            <a:pPr algn="just"/>
            <a:endParaRPr lang="hr-HR" b="1"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p>
        </p:txBody>
      </p:sp>
      <p:pic>
        <p:nvPicPr>
          <p:cNvPr id="6" name="Picture 5"/>
          <p:cNvPicPr>
            <a:picLocks noChangeAspect="1"/>
          </p:cNvPicPr>
          <p:nvPr/>
        </p:nvPicPr>
        <p:blipFill rotWithShape="1">
          <a:blip r:embed="rId2"/>
          <a:srcRect t="2731" r="10478"/>
          <a:stretch/>
        </p:blipFill>
        <p:spPr>
          <a:xfrm>
            <a:off x="5940152" y="4272356"/>
            <a:ext cx="3175766" cy="2585643"/>
          </a:xfrm>
          <a:prstGeom prst="rect">
            <a:avLst/>
          </a:prstGeom>
        </p:spPr>
      </p:pic>
    </p:spTree>
    <p:extLst>
      <p:ext uri="{BB962C8B-B14F-4D97-AF65-F5344CB8AC3E}">
        <p14:creationId xmlns:p14="http://schemas.microsoft.com/office/powerpoint/2010/main" val="3730753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0816" cy="6257777"/>
          </a:xfrm>
        </p:spPr>
        <p:txBody>
          <a:bodyPr/>
          <a:lstStyle/>
          <a:p>
            <a:endParaRPr lang="hr-HR" sz="1200" dirty="0" smtClean="0"/>
          </a:p>
          <a:p>
            <a:r>
              <a:rPr lang="en-US" sz="1800" dirty="0" smtClean="0">
                <a:latin typeface="Times New Roman" panose="02020603050405020304" pitchFamily="18" charset="0"/>
                <a:cs typeface="Times New Roman" panose="02020603050405020304" pitchFamily="18" charset="0"/>
              </a:rPr>
              <a:t>On May 2nd the evacuation </a:t>
            </a:r>
            <a:r>
              <a:rPr lang="en-US" sz="1800" dirty="0">
                <a:latin typeface="Times New Roman" panose="02020603050405020304" pitchFamily="18" charset="0"/>
                <a:cs typeface="Times New Roman" panose="02020603050405020304" pitchFamily="18" charset="0"/>
              </a:rPr>
              <a:t>of 9864 residents of all settlements from the 10-kilometer zone around the </a:t>
            </a:r>
            <a:r>
              <a:rPr lang="en-US" sz="1800" dirty="0" smtClean="0">
                <a:latin typeface="Times New Roman" panose="02020603050405020304" pitchFamily="18" charset="0"/>
                <a:cs typeface="Times New Roman" panose="02020603050405020304" pitchFamily="18" charset="0"/>
              </a:rPr>
              <a:t>plant started, </a:t>
            </a:r>
            <a:r>
              <a:rPr lang="en-US" sz="1800" dirty="0">
                <a:latin typeface="Times New Roman" panose="02020603050405020304" pitchFamily="18" charset="0"/>
                <a:cs typeface="Times New Roman" panose="02020603050405020304" pitchFamily="18" charset="0"/>
              </a:rPr>
              <a:t>and </a:t>
            </a:r>
            <a:r>
              <a:rPr lang="en-US" sz="1800" dirty="0" smtClean="0">
                <a:latin typeface="Times New Roman" panose="02020603050405020304" pitchFamily="18" charset="0"/>
                <a:cs typeface="Times New Roman" panose="02020603050405020304" pitchFamily="18" charset="0"/>
              </a:rPr>
              <a:t>later on a</a:t>
            </a:r>
            <a:r>
              <a:rPr lang="hr-H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total of 99,195 </a:t>
            </a:r>
            <a:r>
              <a:rPr lang="hr-HR" sz="1800" dirty="0" err="1" smtClean="0">
                <a:latin typeface="Times New Roman" panose="02020603050405020304" pitchFamily="18" charset="0"/>
                <a:cs typeface="Times New Roman" panose="02020603050405020304" pitchFamily="18" charset="0"/>
              </a:rPr>
              <a:t>citizens</a:t>
            </a:r>
            <a:r>
              <a:rPr lang="hr-HR" sz="1800" dirty="0" smtClean="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were</a:t>
            </a:r>
            <a:r>
              <a:rPr lang="hr-HR" sz="1800" dirty="0" smtClean="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evaucuated</a:t>
            </a:r>
            <a:r>
              <a:rPr lang="en-US" sz="1800" dirty="0" smtClean="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in</a:t>
            </a:r>
            <a:r>
              <a:rPr lang="hr-HR"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May  </a:t>
            </a:r>
            <a:r>
              <a:rPr lang="hr-H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t>
            </a:r>
            <a:r>
              <a:rPr lang="hr-HR" sz="1800" dirty="0" smtClean="0">
                <a:latin typeface="Times New Roman" panose="02020603050405020304" pitchFamily="18" charset="0"/>
                <a:cs typeface="Times New Roman" panose="02020603050405020304" pitchFamily="18" charset="0"/>
              </a:rPr>
              <a:t>30 </a:t>
            </a:r>
            <a:r>
              <a:rPr lang="hr-HR" sz="1800" dirty="0">
                <a:latin typeface="Times New Roman" panose="02020603050405020304" pitchFamily="18" charset="0"/>
                <a:cs typeface="Times New Roman" panose="02020603050405020304" pitchFamily="18" charset="0"/>
              </a:rPr>
              <a:t>km </a:t>
            </a:r>
            <a:r>
              <a:rPr lang="hr-HR" sz="1800" dirty="0" smtClean="0">
                <a:latin typeface="Times New Roman" panose="02020603050405020304" pitchFamily="18" charset="0"/>
                <a:cs typeface="Times New Roman" panose="02020603050405020304" pitchFamily="18" charset="0"/>
              </a:rPr>
              <a:t>zone</a:t>
            </a:r>
            <a:r>
              <a:rPr lang="en-US" sz="1800" dirty="0" smtClean="0">
                <a:latin typeface="Times New Roman" panose="02020603050405020304" pitchFamily="18" charset="0"/>
                <a:cs typeface="Times New Roman" panose="02020603050405020304" pitchFamily="18" charset="0"/>
              </a:rPr>
              <a:t>)</a:t>
            </a:r>
            <a:r>
              <a:rPr lang="hr-H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followed </a:t>
            </a:r>
            <a:r>
              <a:rPr lang="en-US" sz="1800" dirty="0">
                <a:latin typeface="Times New Roman" panose="02020603050405020304" pitchFamily="18" charset="0"/>
                <a:cs typeface="Times New Roman" panose="02020603050405020304" pitchFamily="18" charset="0"/>
              </a:rPr>
              <a:t>by additional 200,000 during the next few years. </a:t>
            </a:r>
          </a:p>
          <a:p>
            <a:endParaRPr lang="hr-HR" sz="1800" dirty="0" smtClean="0">
              <a:latin typeface="Times New Roman" panose="02020603050405020304" pitchFamily="18" charset="0"/>
              <a:cs typeface="Times New Roman" panose="02020603050405020304" pitchFamily="18" charset="0"/>
            </a:endParaRPr>
          </a:p>
          <a:p>
            <a:r>
              <a:rPr lang="hr-HR" sz="1800" dirty="0" smtClean="0">
                <a:latin typeface="Times New Roman" panose="02020603050405020304" pitchFamily="18" charset="0"/>
                <a:cs typeface="Times New Roman" panose="02020603050405020304" pitchFamily="18" charset="0"/>
              </a:rPr>
              <a:t>Police </a:t>
            </a:r>
            <a:r>
              <a:rPr lang="hr-HR" sz="1800" dirty="0" err="1">
                <a:latin typeface="Times New Roman" panose="02020603050405020304" pitchFamily="18" charset="0"/>
                <a:cs typeface="Times New Roman" panose="02020603050405020304" pitchFamily="18" charset="0"/>
              </a:rPr>
              <a:t>handled</a:t>
            </a:r>
            <a:r>
              <a:rPr lang="hr-HR" sz="1800" dirty="0">
                <a:latin typeface="Times New Roman" panose="02020603050405020304" pitchFamily="18" charset="0"/>
                <a:cs typeface="Times New Roman" panose="02020603050405020304" pitchFamily="18" charset="0"/>
              </a:rPr>
              <a:t> 600 </a:t>
            </a:r>
            <a:r>
              <a:rPr lang="hr-HR" sz="1800" dirty="0" err="1">
                <a:latin typeface="Times New Roman" panose="02020603050405020304" pitchFamily="18" charset="0"/>
                <a:cs typeface="Times New Roman" panose="02020603050405020304" pitchFamily="18" charset="0"/>
              </a:rPr>
              <a:t>drunk</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people</a:t>
            </a:r>
            <a:r>
              <a:rPr lang="hr-HR" sz="1800" dirty="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during</a:t>
            </a:r>
            <a:r>
              <a:rPr lang="hr-HR" sz="1800" dirty="0" smtClean="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the</a:t>
            </a:r>
            <a:r>
              <a:rPr lang="hr-HR" sz="1800" dirty="0" smtClean="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first</a:t>
            </a:r>
            <a:r>
              <a:rPr lang="hr-HR" sz="1800" dirty="0" smtClean="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few</a:t>
            </a:r>
            <a:r>
              <a:rPr lang="hr-HR" sz="1800" dirty="0" smtClean="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days</a:t>
            </a:r>
            <a:r>
              <a:rPr lang="hr-HR" sz="1800" dirty="0" smtClean="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Additional problem was that </a:t>
            </a:r>
            <a:r>
              <a:rPr lang="en-US" sz="1800" dirty="0">
                <a:latin typeface="Times New Roman" panose="02020603050405020304" pitchFamily="18" charset="0"/>
                <a:cs typeface="Times New Roman" panose="02020603050405020304" pitchFamily="18" charset="0"/>
              </a:rPr>
              <a:t>people who were evacuated were returning as they wanted to take more things but this would cause transfer of contamination </a:t>
            </a:r>
            <a:r>
              <a:rPr lang="en-US" sz="1800" dirty="0" smtClean="0">
                <a:latin typeface="Times New Roman" panose="02020603050405020304" pitchFamily="18" charset="0"/>
                <a:cs typeface="Times New Roman" panose="02020603050405020304" pitchFamily="18" charset="0"/>
              </a:rPr>
              <a:t>on </a:t>
            </a:r>
            <a:r>
              <a:rPr lang="en-US" sz="1800" dirty="0">
                <a:latin typeface="Times New Roman" panose="02020603050405020304" pitchFamily="18" charset="0"/>
                <a:cs typeface="Times New Roman" panose="02020603050405020304" pitchFamily="18" charset="0"/>
              </a:rPr>
              <a:t>clear regions, so police was returning same subjects for several times. </a:t>
            </a:r>
            <a:endParaRPr lang="hr-HR"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Evacuation was additionally slow, </a:t>
            </a:r>
            <a:r>
              <a:rPr lang="en-US" sz="1800" dirty="0">
                <a:latin typeface="Times New Roman" panose="02020603050405020304" pitchFamily="18" charset="0"/>
                <a:cs typeface="Times New Roman" panose="02020603050405020304" pitchFamily="18" charset="0"/>
              </a:rPr>
              <a:t>as number of subjects were old and hardly walking  </a:t>
            </a:r>
            <a:r>
              <a:rPr lang="hr-HR" sz="1800" dirty="0">
                <a:latin typeface="Times New Roman" panose="02020603050405020304" pitchFamily="18" charset="0"/>
                <a:cs typeface="Times New Roman" panose="02020603050405020304" pitchFamily="18" charset="0"/>
              </a:rPr>
              <a:t/>
            </a:r>
            <a:br>
              <a:rPr lang="hr-HR" sz="1800" dirty="0">
                <a:latin typeface="Times New Roman" panose="02020603050405020304" pitchFamily="18" charset="0"/>
                <a:cs typeface="Times New Roman" panose="02020603050405020304" pitchFamily="18" charset="0"/>
              </a:rPr>
            </a:br>
            <a:r>
              <a:rPr lang="hr-HR" sz="1800" dirty="0">
                <a:latin typeface="Times New Roman" panose="02020603050405020304" pitchFamily="18" charset="0"/>
                <a:cs typeface="Times New Roman" panose="02020603050405020304" pitchFamily="18" charset="0"/>
              </a:rPr>
              <a:t/>
            </a:r>
            <a:br>
              <a:rPr lang="hr-HR" sz="1800" dirty="0">
                <a:latin typeface="Times New Roman" panose="02020603050405020304" pitchFamily="18" charset="0"/>
                <a:cs typeface="Times New Roman" panose="02020603050405020304" pitchFamily="18" charset="0"/>
              </a:rPr>
            </a:br>
            <a:endParaRPr lang="en-US" sz="1800" dirty="0" smtClean="0">
              <a:latin typeface="Times New Roman" panose="02020603050405020304" pitchFamily="18" charset="0"/>
              <a:cs typeface="Times New Roman" panose="02020603050405020304" pitchFamily="18" charset="0"/>
            </a:endParaRPr>
          </a:p>
          <a:p>
            <a:pPr marL="0" indent="0">
              <a:buNone/>
            </a:pPr>
            <a:r>
              <a:rPr lang="hr-H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As </a:t>
            </a:r>
            <a:r>
              <a:rPr lang="hr-HR" sz="1800" dirty="0" err="1" smtClean="0">
                <a:latin typeface="Times New Roman" panose="02020603050405020304" pitchFamily="18" charset="0"/>
                <a:cs typeface="Times New Roman" panose="02020603050405020304" pitchFamily="18" charset="0"/>
              </a:rPr>
              <a:t>it</a:t>
            </a:r>
            <a:r>
              <a:rPr lang="hr-H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was a</a:t>
            </a:r>
            <a:r>
              <a:rPr lang="hr-HR" sz="1800" dirty="0" smtClean="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rural</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environment</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with</a:t>
            </a:r>
            <a:r>
              <a:rPr lang="hr-HR" sz="1800" dirty="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large</a:t>
            </a:r>
            <a:r>
              <a:rPr lang="hr-HR" sz="1800" dirty="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namber</a:t>
            </a:r>
            <a:r>
              <a:rPr lang="en-US" sz="1800" dirty="0" smtClean="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of</a:t>
            </a:r>
            <a:r>
              <a:rPr lang="hr-HR" sz="1800" dirty="0" smtClean="0">
                <a:latin typeface="Times New Roman" panose="02020603050405020304" pitchFamily="18" charset="0"/>
                <a:cs typeface="Times New Roman" panose="02020603050405020304" pitchFamily="18" charset="0"/>
              </a:rPr>
              <a:t> </a:t>
            </a:r>
            <a:r>
              <a:rPr lang="hr-HR" sz="1800" dirty="0" err="1">
                <a:latin typeface="Times New Roman" panose="02020603050405020304" pitchFamily="18" charset="0"/>
                <a:cs typeface="Times New Roman" panose="02020603050405020304" pitchFamily="18" charset="0"/>
              </a:rPr>
              <a:t>animals</a:t>
            </a:r>
            <a:r>
              <a:rPr lang="hr-HR" sz="1800" dirty="0">
                <a:latin typeface="Times New Roman" panose="02020603050405020304" pitchFamily="18" charset="0"/>
                <a:cs typeface="Times New Roman" panose="02020603050405020304" pitchFamily="18" charset="0"/>
              </a:rPr>
              <a:t> </a:t>
            </a:r>
            <a:endParaRPr lang="hr-HR" sz="1800" dirty="0" smtClean="0">
              <a:latin typeface="Times New Roman" panose="02020603050405020304" pitchFamily="18" charset="0"/>
              <a:cs typeface="Times New Roman" panose="02020603050405020304" pitchFamily="18" charset="0"/>
            </a:endParaRPr>
          </a:p>
          <a:p>
            <a:pPr marL="0" indent="0">
              <a:buNone/>
            </a:pPr>
            <a:r>
              <a:rPr lang="hr-HR" sz="1800" dirty="0">
                <a:latin typeface="Times New Roman" panose="02020603050405020304" pitchFamily="18" charset="0"/>
                <a:cs typeface="Times New Roman" panose="02020603050405020304" pitchFamily="18" charset="0"/>
              </a:rPr>
              <a:t> </a:t>
            </a:r>
            <a:r>
              <a:rPr lang="hr-HR" sz="1800" dirty="0" smtClean="0">
                <a:latin typeface="Times New Roman" panose="02020603050405020304" pitchFamily="18" charset="0"/>
                <a:cs typeface="Times New Roman" panose="02020603050405020304" pitchFamily="18" charset="0"/>
              </a:rPr>
              <a:t>      75 </a:t>
            </a:r>
            <a:r>
              <a:rPr lang="hr-HR" sz="1800" dirty="0">
                <a:latin typeface="Times New Roman" panose="02020603050405020304" pitchFamily="18" charset="0"/>
                <a:cs typeface="Times New Roman" panose="02020603050405020304" pitchFamily="18" charset="0"/>
              </a:rPr>
              <a:t>000 </a:t>
            </a:r>
            <a:r>
              <a:rPr lang="hr-HR" sz="1800" dirty="0" err="1">
                <a:latin typeface="Times New Roman" panose="02020603050405020304" pitchFamily="18" charset="0"/>
                <a:cs typeface="Times New Roman" panose="02020603050405020304" pitchFamily="18" charset="0"/>
              </a:rPr>
              <a:t>of</a:t>
            </a:r>
            <a:r>
              <a:rPr lang="hr-HR" sz="1800" dirty="0">
                <a:latin typeface="Times New Roman" panose="02020603050405020304" pitchFamily="18" charset="0"/>
                <a:cs typeface="Times New Roman" panose="02020603050405020304" pitchFamily="18" charset="0"/>
              </a:rPr>
              <a:t> </a:t>
            </a:r>
            <a:r>
              <a:rPr lang="hr-HR" sz="1800" dirty="0" err="1" smtClean="0">
                <a:latin typeface="Times New Roman" panose="02020603050405020304" pitchFamily="18" charset="0"/>
                <a:cs typeface="Times New Roman" panose="02020603050405020304" pitchFamily="18" charset="0"/>
              </a:rPr>
              <a:t>cattle</a:t>
            </a:r>
            <a:r>
              <a:rPr lang="hr-H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was </a:t>
            </a:r>
            <a:r>
              <a:rPr lang="hr-HR" sz="1800" dirty="0" err="1" smtClean="0">
                <a:latin typeface="Times New Roman" panose="02020603050405020304" pitchFamily="18" charset="0"/>
                <a:cs typeface="Times New Roman" panose="02020603050405020304" pitchFamily="18" charset="0"/>
              </a:rPr>
              <a:t>evacuated</a:t>
            </a: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948264" y="3940131"/>
            <a:ext cx="2195736" cy="2917118"/>
          </a:xfrm>
          <a:prstGeom prst="rect">
            <a:avLst/>
          </a:prstGeom>
        </p:spPr>
      </p:pic>
    </p:spTree>
    <p:extLst>
      <p:ext uri="{BB962C8B-B14F-4D97-AF65-F5344CB8AC3E}">
        <p14:creationId xmlns:p14="http://schemas.microsoft.com/office/powerpoint/2010/main" val="2640435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579296" cy="5853113"/>
          </a:xfrm>
        </p:spPr>
        <p:txBody>
          <a:bodyPr/>
          <a:lstStyle/>
          <a:p>
            <a:pPr marL="0" indent="0">
              <a:buNone/>
            </a:pPr>
            <a:r>
              <a:rPr lang="hr-HR" dirty="0" err="1" smtClean="0">
                <a:latin typeface="Times New Roman" panose="02020603050405020304" pitchFamily="18" charset="0"/>
                <a:cs typeface="Times New Roman" panose="02020603050405020304" pitchFamily="18" charset="0"/>
              </a:rPr>
              <a:t>Empty</a:t>
            </a:r>
            <a:r>
              <a:rPr lang="hr-HR" dirty="0" smtClean="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villiges</a:t>
            </a:r>
            <a:r>
              <a:rPr lang="hr-HR" dirty="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without</a:t>
            </a:r>
            <a:r>
              <a:rPr lang="en-US" dirty="0" smtClean="0">
                <a:latin typeface="Times New Roman" panose="02020603050405020304" pitchFamily="18" charset="0"/>
                <a:cs typeface="Times New Roman" panose="02020603050405020304" pitchFamily="18" charset="0"/>
              </a:rPr>
              <a:t> a</a:t>
            </a:r>
            <a:r>
              <a:rPr lang="hr-HR" dirty="0" smtClean="0">
                <a:latin typeface="Times New Roman" panose="02020603050405020304" pitchFamily="18" charset="0"/>
                <a:cs typeface="Times New Roman" panose="02020603050405020304" pitchFamily="18" charset="0"/>
              </a:rPr>
              <a:t> </a:t>
            </a:r>
            <a:r>
              <a:rPr lang="hr-HR" dirty="0">
                <a:latin typeface="Times New Roman" panose="02020603050405020304" pitchFamily="18" charset="0"/>
                <a:cs typeface="Times New Roman" panose="02020603050405020304" pitchFamily="18" charset="0"/>
              </a:rPr>
              <a:t>single </a:t>
            </a:r>
            <a:r>
              <a:rPr lang="hr-HR" dirty="0" err="1">
                <a:latin typeface="Times New Roman" panose="02020603050405020304" pitchFamily="18" charset="0"/>
                <a:cs typeface="Times New Roman" panose="02020603050405020304" pitchFamily="18" charset="0"/>
              </a:rPr>
              <a:t>sound</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except</a:t>
            </a:r>
            <a:r>
              <a:rPr lang="hr-HR" dirty="0">
                <a:latin typeface="Times New Roman" panose="02020603050405020304" pitchFamily="18" charset="0"/>
                <a:cs typeface="Times New Roman" panose="02020603050405020304" pitchFamily="18" charset="0"/>
              </a:rPr>
              <a:t> </a:t>
            </a:r>
            <a:r>
              <a:rPr lang="hr-HR"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e</a:t>
            </a:r>
            <a:r>
              <a:rPr lang="hr-HR" dirty="0" err="1" smtClean="0">
                <a:latin typeface="Times New Roman" panose="02020603050405020304" pitchFamily="18" charset="0"/>
                <a:cs typeface="Times New Roman" panose="02020603050405020304" pitchFamily="18" charset="0"/>
              </a:rPr>
              <a:t>ns</a:t>
            </a:r>
            <a:r>
              <a:rPr lang="hr-H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 trees afraid of hungry dogs, </a:t>
            </a:r>
            <a:r>
              <a:rPr lang="hr-HR" dirty="0" err="1" smtClean="0">
                <a:latin typeface="Times New Roman" panose="02020603050405020304" pitchFamily="18" charset="0"/>
                <a:cs typeface="Times New Roman" panose="02020603050405020304" pitchFamily="18" charset="0"/>
              </a:rPr>
              <a:t>and</a:t>
            </a:r>
            <a:r>
              <a:rPr lang="hr-HR" dirty="0" smtClean="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her</a:t>
            </a:r>
            <a:r>
              <a:rPr lang="en-US" dirty="0" smtClean="0">
                <a:latin typeface="Times New Roman" panose="02020603050405020304" pitchFamily="18" charset="0"/>
                <a:cs typeface="Times New Roman" panose="02020603050405020304" pitchFamily="18" charset="0"/>
              </a:rPr>
              <a:t>e</a:t>
            </a:r>
            <a:r>
              <a:rPr lang="hr-HR" dirty="0" smtClean="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and</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there</a:t>
            </a:r>
            <a:r>
              <a:rPr lang="hr-HR"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a:t>
            </a:r>
            <a:r>
              <a:rPr lang="hr-HR" dirty="0" err="1" smtClean="0">
                <a:latin typeface="Times New Roman" panose="02020603050405020304" pitchFamily="18" charset="0"/>
                <a:cs typeface="Times New Roman" panose="02020603050405020304" pitchFamily="18" charset="0"/>
              </a:rPr>
              <a:t>horse</a:t>
            </a:r>
            <a:r>
              <a:rPr lang="hr-HR" dirty="0" smtClean="0">
                <a:latin typeface="Times New Roman" panose="02020603050405020304" pitchFamily="18" charset="0"/>
                <a:cs typeface="Times New Roman" panose="02020603050405020304" pitchFamily="18" charset="0"/>
              </a:rPr>
              <a:t> </a:t>
            </a:r>
            <a:r>
              <a:rPr lang="hr-HR" dirty="0">
                <a:latin typeface="Times New Roman" panose="02020603050405020304" pitchFamily="18" charset="0"/>
                <a:cs typeface="Times New Roman" panose="02020603050405020304" pitchFamily="18" charset="0"/>
              </a:rPr>
              <a:t>or </a:t>
            </a:r>
            <a:r>
              <a:rPr lang="hr-HR" dirty="0" err="1">
                <a:latin typeface="Times New Roman" panose="02020603050405020304" pitchFamily="18" charset="0"/>
                <a:cs typeface="Times New Roman" panose="02020603050405020304" pitchFamily="18" charset="0"/>
              </a:rPr>
              <a:t>cow</a:t>
            </a:r>
            <a:r>
              <a:rPr lang="hr-HR" dirty="0">
                <a:latin typeface="Times New Roman" panose="02020603050405020304" pitchFamily="18" charset="0"/>
                <a:cs typeface="Times New Roman" panose="02020603050405020304" pitchFamily="18" charset="0"/>
              </a:rPr>
              <a:t> </a:t>
            </a:r>
            <a:br>
              <a:rPr lang="hr-HR" dirty="0">
                <a:latin typeface="Times New Roman" panose="02020603050405020304" pitchFamily="18" charset="0"/>
                <a:cs typeface="Times New Roman" panose="02020603050405020304" pitchFamily="18" charset="0"/>
              </a:rPr>
            </a:br>
            <a:endParaRPr lang="hr-HR" dirty="0" smtClean="0">
              <a:latin typeface="Times New Roman" panose="02020603050405020304" pitchFamily="18" charset="0"/>
              <a:cs typeface="Times New Roman" panose="02020603050405020304" pitchFamily="18" charset="0"/>
            </a:endParaRPr>
          </a:p>
          <a:p>
            <a:pPr marL="0" indent="0">
              <a:buNone/>
            </a:pPr>
            <a:r>
              <a:rPr lang="hr-HR" dirty="0" err="1" smtClean="0">
                <a:latin typeface="Times New Roman" panose="02020603050405020304" pitchFamily="18" charset="0"/>
                <a:cs typeface="Times New Roman" panose="02020603050405020304" pitchFamily="18" charset="0"/>
              </a:rPr>
              <a:t>Liquidators</a:t>
            </a:r>
            <a:r>
              <a:rPr lang="hr-HR" dirty="0" smtClean="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fed</a:t>
            </a:r>
            <a:r>
              <a:rPr lang="hr-HR" dirty="0" smtClean="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hungry</a:t>
            </a:r>
            <a:r>
              <a:rPr lang="hr-HR" dirty="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dogs</a:t>
            </a:r>
            <a:r>
              <a:rPr lang="hr-HR" dirty="0" smtClean="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which</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were</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left</a:t>
            </a:r>
            <a:r>
              <a:rPr lang="hr-HR" dirty="0">
                <a:latin typeface="Times New Roman" panose="02020603050405020304" pitchFamily="18" charset="0"/>
                <a:cs typeface="Times New Roman" panose="02020603050405020304" pitchFamily="18" charset="0"/>
              </a:rPr>
              <a:t>, </a:t>
            </a:r>
            <a:r>
              <a:rPr lang="hr-HR" dirty="0" err="1">
                <a:latin typeface="Times New Roman" panose="02020603050405020304" pitchFamily="18" charset="0"/>
                <a:cs typeface="Times New Roman" panose="02020603050405020304" pitchFamily="18" charset="0"/>
              </a:rPr>
              <a:t>lost</a:t>
            </a:r>
            <a:r>
              <a:rPr lang="hr-HR" dirty="0">
                <a:latin typeface="Times New Roman" panose="02020603050405020304" pitchFamily="18" charset="0"/>
                <a:cs typeface="Times New Roman" panose="02020603050405020304" pitchFamily="18" charset="0"/>
              </a:rPr>
              <a:t> </a:t>
            </a:r>
            <a:r>
              <a:rPr lang="hr-HR" dirty="0" err="1" smtClean="0">
                <a:latin typeface="Times New Roman" panose="02020603050405020304" pitchFamily="18" charset="0"/>
                <a:cs typeface="Times New Roman" panose="02020603050405020304" pitchFamily="18" charset="0"/>
              </a:rPr>
              <a:t>horses</a:t>
            </a:r>
            <a:r>
              <a:rPr lang="hr-HR" dirty="0" smtClean="0">
                <a:latin typeface="Times New Roman" panose="02020603050405020304" pitchFamily="18" charset="0"/>
                <a:cs typeface="Times New Roman" panose="02020603050405020304" pitchFamily="18" charset="0"/>
              </a:rPr>
              <a:t>…. </a:t>
            </a:r>
            <a:endParaRPr lang="hr-HR"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6" name="Picture 5"/>
          <p:cNvPicPr>
            <a:picLocks noChangeAspect="1"/>
          </p:cNvPicPr>
          <p:nvPr/>
        </p:nvPicPr>
        <p:blipFill>
          <a:blip r:embed="rId2"/>
          <a:stretch>
            <a:fillRect/>
          </a:stretch>
        </p:blipFill>
        <p:spPr>
          <a:xfrm>
            <a:off x="4644008" y="3717032"/>
            <a:ext cx="4292646" cy="2966760"/>
          </a:xfrm>
          <a:prstGeom prst="rect">
            <a:avLst/>
          </a:prstGeom>
        </p:spPr>
      </p:pic>
    </p:spTree>
    <p:extLst>
      <p:ext uri="{BB962C8B-B14F-4D97-AF65-F5344CB8AC3E}">
        <p14:creationId xmlns:p14="http://schemas.microsoft.com/office/powerpoint/2010/main" val="88841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96752"/>
            <a:ext cx="9058202" cy="4464496"/>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After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first, most </a:t>
            </a:r>
            <a:r>
              <a:rPr lang="en-US" sz="2400" dirty="0">
                <a:latin typeface="Times New Roman" panose="02020603050405020304" pitchFamily="18" charset="0"/>
                <a:cs typeface="Times New Roman" panose="02020603050405020304" pitchFamily="18" charset="0"/>
              </a:rPr>
              <a:t>acute phase, all efforts to localize the accident were focused on creating a special protective structure called a sarcophagus ( "Shelter" object). </a:t>
            </a:r>
            <a:endParaRPr lang="hr-HR"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the end of May 1986 a special organization, consisting of several construction and installation units, concrete plants, mechanization administrations, transport, energy and </a:t>
            </a:r>
            <a:r>
              <a:rPr lang="en-US" sz="2400" dirty="0" smtClean="0">
                <a:latin typeface="Times New Roman" panose="02020603050405020304" pitchFamily="18" charset="0"/>
                <a:cs typeface="Times New Roman" panose="02020603050405020304" pitchFamily="18" charset="0"/>
              </a:rPr>
              <a:t>other started with work. </a:t>
            </a:r>
          </a:p>
          <a:p>
            <a:pPr algn="just"/>
            <a:r>
              <a:rPr lang="hr-HR" sz="2400" dirty="0" err="1" smtClean="0">
                <a:latin typeface="Times New Roman" panose="02020603050405020304" pitchFamily="18" charset="0"/>
                <a:cs typeface="Times New Roman" panose="02020603050405020304" pitchFamily="18" charset="0"/>
              </a:rPr>
              <a:t>Basement</a:t>
            </a:r>
            <a:r>
              <a:rPr lang="hr-HR" sz="2400" dirty="0" smtClean="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of</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Sarcophagus</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was</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built</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by</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companies</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who</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build</a:t>
            </a:r>
            <a:r>
              <a:rPr lang="hr-HR" sz="2400" dirty="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metro</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hr-HR"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the completion of this unique building in November 1986, the main focus of contamination was </a:t>
            </a:r>
            <a:r>
              <a:rPr lang="hr-HR" sz="2400" dirty="0">
                <a:latin typeface="Times New Roman" panose="02020603050405020304" pitchFamily="18" charset="0"/>
                <a:cs typeface="Times New Roman" panose="02020603050405020304" pitchFamily="18" charset="0"/>
              </a:rPr>
              <a:t>l</a:t>
            </a:r>
            <a:r>
              <a:rPr lang="en-US" sz="2400" dirty="0" err="1">
                <a:latin typeface="Times New Roman" panose="02020603050405020304" pitchFamily="18" charset="0"/>
                <a:cs typeface="Times New Roman" panose="02020603050405020304" pitchFamily="18" charset="0"/>
              </a:rPr>
              <a:t>ocalized</a:t>
            </a:r>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4518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1143000"/>
          </a:xfrm>
        </p:spPr>
        <p:txBody>
          <a:bodyPr/>
          <a:lstStyle/>
          <a:p>
            <a:pPr algn="l"/>
            <a:r>
              <a:rPr lang="hr-HR" sz="1200" dirty="0" smtClean="0"/>
              <a:t/>
            </a:r>
            <a:br>
              <a:rPr lang="hr-HR" sz="1200" dirty="0" smtClean="0"/>
            </a:br>
            <a:r>
              <a:rPr lang="hr-HR" sz="1200" dirty="0" smtClean="0"/>
              <a:t/>
            </a:r>
            <a:br>
              <a:rPr lang="hr-HR" sz="1200" dirty="0" smtClean="0"/>
            </a:br>
            <a:endParaRPr lang="en-US" sz="12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6388" y="3140968"/>
            <a:ext cx="3888432" cy="291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78490"/>
            <a:ext cx="3600400" cy="310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196752"/>
            <a:ext cx="5076056" cy="156966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There was no cell phones, laptops or printers, dose certificates were written by hand</a:t>
            </a:r>
          </a:p>
          <a:p>
            <a:endParaRPr lang="en-US" sz="1200" dirty="0"/>
          </a:p>
        </p:txBody>
      </p:sp>
    </p:spTree>
    <p:extLst>
      <p:ext uri="{BB962C8B-B14F-4D97-AF65-F5344CB8AC3E}">
        <p14:creationId xmlns:p14="http://schemas.microsoft.com/office/powerpoint/2010/main" val="1008300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273050"/>
            <a:ext cx="8932500" cy="5853113"/>
          </a:xfrm>
        </p:spPr>
        <p:txBody>
          <a:bodyPr/>
          <a:lstStyle/>
          <a:p>
            <a:pPr marL="0" indent="0">
              <a:buNone/>
            </a:pPr>
            <a:r>
              <a:rPr lang="en-US" sz="1400" dirty="0"/>
              <a:t/>
            </a:r>
            <a:br>
              <a:rPr lang="en-US" sz="1400" dirty="0"/>
            </a:br>
            <a:r>
              <a:rPr lang="en-US" sz="2800" dirty="0" smtClean="0"/>
              <a:t>All </a:t>
            </a:r>
            <a:r>
              <a:rPr lang="en-US" sz="2800" dirty="0"/>
              <a:t>liquidators </a:t>
            </a:r>
            <a:r>
              <a:rPr lang="hr-HR" sz="2800" dirty="0" err="1" smtClean="0"/>
              <a:t>willingly</a:t>
            </a:r>
            <a:r>
              <a:rPr lang="hr-HR" sz="2800" dirty="0" smtClean="0"/>
              <a:t> </a:t>
            </a:r>
            <a:r>
              <a:rPr lang="hr-HR" sz="2800" dirty="0" err="1" smtClean="0"/>
              <a:t>took</a:t>
            </a:r>
            <a:r>
              <a:rPr lang="hr-HR" sz="2800" dirty="0" smtClean="0"/>
              <a:t> </a:t>
            </a:r>
            <a:r>
              <a:rPr lang="hr-HR" sz="2800" dirty="0" err="1" smtClean="0"/>
              <a:t>part</a:t>
            </a:r>
            <a:r>
              <a:rPr lang="hr-HR" sz="2800" dirty="0" smtClean="0"/>
              <a:t> </a:t>
            </a:r>
            <a:r>
              <a:rPr lang="hr-HR" sz="2800" dirty="0" err="1" smtClean="0"/>
              <a:t>in</a:t>
            </a:r>
            <a:r>
              <a:rPr lang="hr-HR" sz="2800" dirty="0" smtClean="0"/>
              <a:t> </a:t>
            </a:r>
            <a:r>
              <a:rPr lang="hr-HR" sz="2800" dirty="0" err="1" smtClean="0"/>
              <a:t>clean</a:t>
            </a:r>
            <a:r>
              <a:rPr lang="hr-HR" sz="2800" dirty="0" smtClean="0"/>
              <a:t> </a:t>
            </a:r>
            <a:r>
              <a:rPr lang="hr-HR" sz="2800" dirty="0" err="1" smtClean="0"/>
              <a:t>up</a:t>
            </a:r>
            <a:r>
              <a:rPr lang="hr-HR" sz="2800" dirty="0" smtClean="0"/>
              <a:t> </a:t>
            </a:r>
            <a:r>
              <a:rPr lang="hr-HR" sz="2800" dirty="0" err="1" smtClean="0"/>
              <a:t>tasks</a:t>
            </a:r>
            <a:endParaRPr lang="hr-HR" sz="2800" dirty="0" smtClean="0"/>
          </a:p>
          <a:p>
            <a:pPr marL="0" indent="0">
              <a:buNone/>
            </a:pPr>
            <a:endParaRPr lang="en-US" sz="2800" dirty="0" smtClean="0"/>
          </a:p>
          <a:p>
            <a:r>
              <a:rPr lang="en-US" sz="2000" dirty="0"/>
              <a:t>Nobody rejected to take part. It was way how people were raised, loving </a:t>
            </a:r>
            <a:r>
              <a:rPr lang="en-US" sz="2000" dirty="0" smtClean="0"/>
              <a:t>their country </a:t>
            </a:r>
            <a:r>
              <a:rPr lang="en-US" sz="2000" dirty="0"/>
              <a:t>and feeling duty to </a:t>
            </a:r>
            <a:r>
              <a:rPr lang="en-US" sz="2000" dirty="0" smtClean="0"/>
              <a:t>s</a:t>
            </a:r>
            <a:r>
              <a:rPr lang="hr-HR" sz="2000" dirty="0" err="1" smtClean="0"/>
              <a:t>acrifice</a:t>
            </a:r>
            <a:r>
              <a:rPr lang="en-US" sz="2000" dirty="0" smtClean="0"/>
              <a:t> their </a:t>
            </a:r>
            <a:r>
              <a:rPr lang="en-US" sz="2000" dirty="0"/>
              <a:t>life for general </a:t>
            </a:r>
            <a:r>
              <a:rPr lang="en-US" sz="2000" dirty="0" smtClean="0"/>
              <a:t>cause</a:t>
            </a:r>
            <a:endParaRPr lang="hr-HR" sz="2000" dirty="0" smtClean="0"/>
          </a:p>
          <a:p>
            <a:pPr marL="0" indent="0">
              <a:buNone/>
            </a:pPr>
            <a:endParaRPr lang="en-US" sz="2000" dirty="0"/>
          </a:p>
          <a:p>
            <a:r>
              <a:rPr lang="hr-HR" sz="2000" dirty="0" err="1"/>
              <a:t>Dedication</a:t>
            </a:r>
            <a:r>
              <a:rPr lang="hr-HR" sz="2000" dirty="0"/>
              <a:t> </a:t>
            </a:r>
            <a:r>
              <a:rPr lang="hr-HR" sz="2000" dirty="0" err="1" smtClean="0"/>
              <a:t>was</a:t>
            </a:r>
            <a:r>
              <a:rPr lang="hr-HR" sz="2000" dirty="0" smtClean="0"/>
              <a:t> </a:t>
            </a:r>
            <a:r>
              <a:rPr lang="hr-HR" sz="2000" dirty="0" err="1"/>
              <a:t>the</a:t>
            </a:r>
            <a:r>
              <a:rPr lang="hr-HR" sz="2000" dirty="0"/>
              <a:t> most </a:t>
            </a:r>
            <a:r>
              <a:rPr lang="hr-HR" sz="2000" dirty="0" err="1"/>
              <a:t>important</a:t>
            </a:r>
            <a:r>
              <a:rPr lang="hr-HR" sz="2000" dirty="0"/>
              <a:t> </a:t>
            </a:r>
            <a:r>
              <a:rPr lang="hr-HR" sz="2000" dirty="0" err="1" smtClean="0"/>
              <a:t>feature</a:t>
            </a:r>
            <a:r>
              <a:rPr lang="hr-HR" sz="2000" dirty="0" smtClean="0"/>
              <a:t> </a:t>
            </a:r>
            <a:r>
              <a:rPr lang="hr-HR" sz="2000" dirty="0" err="1"/>
              <a:t>of</a:t>
            </a:r>
            <a:r>
              <a:rPr lang="hr-HR" sz="2000" dirty="0"/>
              <a:t> </a:t>
            </a:r>
            <a:r>
              <a:rPr lang="hr-HR" sz="2000" dirty="0" err="1" smtClean="0"/>
              <a:t>liquidators</a:t>
            </a:r>
            <a:endParaRPr lang="hr-HR" sz="2000" dirty="0" smtClean="0"/>
          </a:p>
          <a:p>
            <a:pPr marL="0" indent="0">
              <a:buNone/>
            </a:pPr>
            <a:r>
              <a:rPr lang="en-US" sz="2000" dirty="0"/>
              <a:t/>
            </a:r>
            <a:br>
              <a:rPr lang="en-US" sz="2000" dirty="0"/>
            </a:br>
            <a:endParaRPr lang="en-US" sz="2000"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87" y="4462463"/>
            <a:ext cx="3438525"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73050"/>
            <a:ext cx="8363272" cy="5853113"/>
          </a:xfrm>
        </p:spPr>
        <p:txBody>
          <a:bodyPr>
            <a:normAutofit/>
          </a:bodyPr>
          <a:lstStyle/>
          <a:p>
            <a:pPr marL="0" indent="0">
              <a:buNone/>
            </a:pPr>
            <a:r>
              <a:rPr lang="hr-HR" sz="4000" dirty="0" smtClean="0"/>
              <a:t>HEALTH CONSEQUENCIES IN LIQUIDATORS</a:t>
            </a:r>
            <a:endParaRPr lang="en-US" sz="4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0" y="3395663"/>
            <a:ext cx="2444750"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499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32947"/>
          </a:xfrm>
        </p:spPr>
        <p:txBody>
          <a:bodyPr>
            <a:normAutofit fontScale="92500" lnSpcReduction="20000"/>
          </a:bodyPr>
          <a:lstStyle/>
          <a:p>
            <a:pPr algn="just"/>
            <a:endParaRPr lang="hr-HR" sz="3200" dirty="0" smtClean="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according to the UNSCEAR 2008 Report, the majority of the 530,000 registered recovery operation workers received doses of between 0.02 </a:t>
            </a:r>
            <a:r>
              <a:rPr lang="en-US" sz="3200" dirty="0" err="1">
                <a:latin typeface="Times New Roman" panose="02020603050405020304" pitchFamily="18" charset="0"/>
                <a:cs typeface="Times New Roman" panose="02020603050405020304" pitchFamily="18" charset="0"/>
              </a:rPr>
              <a:t>Gy</a:t>
            </a:r>
            <a:r>
              <a:rPr lang="en-US" sz="3200" dirty="0">
                <a:latin typeface="Times New Roman" panose="02020603050405020304" pitchFamily="18" charset="0"/>
                <a:cs typeface="Times New Roman" panose="02020603050405020304" pitchFamily="18" charset="0"/>
              </a:rPr>
              <a:t> and 0.5 </a:t>
            </a:r>
            <a:r>
              <a:rPr lang="en-US" sz="3200" dirty="0" err="1">
                <a:latin typeface="Times New Roman" panose="02020603050405020304" pitchFamily="18" charset="0"/>
                <a:cs typeface="Times New Roman" panose="02020603050405020304" pitchFamily="18" charset="0"/>
              </a:rPr>
              <a:t>Gy</a:t>
            </a:r>
            <a:r>
              <a:rPr lang="en-US" sz="3200" dirty="0">
                <a:latin typeface="Times New Roman" panose="02020603050405020304" pitchFamily="18" charset="0"/>
                <a:cs typeface="Times New Roman" panose="02020603050405020304" pitchFamily="18" charset="0"/>
              </a:rPr>
              <a:t> between 1986 and 1990</a:t>
            </a:r>
            <a:endParaRPr lang="hr-HR" sz="3200" dirty="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examination of liquidators of the accident </a:t>
            </a:r>
            <a:r>
              <a:rPr lang="en-US" sz="3200" dirty="0" smtClean="0">
                <a:latin typeface="Times New Roman" panose="02020603050405020304" pitchFamily="18" charset="0"/>
                <a:cs typeface="Times New Roman" panose="02020603050405020304" pitchFamily="18" charset="0"/>
              </a:rPr>
              <a:t>either </a:t>
            </a:r>
            <a:r>
              <a:rPr lang="en-US" sz="3200" dirty="0">
                <a:latin typeface="Times New Roman" panose="02020603050405020304" pitchFamily="18" charset="0"/>
                <a:cs typeface="Times New Roman" panose="02020603050405020304" pitchFamily="18" charset="0"/>
              </a:rPr>
              <a:t>shortly after </a:t>
            </a:r>
            <a:r>
              <a:rPr lang="hr-HR" sz="3200" dirty="0" err="1" smtClean="0">
                <a:latin typeface="Times New Roman" panose="02020603050405020304" pitchFamily="18" charset="0"/>
                <a:cs typeface="Times New Roman" panose="02020603050405020304" pitchFamily="18" charset="0"/>
              </a:rPr>
              <a:t>accident</a:t>
            </a:r>
            <a:r>
              <a:rPr lang="hr-HR"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or </a:t>
            </a:r>
            <a:r>
              <a:rPr lang="en-US" sz="3200" dirty="0">
                <a:latin typeface="Times New Roman" panose="02020603050405020304" pitchFamily="18" charset="0"/>
                <a:cs typeface="Times New Roman" panose="02020603050405020304" pitchFamily="18" charset="0"/>
              </a:rPr>
              <a:t>many years following their</a:t>
            </a:r>
            <a:r>
              <a:rPr lang="hr-HR"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irradiation, revealed increased levels of </a:t>
            </a:r>
            <a:r>
              <a:rPr lang="en-US" sz="3200" b="1" dirty="0" smtClean="0">
                <a:latin typeface="Times New Roman" panose="02020603050405020304" pitchFamily="18" charset="0"/>
                <a:cs typeface="Times New Roman" panose="02020603050405020304" pitchFamily="18" charset="0"/>
              </a:rPr>
              <a:t>chromosome aberrations, genome instability</a:t>
            </a:r>
            <a:r>
              <a:rPr lang="hr-HR" sz="3200" b="1" dirty="0" smtClean="0">
                <a:latin typeface="Times New Roman" panose="02020603050405020304" pitchFamily="18" charset="0"/>
                <a:cs typeface="Times New Roman" panose="02020603050405020304" pitchFamily="18" charset="0"/>
              </a:rPr>
              <a:t> </a:t>
            </a:r>
            <a:r>
              <a:rPr lang="hr-HR" sz="3200" b="1" dirty="0" err="1" smtClean="0">
                <a:latin typeface="Times New Roman" panose="02020603050405020304" pitchFamily="18" charset="0"/>
                <a:cs typeface="Times New Roman" panose="02020603050405020304" pitchFamily="18" charset="0"/>
              </a:rPr>
              <a:t>and</a:t>
            </a:r>
            <a:r>
              <a:rPr lang="hr-HR" sz="3200" b="1" dirty="0" smtClean="0">
                <a:latin typeface="Times New Roman" panose="02020603050405020304" pitchFamily="18" charset="0"/>
                <a:cs typeface="Times New Roman" panose="02020603050405020304" pitchFamily="18" charset="0"/>
              </a:rPr>
              <a:t>, </a:t>
            </a:r>
            <a:r>
              <a:rPr lang="hr-HR" sz="3200" b="1" dirty="0" err="1" smtClean="0">
                <a:latin typeface="Times New Roman" panose="02020603050405020304" pitchFamily="18" charset="0"/>
                <a:cs typeface="Times New Roman" panose="02020603050405020304" pitchFamily="18" charset="0"/>
              </a:rPr>
              <a:t>methylation</a:t>
            </a:r>
            <a:r>
              <a:rPr lang="hr-HR" sz="3200" b="1" dirty="0" smtClean="0">
                <a:latin typeface="Times New Roman" panose="02020603050405020304" pitchFamily="18" charset="0"/>
                <a:cs typeface="Times New Roman" panose="02020603050405020304" pitchFamily="18" charset="0"/>
              </a:rPr>
              <a:t> </a:t>
            </a:r>
            <a:r>
              <a:rPr lang="hr-HR" sz="3200" b="1" dirty="0" err="1" smtClean="0">
                <a:latin typeface="Times New Roman" panose="02020603050405020304" pitchFamily="18" charset="0"/>
                <a:cs typeface="Times New Roman" panose="02020603050405020304" pitchFamily="18" charset="0"/>
              </a:rPr>
              <a:t>disturbances</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as </a:t>
            </a:r>
            <a:r>
              <a:rPr lang="en-US" sz="3200" dirty="0">
                <a:latin typeface="Times New Roman" panose="02020603050405020304" pitchFamily="18" charset="0"/>
                <a:cs typeface="Times New Roman" panose="02020603050405020304" pitchFamily="18" charset="0"/>
              </a:rPr>
              <a:t>compared to</a:t>
            </a:r>
            <a:r>
              <a:rPr lang="hr-HR"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unirradiated</a:t>
            </a:r>
            <a:r>
              <a:rPr lang="en-US" sz="3200" dirty="0">
                <a:latin typeface="Times New Roman" panose="02020603050405020304" pitchFamily="18" charset="0"/>
                <a:cs typeface="Times New Roman" panose="02020603050405020304" pitchFamily="18" charset="0"/>
              </a:rPr>
              <a:t> individuals (</a:t>
            </a:r>
            <a:r>
              <a:rPr lang="en-US" sz="3200" dirty="0" err="1">
                <a:latin typeface="Times New Roman" panose="02020603050405020304" pitchFamily="18" charset="0"/>
                <a:cs typeface="Times New Roman" panose="02020603050405020304" pitchFamily="18" charset="0"/>
              </a:rPr>
              <a:t>Sevankaev</a:t>
            </a:r>
            <a:r>
              <a:rPr lang="en-US" sz="3200" dirty="0">
                <a:latin typeface="Times New Roman" panose="02020603050405020304" pitchFamily="18" charset="0"/>
                <a:cs typeface="Times New Roman" panose="02020603050405020304" pitchFamily="18" charset="0"/>
              </a:rPr>
              <a:t> et al. </a:t>
            </a:r>
            <a:r>
              <a:rPr lang="en-US" sz="3200" dirty="0" smtClean="0">
                <a:latin typeface="Times New Roman" panose="02020603050405020304" pitchFamily="18" charset="0"/>
                <a:cs typeface="Times New Roman" panose="02020603050405020304" pitchFamily="18" charset="0"/>
              </a:rPr>
              <a:t>1995;Snigiryova</a:t>
            </a:r>
            <a:r>
              <a:rPr lang="hr-HR"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et al. </a:t>
            </a:r>
            <a:r>
              <a:rPr lang="en-US" sz="3200" dirty="0" smtClean="0">
                <a:latin typeface="Times New Roman" panose="02020603050405020304" pitchFamily="18" charset="0"/>
                <a:cs typeface="Times New Roman" panose="02020603050405020304" pitchFamily="18" charset="0"/>
              </a:rPr>
              <a:t>1997; </a:t>
            </a:r>
            <a:r>
              <a:rPr lang="en-US" sz="3200" dirty="0" err="1">
                <a:latin typeface="Times New Roman" panose="02020603050405020304" pitchFamily="18" charset="0"/>
                <a:cs typeface="Times New Roman" panose="02020603050405020304" pitchFamily="18" charset="0"/>
              </a:rPr>
              <a:t>Neronova</a:t>
            </a:r>
            <a:r>
              <a:rPr lang="en-US" sz="3200" dirty="0">
                <a:latin typeface="Times New Roman" panose="02020603050405020304" pitchFamily="18" charset="0"/>
                <a:cs typeface="Times New Roman" panose="02020603050405020304" pitchFamily="18" charset="0"/>
              </a:rPr>
              <a:t> et al. 2003</a:t>
            </a:r>
            <a:r>
              <a:rPr lang="en-US" sz="3200" dirty="0" smtClean="0">
                <a:latin typeface="Times New Roman" panose="02020603050405020304" pitchFamily="18" charset="0"/>
                <a:cs typeface="Times New Roman" panose="02020603050405020304" pitchFamily="18" charset="0"/>
              </a:rPr>
              <a:t>; </a:t>
            </a:r>
            <a:r>
              <a:rPr lang="hr-HR" sz="3200" dirty="0" err="1">
                <a:latin typeface="Times New Roman" panose="02020603050405020304" pitchFamily="18" charset="0"/>
                <a:cs typeface="Times New Roman" panose="02020603050405020304" pitchFamily="18" charset="0"/>
              </a:rPr>
              <a:t>Kuzmina</a:t>
            </a:r>
            <a:r>
              <a:rPr lang="hr-HR" sz="3200" dirty="0">
                <a:latin typeface="Times New Roman" panose="02020603050405020304" pitchFamily="18" charset="0"/>
                <a:cs typeface="Times New Roman" panose="02020603050405020304" pitchFamily="18" charset="0"/>
              </a:rPr>
              <a:t> et al 2014) </a:t>
            </a:r>
          </a:p>
          <a:p>
            <a:pPr marL="0" indent="0" algn="just">
              <a:buNone/>
            </a:pPr>
            <a:endParaRPr lang="en-US" sz="1400" dirty="0" smtClean="0"/>
          </a:p>
          <a:p>
            <a:r>
              <a:rPr lang="en-US" sz="3500" dirty="0">
                <a:latin typeface="Times New Roman" panose="02020603050405020304" pitchFamily="18" charset="0"/>
                <a:cs typeface="Times New Roman" panose="02020603050405020304" pitchFamily="18" charset="0"/>
              </a:rPr>
              <a:t>liquidators who worked within the first year after this accident </a:t>
            </a:r>
            <a:r>
              <a:rPr lang="hr-HR" sz="3500" dirty="0" err="1">
                <a:latin typeface="Times New Roman" panose="02020603050405020304" pitchFamily="18" charset="0"/>
                <a:cs typeface="Times New Roman" panose="02020603050405020304" pitchFamily="18" charset="0"/>
              </a:rPr>
              <a:t>receiving</a:t>
            </a:r>
            <a:r>
              <a:rPr lang="hr-HR" sz="35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the mean external whole body dose </a:t>
            </a:r>
            <a:r>
              <a:rPr lang="hr-HR" sz="3500" dirty="0" err="1">
                <a:latin typeface="Times New Roman" panose="02020603050405020304" pitchFamily="18" charset="0"/>
                <a:cs typeface="Times New Roman" panose="02020603050405020304" pitchFamily="18" charset="0"/>
              </a:rPr>
              <a:t>of</a:t>
            </a:r>
            <a:r>
              <a:rPr lang="hr-HR" sz="35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0.2 </a:t>
            </a:r>
            <a:r>
              <a:rPr lang="en-US" sz="3500" dirty="0" err="1">
                <a:latin typeface="Times New Roman" panose="02020603050405020304" pitchFamily="18" charset="0"/>
                <a:cs typeface="Times New Roman" panose="02020603050405020304" pitchFamily="18" charset="0"/>
              </a:rPr>
              <a:t>Gy</a:t>
            </a:r>
            <a:r>
              <a:rPr lang="en-US" sz="3500" dirty="0">
                <a:latin typeface="Times New Roman" panose="02020603050405020304" pitchFamily="18" charset="0"/>
                <a:cs typeface="Times New Roman" panose="02020603050405020304" pitchFamily="18" charset="0"/>
              </a:rPr>
              <a:t>, </a:t>
            </a:r>
            <a:r>
              <a:rPr lang="hr-HR" sz="3500" dirty="0" err="1">
                <a:latin typeface="Times New Roman" panose="02020603050405020304" pitchFamily="18" charset="0"/>
                <a:cs typeface="Times New Roman" panose="02020603050405020304" pitchFamily="18" charset="0"/>
              </a:rPr>
              <a:t>have</a:t>
            </a:r>
            <a:r>
              <a:rPr lang="hr-HR" sz="35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increased incidence of </a:t>
            </a:r>
            <a:r>
              <a:rPr lang="en-US" sz="3500" b="1" dirty="0">
                <a:latin typeface="Times New Roman" panose="02020603050405020304" pitchFamily="18" charset="0"/>
                <a:cs typeface="Times New Roman" panose="02020603050405020304" pitchFamily="18" charset="0"/>
              </a:rPr>
              <a:t>cerebrovascular diseases</a:t>
            </a:r>
            <a:r>
              <a:rPr lang="hr-HR" sz="3500" b="1" dirty="0">
                <a:latin typeface="Times New Roman" panose="02020603050405020304" pitchFamily="18" charset="0"/>
                <a:cs typeface="Times New Roman" panose="02020603050405020304" pitchFamily="18" charset="0"/>
              </a:rPr>
              <a:t> </a:t>
            </a:r>
            <a:r>
              <a:rPr lang="hr-HR" sz="3500" dirty="0">
                <a:latin typeface="Times New Roman" panose="02020603050405020304" pitchFamily="18" charset="0"/>
                <a:cs typeface="Times New Roman" panose="02020603050405020304" pitchFamily="18" charset="0"/>
              </a:rPr>
              <a:t>(</a:t>
            </a:r>
            <a:r>
              <a:rPr lang="hr-HR" sz="3500" dirty="0" err="1">
                <a:latin typeface="Times New Roman" panose="02020603050405020304" pitchFamily="18" charset="0"/>
                <a:cs typeface="Times New Roman" panose="02020603050405020304" pitchFamily="18" charset="0"/>
              </a:rPr>
              <a:t>Katscheev</a:t>
            </a:r>
            <a:r>
              <a:rPr lang="hr-HR" sz="3500"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et al., 2016</a:t>
            </a:r>
            <a:r>
              <a:rPr lang="hr-HR" sz="3500" dirty="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671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7886700" cy="4941169"/>
          </a:xfrm>
        </p:spPr>
        <p:txBody>
          <a:bodyPr>
            <a:normAutofit fontScale="77500" lnSpcReduction="20000"/>
          </a:bodyPr>
          <a:lstStyle/>
          <a:p>
            <a:r>
              <a:rPr lang="en-US" dirty="0"/>
              <a:t>In liquidators, a </a:t>
            </a:r>
            <a:r>
              <a:rPr lang="en-US" b="1" dirty="0"/>
              <a:t>significant increase in incidence of </a:t>
            </a:r>
            <a:r>
              <a:rPr lang="hr-HR" b="1" dirty="0" err="1" smtClean="0"/>
              <a:t>leukimia</a:t>
            </a:r>
            <a:r>
              <a:rPr lang="hr-HR" b="1" dirty="0" smtClean="0"/>
              <a:t> </a:t>
            </a:r>
            <a:r>
              <a:rPr lang="hr-HR" b="1" dirty="0" err="1" smtClean="0"/>
              <a:t>and</a:t>
            </a:r>
            <a:r>
              <a:rPr lang="hr-HR" b="1" dirty="0" smtClean="0"/>
              <a:t> </a:t>
            </a:r>
            <a:r>
              <a:rPr lang="en-US" b="1" dirty="0" smtClean="0"/>
              <a:t>solid </a:t>
            </a:r>
            <a:r>
              <a:rPr lang="en-US" b="1" dirty="0"/>
              <a:t>cancers </a:t>
            </a:r>
            <a:r>
              <a:rPr lang="en-US" dirty="0"/>
              <a:t>(</a:t>
            </a:r>
            <a:r>
              <a:rPr lang="en-US" dirty="0" err="1"/>
              <a:t>Kashcheev</a:t>
            </a:r>
            <a:r>
              <a:rPr lang="en-US" dirty="0"/>
              <a:t> et al. 2015) with a latent period between 4 and 15 years is described (Ivanov et al. 2009). </a:t>
            </a:r>
            <a:endParaRPr lang="hr-HR" dirty="0" smtClean="0"/>
          </a:p>
          <a:p>
            <a:r>
              <a:rPr lang="en-US" dirty="0"/>
              <a:t>Significantly increased </a:t>
            </a:r>
            <a:r>
              <a:rPr lang="en-US" b="1" dirty="0" err="1"/>
              <a:t>increased</a:t>
            </a:r>
            <a:r>
              <a:rPr lang="en-US" b="1" dirty="0"/>
              <a:t> thyroid cancer </a:t>
            </a:r>
            <a:r>
              <a:rPr lang="en-US" dirty="0"/>
              <a:t>rates among Chornobyl liquidators (</a:t>
            </a:r>
            <a:r>
              <a:rPr lang="en-US" dirty="0" err="1"/>
              <a:t>Ostroumova</a:t>
            </a:r>
            <a:r>
              <a:rPr lang="en-US" dirty="0"/>
              <a:t> et al., 2014), using </a:t>
            </a:r>
            <a:r>
              <a:rPr lang="en-US" dirty="0" err="1"/>
              <a:t>polymorphysims</a:t>
            </a:r>
            <a:r>
              <a:rPr lang="en-US" dirty="0"/>
              <a:t> of DNA damage response </a:t>
            </a:r>
            <a:r>
              <a:rPr lang="en-US" dirty="0" err="1"/>
              <a:t>gense</a:t>
            </a:r>
            <a:r>
              <a:rPr lang="en-US" dirty="0"/>
              <a:t> it is possible to make difference between sporadic and radiogenic thyroid carcinoma ( </a:t>
            </a:r>
            <a:r>
              <a:rPr lang="en-US" dirty="0" err="1"/>
              <a:t>Akulevich</a:t>
            </a:r>
            <a:r>
              <a:rPr lang="en-US" dirty="0"/>
              <a:t> et al., 2009)</a:t>
            </a:r>
          </a:p>
          <a:p>
            <a:r>
              <a:rPr lang="en-US" dirty="0" smtClean="0"/>
              <a:t>In </a:t>
            </a:r>
            <a:r>
              <a:rPr lang="en-US" dirty="0"/>
              <a:t>liquidators convulsive </a:t>
            </a:r>
            <a:r>
              <a:rPr lang="en-US" b="1" dirty="0"/>
              <a:t>epileptic seizures </a:t>
            </a:r>
            <a:r>
              <a:rPr lang="en-US" dirty="0"/>
              <a:t>are significantly increased by 33.3 times (p&lt;0.001) mainly during the first 10 years after exposure (</a:t>
            </a:r>
            <a:r>
              <a:rPr lang="en-US" dirty="0" err="1"/>
              <a:t>Podsonnaya</a:t>
            </a:r>
            <a:r>
              <a:rPr lang="en-US" dirty="0"/>
              <a:t> et al., 2015)</a:t>
            </a:r>
          </a:p>
          <a:p>
            <a:r>
              <a:rPr lang="en-US" dirty="0"/>
              <a:t>Increased </a:t>
            </a:r>
            <a:r>
              <a:rPr lang="en-US" b="1"/>
              <a:t>cardiovascular </a:t>
            </a:r>
            <a:r>
              <a:rPr lang="en-US" b="1" smtClean="0"/>
              <a:t>diseases </a:t>
            </a:r>
            <a:r>
              <a:rPr lang="en-US" dirty="0"/>
              <a:t>(</a:t>
            </a:r>
            <a:r>
              <a:rPr lang="en-US" dirty="0" err="1"/>
              <a:t>Liubchenko</a:t>
            </a:r>
            <a:r>
              <a:rPr lang="en-US" dirty="0"/>
              <a:t> et al.,</a:t>
            </a:r>
            <a:r>
              <a:rPr lang="en-US" dirty="0" smtClean="0"/>
              <a:t>2004</a:t>
            </a:r>
            <a:r>
              <a:rPr lang="hr-HR" dirty="0" smtClean="0"/>
              <a:t>)</a:t>
            </a:r>
            <a:endParaRPr lang="en-US" dirty="0"/>
          </a:p>
          <a:p>
            <a:r>
              <a:rPr lang="en-US" dirty="0" smtClean="0"/>
              <a:t>Increased </a:t>
            </a:r>
            <a:r>
              <a:rPr lang="en-US" b="1" dirty="0"/>
              <a:t>cataract</a:t>
            </a:r>
            <a:r>
              <a:rPr lang="en-US" dirty="0"/>
              <a:t> (Hamer et al., 2013)</a:t>
            </a:r>
          </a:p>
          <a:p>
            <a:r>
              <a:rPr lang="en-US" dirty="0" err="1"/>
              <a:t>Signficantly</a:t>
            </a:r>
            <a:r>
              <a:rPr lang="en-US" dirty="0"/>
              <a:t> increased </a:t>
            </a:r>
            <a:r>
              <a:rPr lang="en-US" b="1" dirty="0"/>
              <a:t>suicide rate </a:t>
            </a:r>
            <a:r>
              <a:rPr lang="en-US" dirty="0"/>
              <a:t>(Rahu et al., 1997) death is less problem than waiting to die</a:t>
            </a:r>
          </a:p>
          <a:p>
            <a:r>
              <a:rPr lang="en-US" dirty="0"/>
              <a:t> Increase of </a:t>
            </a:r>
            <a:r>
              <a:rPr lang="en-US" b="1" dirty="0"/>
              <a:t>breast cancer in female recovery workers </a:t>
            </a:r>
            <a:r>
              <a:rPr lang="en-US" dirty="0"/>
              <a:t>(</a:t>
            </a:r>
            <a:r>
              <a:rPr lang="en-US" dirty="0" err="1"/>
              <a:t>Prysyazhnyuk</a:t>
            </a:r>
            <a:r>
              <a:rPr lang="en-US" dirty="0"/>
              <a:t> et al., 2007)</a:t>
            </a:r>
          </a:p>
          <a:p>
            <a:r>
              <a:rPr lang="en-US" dirty="0"/>
              <a:t>Currently, the health status of liquidators and their families are regularly monitored. Thus, for example, the information about exposed persons from Russia and their health are continuously collected in the National Radiation Epidemiological </a:t>
            </a:r>
            <a:r>
              <a:rPr lang="en-US" dirty="0" smtClean="0"/>
              <a:t>Registry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095875"/>
            <a:ext cx="3455987"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5504515"/>
            <a:ext cx="36512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330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8407846" cy="1325563"/>
          </a:xfrm>
        </p:spPr>
        <p:txBody>
          <a:bodyPr>
            <a:normAutofit/>
          </a:bodyPr>
          <a:lstStyle/>
          <a:p>
            <a:r>
              <a:rPr lang="hr-HR" sz="3600" dirty="0" smtClean="0">
                <a:latin typeface="Times New Roman" panose="02020603050405020304" pitchFamily="18" charset="0"/>
                <a:cs typeface="Times New Roman" panose="02020603050405020304" pitchFamily="18" charset="0"/>
              </a:rPr>
              <a:t>Health </a:t>
            </a:r>
            <a:r>
              <a:rPr lang="hr-HR" sz="3600" dirty="0" err="1" smtClean="0">
                <a:latin typeface="Times New Roman" panose="02020603050405020304" pitchFamily="18" charset="0"/>
                <a:cs typeface="Times New Roman" panose="02020603050405020304" pitchFamily="18" charset="0"/>
              </a:rPr>
              <a:t>consequencies</a:t>
            </a:r>
            <a:r>
              <a:rPr lang="hr-HR" sz="3600" dirty="0" smtClean="0">
                <a:latin typeface="Times New Roman" panose="02020603050405020304" pitchFamily="18" charset="0"/>
                <a:cs typeface="Times New Roman" panose="02020603050405020304" pitchFamily="18" charset="0"/>
              </a:rPr>
              <a:t> </a:t>
            </a:r>
            <a:r>
              <a:rPr lang="hr-HR" sz="3600" dirty="0" err="1" smtClean="0">
                <a:latin typeface="Times New Roman" panose="02020603050405020304" pitchFamily="18" charset="0"/>
                <a:cs typeface="Times New Roman" panose="02020603050405020304" pitchFamily="18" charset="0"/>
              </a:rPr>
              <a:t>of</a:t>
            </a:r>
            <a:r>
              <a:rPr lang="hr-HR" sz="3600" dirty="0" smtClean="0">
                <a:latin typeface="Times New Roman" panose="02020603050405020304" pitchFamily="18" charset="0"/>
                <a:cs typeface="Times New Roman" panose="02020603050405020304" pitchFamily="18" charset="0"/>
              </a:rPr>
              <a:t> </a:t>
            </a:r>
            <a:r>
              <a:rPr lang="hr-HR" sz="3600" dirty="0" err="1" smtClean="0">
                <a:latin typeface="Times New Roman" panose="02020603050405020304" pitchFamily="18" charset="0"/>
                <a:cs typeface="Times New Roman" panose="02020603050405020304" pitchFamily="18" charset="0"/>
              </a:rPr>
              <a:t>liquidator</a:t>
            </a:r>
            <a:r>
              <a:rPr lang="hr-HR" sz="3600" dirty="0" smtClean="0">
                <a:latin typeface="Times New Roman" panose="02020603050405020304" pitchFamily="18" charset="0"/>
                <a:cs typeface="Times New Roman" panose="02020603050405020304" pitchFamily="18" charset="0"/>
              </a:rPr>
              <a:t> </a:t>
            </a:r>
            <a:r>
              <a:rPr lang="hr-HR" sz="3600" dirty="0" err="1" smtClean="0">
                <a:latin typeface="Times New Roman" panose="02020603050405020304" pitchFamily="18" charset="0"/>
                <a:cs typeface="Times New Roman" panose="02020603050405020304" pitchFamily="18" charset="0"/>
              </a:rPr>
              <a:t>children</a:t>
            </a:r>
            <a:endParaRPr 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427984" y="3890467"/>
            <a:ext cx="3578662" cy="2493480"/>
          </a:xfrm>
          <a:prstGeom prst="rect">
            <a:avLst/>
          </a:prstGeom>
        </p:spPr>
      </p:pic>
    </p:spTree>
    <p:extLst>
      <p:ext uri="{BB962C8B-B14F-4D97-AF65-F5344CB8AC3E}">
        <p14:creationId xmlns:p14="http://schemas.microsoft.com/office/powerpoint/2010/main" val="489869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036496" cy="1143000"/>
          </a:xfrm>
        </p:spPr>
        <p:txBody>
          <a:bodyPr>
            <a:noAutofit/>
          </a:bodyPr>
          <a:lstStyle/>
          <a:p>
            <a:pPr algn="ctr"/>
            <a:r>
              <a:rPr lang="en-US" sz="2800" dirty="0"/>
              <a:t>Signal about the fire at the </a:t>
            </a:r>
            <a:r>
              <a:rPr lang="hr-HR" sz="2800" dirty="0" smtClean="0"/>
              <a:t>NPP</a:t>
            </a:r>
            <a:r>
              <a:rPr lang="en-US" sz="2800" dirty="0" smtClean="0"/>
              <a:t> </a:t>
            </a:r>
            <a:r>
              <a:rPr lang="en-US" sz="2800" dirty="0"/>
              <a:t>was </a:t>
            </a:r>
            <a:r>
              <a:rPr lang="hr-HR" sz="2800" dirty="0" err="1" smtClean="0"/>
              <a:t>received</a:t>
            </a:r>
            <a:r>
              <a:rPr lang="hr-HR" sz="2800" dirty="0" smtClean="0"/>
              <a:t> </a:t>
            </a:r>
            <a:r>
              <a:rPr lang="hr-HR" sz="2800" dirty="0" err="1" smtClean="0"/>
              <a:t>in</a:t>
            </a:r>
            <a:r>
              <a:rPr lang="hr-HR" sz="2800" dirty="0" smtClean="0"/>
              <a:t> </a:t>
            </a:r>
            <a:r>
              <a:rPr lang="hr-HR" sz="2800" dirty="0" err="1" smtClean="0"/>
              <a:t>fire</a:t>
            </a:r>
            <a:r>
              <a:rPr lang="hr-HR" sz="2800" dirty="0" smtClean="0"/>
              <a:t> station on</a:t>
            </a:r>
            <a:r>
              <a:rPr lang="en-US" sz="2800" dirty="0" smtClean="0"/>
              <a:t> </a:t>
            </a:r>
            <a:r>
              <a:rPr lang="en-US" sz="2800" dirty="0"/>
              <a:t>April 26, 1986 at </a:t>
            </a:r>
            <a:r>
              <a:rPr lang="en-US" sz="2800" dirty="0" smtClean="0"/>
              <a:t>1 a.m. </a:t>
            </a:r>
            <a:r>
              <a:rPr lang="en-US" sz="2800" dirty="0"/>
              <a:t>28 min</a:t>
            </a:r>
          </a:p>
        </p:txBody>
      </p:sp>
      <p:sp>
        <p:nvSpPr>
          <p:cNvPr id="3" name="Content Placeholder 2"/>
          <p:cNvSpPr>
            <a:spLocks noGrp="1"/>
          </p:cNvSpPr>
          <p:nvPr>
            <p:ph idx="1"/>
          </p:nvPr>
        </p:nvSpPr>
        <p:spPr/>
        <p:txBody>
          <a:bodyPr>
            <a:normAutofit lnSpcReduction="10000"/>
          </a:bodyPr>
          <a:lstStyle/>
          <a:p>
            <a:r>
              <a:rPr lang="hr-HR" sz="2800" dirty="0" err="1" smtClean="0"/>
              <a:t>uncontroled</a:t>
            </a:r>
            <a:r>
              <a:rPr lang="hr-HR" sz="2800" dirty="0" smtClean="0"/>
              <a:t> </a:t>
            </a:r>
            <a:r>
              <a:rPr lang="hr-HR" sz="2800" dirty="0" err="1"/>
              <a:t>nuclear</a:t>
            </a:r>
            <a:r>
              <a:rPr lang="hr-HR" sz="2800" dirty="0"/>
              <a:t> </a:t>
            </a:r>
            <a:r>
              <a:rPr lang="hr-HR" sz="2800" dirty="0" err="1"/>
              <a:t>reaction</a:t>
            </a:r>
            <a:r>
              <a:rPr lang="hr-HR" sz="2800" dirty="0"/>
              <a:t> </a:t>
            </a:r>
            <a:r>
              <a:rPr lang="hr-HR" sz="2800" dirty="0" err="1"/>
              <a:t>and</a:t>
            </a:r>
            <a:r>
              <a:rPr lang="hr-HR" sz="2800" dirty="0"/>
              <a:t> </a:t>
            </a:r>
            <a:r>
              <a:rPr lang="hr-HR" sz="2800" dirty="0" err="1" smtClean="0"/>
              <a:t>tempreture</a:t>
            </a:r>
            <a:r>
              <a:rPr lang="hr-HR" sz="2800" dirty="0" smtClean="0"/>
              <a:t> </a:t>
            </a:r>
            <a:r>
              <a:rPr lang="hr-HR" sz="2800" dirty="0" err="1" smtClean="0"/>
              <a:t>increased</a:t>
            </a:r>
            <a:r>
              <a:rPr lang="hr-HR" sz="2800" dirty="0" smtClean="0"/>
              <a:t> </a:t>
            </a:r>
            <a:r>
              <a:rPr lang="hr-HR" sz="2800" dirty="0" err="1"/>
              <a:t>up</a:t>
            </a:r>
            <a:r>
              <a:rPr lang="hr-HR" sz="2800" dirty="0"/>
              <a:t> to 2500 </a:t>
            </a:r>
            <a:r>
              <a:rPr lang="hr-HR" sz="2800" dirty="0" smtClean="0"/>
              <a:t>C</a:t>
            </a:r>
          </a:p>
          <a:p>
            <a:pPr algn="just"/>
            <a:r>
              <a:rPr lang="en-US" sz="2800" dirty="0"/>
              <a:t>One of the first who took part in the liquidation of the accident, were </a:t>
            </a:r>
            <a:r>
              <a:rPr lang="en-US" sz="2800" dirty="0" smtClean="0"/>
              <a:t>firemen, </a:t>
            </a:r>
            <a:r>
              <a:rPr lang="hr-HR" sz="2800" dirty="0" err="1" smtClean="0"/>
              <a:t>who</a:t>
            </a:r>
            <a:r>
              <a:rPr lang="en-US" sz="2800" dirty="0" smtClean="0"/>
              <a:t> </a:t>
            </a:r>
            <a:r>
              <a:rPr lang="en-US" sz="2800" dirty="0"/>
              <a:t>worked in total dark and </a:t>
            </a:r>
            <a:r>
              <a:rPr lang="en-US" sz="2800" dirty="0" smtClean="0"/>
              <a:t>connected </a:t>
            </a:r>
            <a:r>
              <a:rPr lang="en-US" sz="2800" dirty="0"/>
              <a:t>water pipes while walking in radioactive water</a:t>
            </a:r>
          </a:p>
          <a:p>
            <a:r>
              <a:rPr lang="en-US" sz="2800" dirty="0" smtClean="0"/>
              <a:t>240 </a:t>
            </a:r>
            <a:r>
              <a:rPr lang="en-US" sz="2800" dirty="0"/>
              <a:t>firemen </a:t>
            </a:r>
            <a:r>
              <a:rPr lang="en-US" sz="2800" dirty="0" smtClean="0"/>
              <a:t>extinguished </a:t>
            </a:r>
            <a:r>
              <a:rPr lang="en-US" sz="2800" dirty="0"/>
              <a:t>fire within 6 hours. </a:t>
            </a:r>
            <a:endParaRPr lang="hr-HR" sz="2800" dirty="0" smtClean="0"/>
          </a:p>
          <a:p>
            <a:r>
              <a:rPr lang="en-US" sz="2800" dirty="0" smtClean="0"/>
              <a:t>They </a:t>
            </a:r>
            <a:r>
              <a:rPr lang="en-US" sz="2800" dirty="0"/>
              <a:t>were exposed to doses of up to 16 </a:t>
            </a:r>
            <a:r>
              <a:rPr lang="en-US" sz="2800" dirty="0" err="1"/>
              <a:t>Gy</a:t>
            </a:r>
            <a:r>
              <a:rPr lang="en-US" sz="2800" dirty="0"/>
              <a:t>. Almost all of them died within 3 months.</a:t>
            </a:r>
          </a:p>
          <a:p>
            <a:endParaRPr lang="hr-HR" dirty="0"/>
          </a:p>
          <a:p>
            <a:endParaRPr lang="en-US" dirty="0"/>
          </a:p>
        </p:txBody>
      </p:sp>
    </p:spTree>
    <p:extLst>
      <p:ext uri="{BB962C8B-B14F-4D97-AF65-F5344CB8AC3E}">
        <p14:creationId xmlns:p14="http://schemas.microsoft.com/office/powerpoint/2010/main" val="374395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496944" cy="5282912"/>
          </a:xfrm>
        </p:spPr>
        <p:txBody>
          <a:bodyPr>
            <a:normAutofit fontScale="77500" lnSpcReduction="20000"/>
          </a:bodyPr>
          <a:lstStyle/>
          <a:p>
            <a:r>
              <a:rPr lang="hr-HR" dirty="0" smtClean="0"/>
              <a:t>C</a:t>
            </a:r>
            <a:r>
              <a:rPr lang="en-US" dirty="0" err="1" smtClean="0"/>
              <a:t>hildren</a:t>
            </a:r>
            <a:r>
              <a:rPr lang="en-US" dirty="0" smtClean="0"/>
              <a:t> of liquidators, who lived in the St Petersburg region</a:t>
            </a:r>
            <a:r>
              <a:rPr lang="hr-HR" dirty="0" smtClean="0"/>
              <a:t> </a:t>
            </a:r>
            <a:r>
              <a:rPr lang="en-US" dirty="0" smtClean="0"/>
              <a:t>showed a significant </a:t>
            </a:r>
            <a:r>
              <a:rPr lang="en-US" b="1" dirty="0" smtClean="0"/>
              <a:t>increase in </a:t>
            </a:r>
            <a:r>
              <a:rPr lang="hr-HR" b="1" dirty="0" smtClean="0"/>
              <a:t>genome </a:t>
            </a:r>
            <a:r>
              <a:rPr lang="hr-HR" b="1" dirty="0" err="1" smtClean="0"/>
              <a:t>damage</a:t>
            </a:r>
            <a:r>
              <a:rPr lang="hr-HR" b="1" dirty="0" smtClean="0"/>
              <a:t> </a:t>
            </a:r>
            <a:r>
              <a:rPr lang="en-US" dirty="0" smtClean="0"/>
              <a:t>in comparison with</a:t>
            </a:r>
            <a:r>
              <a:rPr lang="hr-HR" dirty="0" smtClean="0"/>
              <a:t> </a:t>
            </a:r>
            <a:r>
              <a:rPr lang="en-US" dirty="0" smtClean="0"/>
              <a:t>control subjects (</a:t>
            </a:r>
            <a:r>
              <a:rPr lang="en-US" dirty="0" err="1" smtClean="0"/>
              <a:t>Vorobtsova</a:t>
            </a:r>
            <a:r>
              <a:rPr lang="hr-HR" dirty="0" smtClean="0"/>
              <a:t> </a:t>
            </a:r>
            <a:r>
              <a:rPr lang="en-US" dirty="0" smtClean="0"/>
              <a:t>et al. 1995</a:t>
            </a:r>
            <a:r>
              <a:rPr lang="hr-HR" dirty="0" smtClean="0"/>
              <a:t>;</a:t>
            </a:r>
            <a:r>
              <a:rPr lang="en-US" dirty="0" err="1" smtClean="0"/>
              <a:t>Stepanova</a:t>
            </a:r>
            <a:r>
              <a:rPr lang="en-US" dirty="0" smtClean="0"/>
              <a:t> et al. 2006)</a:t>
            </a:r>
            <a:r>
              <a:rPr lang="hr-HR" dirty="0" smtClean="0"/>
              <a:t>, </a:t>
            </a:r>
            <a:r>
              <a:rPr lang="en-US" dirty="0" smtClean="0"/>
              <a:t>lower DNA repair capacity (</a:t>
            </a:r>
            <a:r>
              <a:rPr lang="en-US" dirty="0" err="1" smtClean="0"/>
              <a:t>Suskov</a:t>
            </a:r>
            <a:r>
              <a:rPr lang="en-US" dirty="0" smtClean="0"/>
              <a:t> et al. 2006), </a:t>
            </a:r>
            <a:r>
              <a:rPr lang="hr-HR" b="1" dirty="0" smtClean="0"/>
              <a:t>i</a:t>
            </a:r>
            <a:r>
              <a:rPr lang="en-US" b="1" dirty="0" err="1" smtClean="0"/>
              <a:t>ncreased</a:t>
            </a:r>
            <a:r>
              <a:rPr lang="hr-HR" b="1" dirty="0" smtClean="0"/>
              <a:t> </a:t>
            </a:r>
            <a:r>
              <a:rPr lang="en-US" b="1" dirty="0" smtClean="0"/>
              <a:t>markers of apoptosis</a:t>
            </a:r>
            <a:r>
              <a:rPr lang="hr-HR" b="1" dirty="0" smtClean="0"/>
              <a:t>, </a:t>
            </a:r>
            <a:r>
              <a:rPr lang="hr-HR" b="1" dirty="0" err="1" smtClean="0"/>
              <a:t>transgeneretional</a:t>
            </a:r>
            <a:r>
              <a:rPr lang="hr-HR" b="1" dirty="0" smtClean="0"/>
              <a:t> genome </a:t>
            </a:r>
            <a:r>
              <a:rPr lang="hr-HR" b="1" dirty="0" err="1" smtClean="0"/>
              <a:t>instability</a:t>
            </a:r>
            <a:r>
              <a:rPr lang="en-US" b="1" dirty="0" smtClean="0"/>
              <a:t> and </a:t>
            </a:r>
            <a:r>
              <a:rPr lang="en-US" b="1" dirty="0" err="1" smtClean="0"/>
              <a:t>radiosensitivity</a:t>
            </a:r>
            <a:r>
              <a:rPr lang="en-US" dirty="0" smtClean="0"/>
              <a:t> (</a:t>
            </a:r>
            <a:r>
              <a:rPr lang="en-US" dirty="0" err="1" smtClean="0"/>
              <a:t>Suskov</a:t>
            </a:r>
            <a:r>
              <a:rPr lang="hr-HR" dirty="0" smtClean="0"/>
              <a:t> </a:t>
            </a:r>
            <a:r>
              <a:rPr lang="en-US" dirty="0" smtClean="0"/>
              <a:t>et al. 2008; Shevchenko et al 2006, </a:t>
            </a:r>
            <a:r>
              <a:rPr lang="hr-HR" dirty="0" err="1" smtClean="0"/>
              <a:t>Kovalenko</a:t>
            </a:r>
            <a:r>
              <a:rPr lang="hr-HR" dirty="0" smtClean="0"/>
              <a:t> , 2012) </a:t>
            </a:r>
          </a:p>
          <a:p>
            <a:endParaRPr lang="hr-HR" dirty="0" smtClean="0"/>
          </a:p>
          <a:p>
            <a:r>
              <a:rPr lang="en-US" dirty="0" smtClean="0"/>
              <a:t>Birth anomalies have been found to be significantly</a:t>
            </a:r>
            <a:r>
              <a:rPr lang="hr-HR" dirty="0" smtClean="0"/>
              <a:t> </a:t>
            </a:r>
            <a:r>
              <a:rPr lang="en-US" dirty="0" smtClean="0"/>
              <a:t>increased in the children of liquidators. </a:t>
            </a:r>
            <a:r>
              <a:rPr lang="en-US" b="1" dirty="0" smtClean="0"/>
              <a:t>Minor malformations</a:t>
            </a:r>
            <a:r>
              <a:rPr lang="hr-HR" b="1" dirty="0" smtClean="0"/>
              <a:t> </a:t>
            </a:r>
            <a:r>
              <a:rPr lang="en-US" b="1" dirty="0" smtClean="0"/>
              <a:t>were diagnosed in 88 % of the children </a:t>
            </a:r>
            <a:r>
              <a:rPr lang="en-US" dirty="0" smtClean="0"/>
              <a:t>of persons</a:t>
            </a:r>
            <a:r>
              <a:rPr lang="hr-HR" dirty="0" smtClean="0"/>
              <a:t> </a:t>
            </a:r>
            <a:r>
              <a:rPr lang="en-US" dirty="0" smtClean="0"/>
              <a:t>who were exposed to radiation as children during the</a:t>
            </a:r>
            <a:r>
              <a:rPr lang="hr-HR" dirty="0" smtClean="0"/>
              <a:t> </a:t>
            </a:r>
            <a:r>
              <a:rPr lang="en-US" dirty="0" err="1" smtClean="0"/>
              <a:t>ChNPP</a:t>
            </a:r>
            <a:r>
              <a:rPr lang="en-US" dirty="0" smtClean="0"/>
              <a:t> accident. The highest</a:t>
            </a:r>
            <a:r>
              <a:rPr lang="hr-HR" dirty="0" smtClean="0"/>
              <a:t> </a:t>
            </a:r>
            <a:r>
              <a:rPr lang="en-US" dirty="0" smtClean="0"/>
              <a:t>incidence of birth defects was detected 2–3 years after exposure</a:t>
            </a:r>
            <a:r>
              <a:rPr lang="hr-HR" dirty="0" smtClean="0"/>
              <a:t> </a:t>
            </a:r>
            <a:r>
              <a:rPr lang="en-US" dirty="0" smtClean="0"/>
              <a:t>of fathers, and this decreased over the course of 6–7</a:t>
            </a:r>
            <a:r>
              <a:rPr lang="hr-HR" dirty="0" smtClean="0"/>
              <a:t> </a:t>
            </a:r>
            <a:r>
              <a:rPr lang="en-US" dirty="0" smtClean="0"/>
              <a:t>subsequent years (</a:t>
            </a:r>
            <a:r>
              <a:rPr lang="en-US" dirty="0" err="1" smtClean="0"/>
              <a:t>Lyaginskaja</a:t>
            </a:r>
            <a:r>
              <a:rPr lang="en-US" dirty="0" smtClean="0"/>
              <a:t> et al. 2009). </a:t>
            </a:r>
            <a:endParaRPr lang="hr-HR" dirty="0" smtClean="0"/>
          </a:p>
          <a:p>
            <a:endParaRPr lang="hr-HR" dirty="0" smtClean="0"/>
          </a:p>
          <a:p>
            <a:r>
              <a:rPr lang="en-US" dirty="0" smtClean="0"/>
              <a:t>In liquidators’</a:t>
            </a:r>
            <a:r>
              <a:rPr lang="hr-HR" dirty="0" smtClean="0"/>
              <a:t> </a:t>
            </a:r>
            <a:r>
              <a:rPr lang="en-US" dirty="0" smtClean="0"/>
              <a:t>families, there is a dose-related increase in children with</a:t>
            </a:r>
            <a:r>
              <a:rPr lang="hr-HR" dirty="0" smtClean="0"/>
              <a:t> </a:t>
            </a:r>
            <a:r>
              <a:rPr lang="en-US" b="1" dirty="0" smtClean="0"/>
              <a:t>intrauterine growth retardation </a:t>
            </a:r>
            <a:r>
              <a:rPr lang="en-US" dirty="0" smtClean="0"/>
              <a:t>(</a:t>
            </a:r>
            <a:r>
              <a:rPr lang="en-US" dirty="0" err="1" smtClean="0"/>
              <a:t>Ermalitskiy</a:t>
            </a:r>
            <a:r>
              <a:rPr lang="en-US" dirty="0" smtClean="0"/>
              <a:t> et al. 2013).</a:t>
            </a:r>
          </a:p>
          <a:p>
            <a:endParaRPr lang="hr-HR" dirty="0" smtClean="0"/>
          </a:p>
          <a:p>
            <a:r>
              <a:rPr lang="en-US" b="1" dirty="0" smtClean="0"/>
              <a:t>Immunodeficiency</a:t>
            </a:r>
            <a:r>
              <a:rPr lang="en-US" dirty="0" smtClean="0"/>
              <a:t> (</a:t>
            </a:r>
            <a:r>
              <a:rPr lang="en-US" dirty="0" err="1" smtClean="0"/>
              <a:t>Baleva</a:t>
            </a:r>
            <a:r>
              <a:rPr lang="en-US" dirty="0" smtClean="0"/>
              <a:t> et al., 2015)</a:t>
            </a:r>
          </a:p>
          <a:p>
            <a:endParaRPr lang="en-US" dirty="0" smtClean="0"/>
          </a:p>
          <a:p>
            <a:r>
              <a:rPr lang="hr-HR" dirty="0" smtClean="0"/>
              <a:t>I</a:t>
            </a:r>
            <a:r>
              <a:rPr lang="en-US" dirty="0" smtClean="0"/>
              <a:t>n children who were conceived either while their</a:t>
            </a:r>
            <a:r>
              <a:rPr lang="hr-HR" dirty="0" smtClean="0"/>
              <a:t> </a:t>
            </a:r>
            <a:r>
              <a:rPr lang="en-US" dirty="0" smtClean="0"/>
              <a:t>fathers were working at the facility or up to 2 months later,</a:t>
            </a:r>
            <a:r>
              <a:rPr lang="hr-HR" dirty="0" smtClean="0"/>
              <a:t> </a:t>
            </a:r>
            <a:r>
              <a:rPr lang="en-US" b="1" dirty="0" smtClean="0"/>
              <a:t>the frequencies of </a:t>
            </a:r>
            <a:r>
              <a:rPr lang="hr-HR" b="1" dirty="0" smtClean="0"/>
              <a:t>genome </a:t>
            </a:r>
            <a:r>
              <a:rPr lang="hr-HR" b="1" dirty="0" err="1" smtClean="0"/>
              <a:t>damage</a:t>
            </a:r>
            <a:r>
              <a:rPr lang="hr-HR" b="1" dirty="0" smtClean="0"/>
              <a:t> </a:t>
            </a:r>
            <a:r>
              <a:rPr lang="hr-HR" b="1" dirty="0" err="1" smtClean="0"/>
              <a:t>was</a:t>
            </a:r>
            <a:r>
              <a:rPr lang="hr-HR" b="1" dirty="0" smtClean="0"/>
              <a:t> </a:t>
            </a:r>
            <a:r>
              <a:rPr lang="en-US" b="1" dirty="0" smtClean="0"/>
              <a:t>higher than in children who were conceived at least 4 months</a:t>
            </a:r>
            <a:r>
              <a:rPr lang="hr-HR" b="1" dirty="0" smtClean="0"/>
              <a:t> </a:t>
            </a:r>
            <a:r>
              <a:rPr lang="en-US" b="1" dirty="0" smtClean="0"/>
              <a:t>after their fathers had stopped working </a:t>
            </a:r>
            <a:r>
              <a:rPr lang="en-US" dirty="0" smtClean="0"/>
              <a:t>at the Chernobyl site.</a:t>
            </a:r>
            <a:r>
              <a:rPr lang="hr-HR" dirty="0" smtClean="0"/>
              <a:t> </a:t>
            </a:r>
            <a:r>
              <a:rPr lang="en-US" dirty="0" smtClean="0"/>
              <a:t>(</a:t>
            </a:r>
            <a:r>
              <a:rPr lang="en-US" dirty="0" err="1" smtClean="0"/>
              <a:t>Livshits</a:t>
            </a:r>
            <a:r>
              <a:rPr lang="en-US" dirty="0" smtClean="0"/>
              <a:t> et al. 2001).</a:t>
            </a:r>
            <a:endParaRPr lang="hr-HR" dirty="0" smtClean="0"/>
          </a:p>
          <a:p>
            <a:endParaRPr lang="en-US" dirty="0" smtClean="0"/>
          </a:p>
          <a:p>
            <a:endParaRPr lang="en-US" dirty="0"/>
          </a:p>
        </p:txBody>
      </p:sp>
    </p:spTree>
    <p:extLst>
      <p:ext uri="{BB962C8B-B14F-4D97-AF65-F5344CB8AC3E}">
        <p14:creationId xmlns:p14="http://schemas.microsoft.com/office/powerpoint/2010/main" val="1033025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964488" cy="1162050"/>
          </a:xfrm>
        </p:spPr>
        <p:txBody>
          <a:bodyPr>
            <a:normAutofit fontScale="90000"/>
          </a:bodyPr>
          <a:lstStyle/>
          <a:p>
            <a:r>
              <a:rPr lang="hr-HR" sz="3200" dirty="0" err="1" smtClean="0"/>
              <a:t>We</a:t>
            </a:r>
            <a:r>
              <a:rPr lang="hr-HR" sz="3200" dirty="0" smtClean="0"/>
              <a:t> are </a:t>
            </a:r>
            <a:r>
              <a:rPr lang="hr-HR" sz="3200" dirty="0" err="1" smtClean="0"/>
              <a:t>alive</a:t>
            </a:r>
            <a:r>
              <a:rPr lang="hr-HR" sz="3200" dirty="0" smtClean="0"/>
              <a:t> as </a:t>
            </a:r>
            <a:r>
              <a:rPr lang="hr-HR" sz="3200" dirty="0" err="1"/>
              <a:t>long</a:t>
            </a:r>
            <a:r>
              <a:rPr lang="hr-HR" sz="3200" dirty="0"/>
              <a:t> as </a:t>
            </a:r>
            <a:r>
              <a:rPr lang="hr-HR" sz="3200" dirty="0" err="1"/>
              <a:t>you</a:t>
            </a:r>
            <a:r>
              <a:rPr lang="hr-HR" sz="3200" dirty="0"/>
              <a:t> </a:t>
            </a:r>
            <a:r>
              <a:rPr lang="hr-HR" sz="3200" dirty="0" err="1"/>
              <a:t>remember</a:t>
            </a:r>
            <a:r>
              <a:rPr lang="hr-HR" sz="3200" dirty="0"/>
              <a:t> </a:t>
            </a:r>
            <a:r>
              <a:rPr lang="hr-HR" sz="3200" dirty="0" err="1"/>
              <a:t>us</a:t>
            </a:r>
            <a:r>
              <a:rPr lang="hr-HR" sz="3200" dirty="0"/>
              <a:t> </a:t>
            </a:r>
            <a:r>
              <a:rPr lang="en-US" sz="3600" dirty="0"/>
              <a:t/>
            </a:r>
            <a:br>
              <a:rPr lang="en-US" sz="3600" dirty="0"/>
            </a:br>
            <a:endParaRPr lang="en-US" sz="3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8" y="2217299"/>
            <a:ext cx="5709260" cy="459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840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502777"/>
            <a:ext cx="3047925" cy="411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7839" y="115888"/>
            <a:ext cx="5165539" cy="496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374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3050"/>
            <a:ext cx="8219256" cy="5853113"/>
          </a:xfrm>
        </p:spPr>
        <p:txBody>
          <a:bodyPr/>
          <a:lstStyle/>
          <a:p>
            <a:pPr marL="0" indent="0">
              <a:buNone/>
            </a:pP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first week there were serious shortcomings in the organization of individual monitoring (lack of personal dosimeters </a:t>
            </a:r>
            <a:r>
              <a:rPr lang="hr-HR" sz="2000" dirty="0">
                <a:latin typeface="Times New Roman" panose="02020603050405020304" pitchFamily="18" charset="0"/>
                <a:cs typeface="Times New Roman" panose="02020603050405020304" pitchFamily="18" charset="0"/>
              </a:rPr>
              <a:t>as </a:t>
            </a:r>
            <a:r>
              <a:rPr lang="hr-HR" sz="2000" dirty="0" err="1">
                <a:latin typeface="Times New Roman" panose="02020603050405020304" pitchFamily="18" charset="0"/>
                <a:cs typeface="Times New Roman" panose="02020603050405020304" pitchFamily="18" charset="0"/>
              </a:rPr>
              <a:t>nobody</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expected</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such</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larg</a:t>
            </a:r>
            <a:r>
              <a:rPr lang="en-US" sz="2000" dirty="0">
                <a:latin typeface="Times New Roman" panose="02020603050405020304" pitchFamily="18" charset="0"/>
                <a:cs typeface="Times New Roman" panose="02020603050405020304" pitchFamily="18" charset="0"/>
              </a:rPr>
              <a:t>e</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doses</a:t>
            </a:r>
            <a:r>
              <a:rPr lang="hr-HR" sz="2000" dirty="0" smtClean="0">
                <a:latin typeface="Times New Roman" panose="02020603050405020304" pitchFamily="18" charset="0"/>
                <a:cs typeface="Times New Roman" panose="02020603050405020304" pitchFamily="18" charset="0"/>
              </a:rPr>
              <a:t>)</a:t>
            </a:r>
            <a:r>
              <a:rPr lang="en-US" sz="2000" dirty="0"/>
              <a:t> </a:t>
            </a:r>
            <a:endParaRPr lang="hr-HR" sz="2000" dirty="0" smtClean="0"/>
          </a:p>
          <a:p>
            <a:pPr marL="0" indent="0">
              <a:buNone/>
            </a:pPr>
            <a:endParaRPr lang="en-US" sz="2000" dirty="0" smtClean="0"/>
          </a:p>
          <a:p>
            <a:pPr algn="just"/>
            <a:r>
              <a:rPr lang="en-US" sz="2000" dirty="0" smtClean="0">
                <a:latin typeface="Times New Roman" panose="02020603050405020304" pitchFamily="18" charset="0"/>
                <a:cs typeface="Times New Roman" panose="02020603050405020304" pitchFamily="18" charset="0"/>
              </a:rPr>
              <a:t>I</a:t>
            </a:r>
            <a:r>
              <a:rPr lang="hr-HR" sz="2000" dirty="0" smtClean="0">
                <a:latin typeface="Times New Roman" panose="02020603050405020304" pitchFamily="18" charset="0"/>
                <a:cs typeface="Times New Roman" panose="02020603050405020304" pitchFamily="18" charset="0"/>
              </a:rPr>
              <a:t>n </a:t>
            </a:r>
            <a:r>
              <a:rPr lang="hr-HR" sz="2000" dirty="0">
                <a:latin typeface="Times New Roman" panose="02020603050405020304" pitchFamily="18" charset="0"/>
                <a:cs typeface="Times New Roman" panose="02020603050405020304" pitchFamily="18" charset="0"/>
              </a:rPr>
              <a:t>most </a:t>
            </a:r>
            <a:r>
              <a:rPr lang="hr-HR" sz="2000" dirty="0" err="1">
                <a:latin typeface="Times New Roman" panose="02020603050405020304" pitchFamily="18" charset="0"/>
                <a:cs typeface="Times New Roman" panose="02020603050405020304" pitchFamily="18" charset="0"/>
              </a:rPr>
              <a:t>cases</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biological</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dosimetry</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showed</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that</a:t>
            </a:r>
            <a:r>
              <a:rPr lang="hr-HR" sz="2000" dirty="0">
                <a:latin typeface="Times New Roman" panose="02020603050405020304" pitchFamily="18" charset="0"/>
                <a:cs typeface="Times New Roman" panose="02020603050405020304" pitchFamily="18" charset="0"/>
              </a:rPr>
              <a:t> </a:t>
            </a:r>
            <a:r>
              <a:rPr lang="hr-HR" sz="2000" dirty="0" err="1" smtClean="0">
                <a:latin typeface="Times New Roman" panose="02020603050405020304" pitchFamily="18" charset="0"/>
                <a:cs typeface="Times New Roman" panose="02020603050405020304" pitchFamily="18" charset="0"/>
              </a:rPr>
              <a:t>military</a:t>
            </a:r>
            <a:r>
              <a:rPr lang="hr-HR" sz="2000" dirty="0" smtClean="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dosimeters</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underestimated</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received</a:t>
            </a:r>
            <a:r>
              <a:rPr lang="hr-HR" sz="2000" dirty="0">
                <a:latin typeface="Times New Roman" panose="02020603050405020304" pitchFamily="18" charset="0"/>
                <a:cs typeface="Times New Roman" panose="02020603050405020304" pitchFamily="18" charset="0"/>
              </a:rPr>
              <a:t> </a:t>
            </a:r>
            <a:r>
              <a:rPr lang="hr-HR" sz="2000" dirty="0" err="1" smtClean="0">
                <a:latin typeface="Times New Roman" panose="02020603050405020304" pitchFamily="18" charset="0"/>
                <a:cs typeface="Times New Roman" panose="02020603050405020304" pitchFamily="18" charset="0"/>
              </a:rPr>
              <a:t>doses</a:t>
            </a:r>
            <a:r>
              <a:rPr lang="hr-HR" sz="2000" dirty="0" smtClean="0">
                <a:latin typeface="Times New Roman" panose="02020603050405020304" pitchFamily="18" charset="0"/>
                <a:cs typeface="Times New Roman" panose="02020603050405020304" pitchFamily="18" charset="0"/>
              </a:rPr>
              <a:t>. </a:t>
            </a:r>
            <a:r>
              <a:rPr lang="hr-HR" sz="2000" dirty="0" err="1" smtClean="0">
                <a:latin typeface="Times New Roman" panose="02020603050405020304" pitchFamily="18" charset="0"/>
                <a:cs typeface="Times New Roman" panose="02020603050405020304" pitchFamily="18" charset="0"/>
              </a:rPr>
              <a:t>This</a:t>
            </a:r>
            <a:r>
              <a:rPr lang="hr-HR" sz="2000" dirty="0" smtClean="0">
                <a:latin typeface="Times New Roman" panose="02020603050405020304" pitchFamily="18" charset="0"/>
                <a:cs typeface="Times New Roman" panose="02020603050405020304" pitchFamily="18" charset="0"/>
              </a:rPr>
              <a:t> is </a:t>
            </a:r>
            <a:r>
              <a:rPr lang="hr-HR" sz="2000" dirty="0" err="1" smtClean="0">
                <a:latin typeface="Times New Roman" panose="02020603050405020304" pitchFamily="18" charset="0"/>
                <a:cs typeface="Times New Roman" panose="02020603050405020304" pitchFamily="18" charset="0"/>
              </a:rPr>
              <a:t>why</a:t>
            </a:r>
            <a:r>
              <a:rPr lang="hr-HR" sz="2000" dirty="0" smtClean="0">
                <a:latin typeface="Times New Roman" panose="02020603050405020304" pitchFamily="18" charset="0"/>
                <a:cs typeface="Times New Roman" panose="02020603050405020304" pitchFamily="18" charset="0"/>
              </a:rPr>
              <a:t> </a:t>
            </a:r>
            <a:r>
              <a:rPr lang="hr-HR" sz="2000" dirty="0" err="1" smtClean="0">
                <a:latin typeface="Times New Roman" panose="02020603050405020304" pitchFamily="18" charset="0"/>
                <a:cs typeface="Times New Roman" panose="02020603050405020304" pitchFamily="18" charset="0"/>
              </a:rPr>
              <a:t>doses</a:t>
            </a:r>
            <a:r>
              <a:rPr lang="hr-HR" sz="2000" dirty="0" smtClean="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were</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later</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estimated</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based</a:t>
            </a:r>
            <a:r>
              <a:rPr lang="hr-HR" sz="2000" dirty="0">
                <a:latin typeface="Times New Roman" panose="02020603050405020304" pitchFamily="18" charset="0"/>
                <a:cs typeface="Times New Roman" panose="02020603050405020304" pitchFamily="18" charset="0"/>
              </a:rPr>
              <a:t> on </a:t>
            </a:r>
            <a:r>
              <a:rPr lang="hr-HR" sz="2000" dirty="0" err="1">
                <a:latin typeface="Times New Roman" panose="02020603050405020304" pitchFamily="18" charset="0"/>
                <a:cs typeface="Times New Roman" panose="02020603050405020304" pitchFamily="18" charset="0"/>
              </a:rPr>
              <a:t>clinical</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symptoms</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and</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biodosimetry</a:t>
            </a:r>
            <a:r>
              <a:rPr lang="hr-HR" sz="2000" dirty="0">
                <a:latin typeface="Times New Roman" panose="02020603050405020304" pitchFamily="18" charset="0"/>
                <a:cs typeface="Times New Roman" panose="02020603050405020304" pitchFamily="18" charset="0"/>
              </a:rPr>
              <a:t> but </a:t>
            </a:r>
            <a:r>
              <a:rPr lang="hr-HR" sz="2000" dirty="0" err="1">
                <a:latin typeface="Times New Roman" panose="02020603050405020304" pitchFamily="18" charset="0"/>
                <a:cs typeface="Times New Roman" panose="02020603050405020304" pitchFamily="18" charset="0"/>
              </a:rPr>
              <a:t>generaly</a:t>
            </a:r>
            <a:r>
              <a:rPr lang="hr-HR" sz="2000" dirty="0">
                <a:latin typeface="Times New Roman" panose="02020603050405020304" pitchFamily="18" charset="0"/>
                <a:cs typeface="Times New Roman" panose="02020603050405020304" pitchFamily="18" charset="0"/>
              </a:rPr>
              <a:t> as </a:t>
            </a:r>
            <a:r>
              <a:rPr lang="hr-HR" sz="2000" dirty="0" err="1">
                <a:latin typeface="Times New Roman" panose="02020603050405020304" pitchFamily="18" charset="0"/>
                <a:cs typeface="Times New Roman" panose="02020603050405020304" pitchFamily="18" charset="0"/>
              </a:rPr>
              <a:t>it</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was</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combined</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internal</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and</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external</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radiation</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exposure</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thus</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calculation</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of</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doses</a:t>
            </a:r>
            <a:r>
              <a:rPr lang="hr-HR" sz="2000" dirty="0">
                <a:latin typeface="Times New Roman" panose="02020603050405020304" pitchFamily="18" charset="0"/>
                <a:cs typeface="Times New Roman" panose="02020603050405020304" pitchFamily="18" charset="0"/>
              </a:rPr>
              <a:t> </a:t>
            </a:r>
            <a:r>
              <a:rPr lang="hr-HR" sz="2000" dirty="0" err="1" smtClean="0">
                <a:latin typeface="Times New Roman" panose="02020603050405020304" pitchFamily="18" charset="0"/>
                <a:cs typeface="Times New Roman" panose="02020603050405020304" pitchFamily="18" charset="0"/>
              </a:rPr>
              <a:t>was</a:t>
            </a:r>
            <a:r>
              <a:rPr lang="hr-HR" sz="2000" dirty="0" smtClean="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very</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complex</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with</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questionable</a:t>
            </a:r>
            <a:r>
              <a:rPr lang="hr-HR" sz="2000" dirty="0">
                <a:latin typeface="Times New Roman" panose="02020603050405020304" pitchFamily="18" charset="0"/>
                <a:cs typeface="Times New Roman" panose="02020603050405020304" pitchFamily="18" charset="0"/>
              </a:rPr>
              <a:t> </a:t>
            </a:r>
            <a:r>
              <a:rPr lang="hr-HR" sz="2000" dirty="0" err="1">
                <a:latin typeface="Times New Roman" panose="02020603050405020304" pitchFamily="18" charset="0"/>
                <a:cs typeface="Times New Roman" panose="02020603050405020304" pitchFamily="18" charset="0"/>
              </a:rPr>
              <a:t>accuracy</a:t>
            </a:r>
            <a:endParaRPr lang="hr-HR"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387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9144000" cy="5472608"/>
          </a:xfrm>
        </p:spPr>
        <p:txBody>
          <a:bodyPr>
            <a:normAutofit fontScale="92500" lnSpcReduction="10000"/>
          </a:bodyPr>
          <a:lstStyle/>
          <a:p>
            <a:pPr algn="just"/>
            <a:endParaRPr lang="hr-HR" sz="16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An estimated 350 000 emergency and </a:t>
            </a:r>
            <a:r>
              <a:rPr lang="en-US" sz="2400" b="1" dirty="0">
                <a:latin typeface="Times New Roman" panose="02020603050405020304" pitchFamily="18" charset="0"/>
                <a:cs typeface="Times New Roman" panose="02020603050405020304" pitchFamily="18" charset="0"/>
              </a:rPr>
              <a:t>recovery operation </a:t>
            </a:r>
            <a:r>
              <a:rPr lang="en-US" sz="2400" b="1" dirty="0" smtClean="0">
                <a:latin typeface="Times New Roman" panose="02020603050405020304" pitchFamily="18" charset="0"/>
                <a:cs typeface="Times New Roman" panose="02020603050405020304" pitchFamily="18" charset="0"/>
              </a:rPr>
              <a:t>workers</a:t>
            </a:r>
            <a:r>
              <a:rPr lang="hr-HR" sz="2400" b="1" dirty="0" smtClean="0">
                <a:latin typeface="Times New Roman" panose="02020603050405020304" pitchFamily="18" charset="0"/>
                <a:cs typeface="Times New Roman" panose="02020603050405020304" pitchFamily="18" charset="0"/>
              </a:rPr>
              <a:t> (</a:t>
            </a:r>
            <a:r>
              <a:rPr lang="hr-HR" sz="2400" b="1" dirty="0" err="1" smtClean="0">
                <a:latin typeface="Times New Roman" panose="02020603050405020304" pitchFamily="18" charset="0"/>
                <a:cs typeface="Times New Roman" panose="02020603050405020304" pitchFamily="18" charset="0"/>
              </a:rPr>
              <a:t>liquidators</a:t>
            </a:r>
            <a:r>
              <a:rPr lang="hr-H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including </a:t>
            </a:r>
            <a:r>
              <a:rPr lang="en-US" sz="2400" b="1" dirty="0" smtClean="0">
                <a:latin typeface="Times New Roman" panose="02020603050405020304" pitchFamily="18" charset="0"/>
                <a:cs typeface="Times New Roman" panose="02020603050405020304" pitchFamily="18" charset="0"/>
              </a:rPr>
              <a:t>army</a:t>
            </a:r>
            <a:r>
              <a:rPr lang="hr-HR" sz="2400" b="1" dirty="0" smtClean="0">
                <a:latin typeface="Times New Roman" panose="02020603050405020304" pitchFamily="18" charset="0"/>
                <a:cs typeface="Times New Roman" panose="02020603050405020304" pitchFamily="18" charset="0"/>
              </a:rPr>
              <a:t> (</a:t>
            </a:r>
            <a:r>
              <a:rPr lang="hr-HR" sz="2400" b="1" dirty="0" err="1" smtClean="0">
                <a:latin typeface="Times New Roman" panose="02020603050405020304" pitchFamily="18" charset="0"/>
                <a:cs typeface="Times New Roman" panose="02020603050405020304" pitchFamily="18" charset="0"/>
              </a:rPr>
              <a:t>from</a:t>
            </a:r>
            <a:r>
              <a:rPr lang="hr-HR" sz="2400" b="1" dirty="0" smtClean="0">
                <a:latin typeface="Times New Roman" panose="02020603050405020304" pitchFamily="18" charset="0"/>
                <a:cs typeface="Times New Roman" panose="02020603050405020304" pitchFamily="18" charset="0"/>
              </a:rPr>
              <a:t> </a:t>
            </a:r>
            <a:r>
              <a:rPr lang="hr-HR" sz="2400" b="1" dirty="0" err="1" smtClean="0">
                <a:latin typeface="Times New Roman" panose="02020603050405020304" pitchFamily="18" charset="0"/>
                <a:cs typeface="Times New Roman" panose="02020603050405020304" pitchFamily="18" charset="0"/>
              </a:rPr>
              <a:t>almost</a:t>
            </a:r>
            <a:r>
              <a:rPr lang="hr-HR" sz="2400" b="1" dirty="0" smtClean="0">
                <a:latin typeface="Times New Roman" panose="02020603050405020304" pitchFamily="18" charset="0"/>
                <a:cs typeface="Times New Roman" panose="02020603050405020304" pitchFamily="18" charset="0"/>
              </a:rPr>
              <a:t> all </a:t>
            </a:r>
            <a:r>
              <a:rPr lang="hr-HR" sz="2400" b="1" dirty="0" err="1" smtClean="0">
                <a:latin typeface="Times New Roman" panose="02020603050405020304" pitchFamily="18" charset="0"/>
                <a:cs typeface="Times New Roman" panose="02020603050405020304" pitchFamily="18" charset="0"/>
              </a:rPr>
              <a:t>regions</a:t>
            </a:r>
            <a:r>
              <a:rPr lang="hr-HR" sz="2400" b="1" dirty="0" smtClean="0">
                <a:latin typeface="Times New Roman" panose="02020603050405020304" pitchFamily="18" charset="0"/>
                <a:cs typeface="Times New Roman" panose="02020603050405020304" pitchFamily="18" charset="0"/>
              </a:rPr>
              <a:t> </a:t>
            </a:r>
            <a:r>
              <a:rPr lang="hr-HR" sz="2400" b="1" dirty="0" err="1" smtClean="0">
                <a:latin typeface="Times New Roman" panose="02020603050405020304" pitchFamily="18" charset="0"/>
                <a:cs typeface="Times New Roman" panose="02020603050405020304" pitchFamily="18" charset="0"/>
              </a:rPr>
              <a:t>of</a:t>
            </a:r>
            <a:r>
              <a:rPr lang="hr-HR" sz="2400" b="1" dirty="0" smtClean="0">
                <a:latin typeface="Times New Roman" panose="02020603050405020304" pitchFamily="18" charset="0"/>
                <a:cs typeface="Times New Roman" panose="02020603050405020304" pitchFamily="18" charset="0"/>
              </a:rPr>
              <a:t> </a:t>
            </a:r>
            <a:r>
              <a:rPr lang="hr-HR" sz="2400" b="1" dirty="0" err="1" smtClean="0">
                <a:latin typeface="Times New Roman" panose="02020603050405020304" pitchFamily="18" charset="0"/>
                <a:cs typeface="Times New Roman" panose="02020603050405020304" pitchFamily="18" charset="0"/>
              </a:rPr>
              <a:t>Soviet</a:t>
            </a:r>
            <a:r>
              <a:rPr lang="hr-HR" sz="2400" b="1" dirty="0" smtClean="0">
                <a:latin typeface="Times New Roman" panose="02020603050405020304" pitchFamily="18" charset="0"/>
                <a:cs typeface="Times New Roman" panose="02020603050405020304" pitchFamily="18" charset="0"/>
              </a:rPr>
              <a:t> Union)</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power plant staff, local police and </a:t>
            </a:r>
            <a:r>
              <a:rPr lang="en-US" sz="2400" b="1" dirty="0" smtClean="0">
                <a:latin typeface="Times New Roman" panose="02020603050405020304" pitchFamily="18" charset="0"/>
                <a:cs typeface="Times New Roman" panose="02020603050405020304" pitchFamily="18" charset="0"/>
              </a:rPr>
              <a:t>fire services</a:t>
            </a:r>
            <a:r>
              <a:rPr lang="en-US" sz="2400" dirty="0">
                <a:latin typeface="Times New Roman" panose="02020603050405020304" pitchFamily="18" charset="0"/>
                <a:cs typeface="Times New Roman" panose="02020603050405020304" pitchFamily="18" charset="0"/>
              </a:rPr>
              <a:t>, were initially involved in </a:t>
            </a:r>
            <a:r>
              <a:rPr lang="en-US" sz="2400" dirty="0" smtClean="0">
                <a:latin typeface="Times New Roman" panose="02020603050405020304" pitchFamily="18" charset="0"/>
                <a:cs typeface="Times New Roman" panose="02020603050405020304" pitchFamily="18" charset="0"/>
              </a:rPr>
              <a:t>cleaning up. </a:t>
            </a:r>
            <a:endParaRPr lang="hr-HR"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Among </a:t>
            </a:r>
            <a:r>
              <a:rPr lang="en-US" sz="2400" dirty="0">
                <a:latin typeface="Times New Roman" panose="02020603050405020304" pitchFamily="18" charset="0"/>
                <a:cs typeface="Times New Roman" panose="02020603050405020304" pitchFamily="18" charset="0"/>
              </a:rPr>
              <a:t>them, about </a:t>
            </a:r>
            <a:r>
              <a:rPr lang="en-US" sz="2400" dirty="0" smtClean="0">
                <a:latin typeface="Times New Roman" panose="02020603050405020304" pitchFamily="18" charset="0"/>
                <a:cs typeface="Times New Roman" panose="02020603050405020304" pitchFamily="18" charset="0"/>
              </a:rPr>
              <a:t>240 </a:t>
            </a:r>
            <a:r>
              <a:rPr lang="en-US" sz="2400" dirty="0">
                <a:latin typeface="Times New Roman" panose="02020603050405020304" pitchFamily="18" charset="0"/>
                <a:cs typeface="Times New Roman" panose="02020603050405020304" pitchFamily="18" charset="0"/>
              </a:rPr>
              <a:t>000 recovery operation workers took part in major mitigation activities at the reactor and within the 30-km zone surrounding the reactor. Later, the number of registered "liquidators" rose to 600 </a:t>
            </a:r>
            <a:r>
              <a:rPr lang="en-US" sz="2400" dirty="0" smtClean="0">
                <a:latin typeface="Times New Roman" panose="02020603050405020304" pitchFamily="18" charset="0"/>
                <a:cs typeface="Times New Roman" panose="02020603050405020304" pitchFamily="18" charset="0"/>
              </a:rPr>
              <a:t>000</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this</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includes</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number</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of</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civilans</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who</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joined</a:t>
            </a:r>
            <a:r>
              <a:rPr lang="hr-HR" sz="2400" dirty="0" smtClean="0">
                <a:latin typeface="Times New Roman" panose="02020603050405020304" pitchFamily="18" charset="0"/>
                <a:cs typeface="Times New Roman" panose="02020603050405020304" pitchFamily="18" charset="0"/>
              </a:rPr>
              <a:t> </a:t>
            </a:r>
            <a:r>
              <a:rPr lang="hr-HR" sz="2400" dirty="0" err="1" smtClean="0">
                <a:latin typeface="Times New Roman" panose="02020603050405020304" pitchFamily="18" charset="0"/>
                <a:cs typeface="Times New Roman" panose="02020603050405020304" pitchFamily="18" charset="0"/>
              </a:rPr>
              <a:t>willingly</a:t>
            </a:r>
            <a:r>
              <a:rPr lang="hr-HR" sz="2400" dirty="0" smtClean="0">
                <a:latin typeface="Times New Roman" panose="02020603050405020304" pitchFamily="18" charset="0"/>
                <a:cs typeface="Times New Roman" panose="02020603050405020304" pitchFamily="18" charset="0"/>
              </a:rPr>
              <a:t>)</a:t>
            </a:r>
          </a:p>
          <a:p>
            <a:pPr algn="just"/>
            <a:r>
              <a:rPr lang="hr-HR" sz="2400" dirty="0" err="1">
                <a:latin typeface="Times New Roman" panose="02020603050405020304" pitchFamily="18" charset="0"/>
                <a:cs typeface="Times New Roman" panose="02020603050405020304" pitchFamily="18" charset="0"/>
              </a:rPr>
              <a:t>Military</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nuclear</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accident</a:t>
            </a:r>
            <a:r>
              <a:rPr lang="hr-HR" sz="2400" dirty="0">
                <a:latin typeface="Times New Roman" panose="02020603050405020304" pitchFamily="18" charset="0"/>
                <a:cs typeface="Times New Roman" panose="02020603050405020304" pitchFamily="18" charset="0"/>
              </a:rPr>
              <a:t> </a:t>
            </a:r>
            <a:r>
              <a:rPr lang="hr-HR" sz="2400" dirty="0" err="1">
                <a:latin typeface="Times New Roman" panose="02020603050405020304" pitchFamily="18" charset="0"/>
                <a:cs typeface="Times New Roman" panose="02020603050405020304" pitchFamily="18" charset="0"/>
              </a:rPr>
              <a:t>experts</a:t>
            </a:r>
            <a:r>
              <a:rPr lang="en-US" sz="2400" dirty="0">
                <a:latin typeface="Times New Roman" panose="02020603050405020304" pitchFamily="18" charset="0"/>
                <a:cs typeface="Times New Roman" panose="02020603050405020304" pitchFamily="18" charset="0"/>
              </a:rPr>
              <a:t> </a:t>
            </a:r>
            <a:r>
              <a:rPr lang="hr-HR" sz="24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960-1992 </a:t>
            </a:r>
            <a:r>
              <a:rPr lang="en-US" sz="2400" dirty="0" smtClean="0">
                <a:latin typeface="Times New Roman" panose="02020603050405020304" pitchFamily="18" charset="0"/>
                <a:cs typeface="Times New Roman" panose="02020603050405020304" pitchFamily="18" charset="0"/>
              </a:rPr>
              <a:t>w</a:t>
            </a:r>
            <a:r>
              <a:rPr lang="hr-HR" sz="2400" dirty="0" smtClean="0">
                <a:latin typeface="Times New Roman" panose="02020603050405020304" pitchFamily="18" charset="0"/>
                <a:cs typeface="Times New Roman" panose="02020603050405020304" pitchFamily="18" charset="0"/>
              </a:rPr>
              <a:t>ere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referred as "Chemical </a:t>
            </a:r>
            <a:r>
              <a:rPr lang="en-US" sz="2400" dirty="0" smtClean="0">
                <a:latin typeface="Times New Roman" panose="02020603050405020304" pitchFamily="18" charset="0"/>
                <a:cs typeface="Times New Roman" panose="02020603050405020304" pitchFamily="18" charset="0"/>
              </a:rPr>
              <a:t>Troops</a:t>
            </a:r>
            <a:r>
              <a:rPr lang="hr-H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1992 these forces were renamed  as 'Radiation, Chemical</a:t>
            </a:r>
            <a:r>
              <a:rPr lang="en-US" sz="2400" dirty="0" smtClean="0">
                <a:latin typeface="Times New Roman" panose="02020603050405020304" pitchFamily="18" charset="0"/>
                <a:cs typeface="Times New Roman" panose="02020603050405020304" pitchFamily="18" charset="0"/>
              </a:rPr>
              <a:t>, and Biological </a:t>
            </a:r>
            <a:r>
              <a:rPr lang="en-US" sz="2400" dirty="0">
                <a:latin typeface="Times New Roman" panose="02020603050405020304" pitchFamily="18" charset="0"/>
                <a:cs typeface="Times New Roman" panose="02020603050405020304" pitchFamily="18" charset="0"/>
              </a:rPr>
              <a:t>Defense Troops".</a:t>
            </a: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hr-HR" sz="2400" dirty="0" smtClean="0">
                <a:latin typeface="Times New Roman" panose="02020603050405020304" pitchFamily="18" charset="0"/>
                <a:cs typeface="Times New Roman" panose="02020603050405020304" pitchFamily="18" charset="0"/>
              </a:rPr>
              <a:t>S</a:t>
            </a:r>
            <a:r>
              <a:rPr lang="en-US" sz="2400" dirty="0" err="1" smtClean="0">
                <a:latin typeface="Times New Roman" panose="02020603050405020304" pitchFamily="18" charset="0"/>
                <a:cs typeface="Times New Roman" panose="02020603050405020304" pitchFamily="18" charset="0"/>
              </a:rPr>
              <a:t>oldiers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were in the disaster area in the most acute period from April to November-December </a:t>
            </a:r>
            <a:r>
              <a:rPr lang="en-US" sz="2400" dirty="0" smtClean="0">
                <a:latin typeface="Times New Roman" panose="02020603050405020304" pitchFamily="18" charset="0"/>
                <a:cs typeface="Times New Roman" panose="02020603050405020304" pitchFamily="18" charset="0"/>
              </a:rPr>
              <a:t>1986</a:t>
            </a:r>
            <a:endParaRPr lang="hr-HR" sz="2400" dirty="0" smtClean="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In 1986 the upper </a:t>
            </a:r>
            <a:r>
              <a:rPr lang="hr-HR" sz="2400" dirty="0" err="1" smtClean="0">
                <a:latin typeface="Times New Roman" panose="02020603050405020304" pitchFamily="18" charset="0"/>
                <a:cs typeface="Times New Roman" panose="02020603050405020304" pitchFamily="18" charset="0"/>
              </a:rPr>
              <a:t>permissible</a:t>
            </a:r>
            <a:r>
              <a:rPr lang="hr-H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dose </a:t>
            </a:r>
            <a:r>
              <a:rPr lang="en-US" sz="2400" dirty="0">
                <a:latin typeface="Times New Roman" panose="02020603050405020304" pitchFamily="18" charset="0"/>
                <a:cs typeface="Times New Roman" panose="02020603050405020304" pitchFamily="18" charset="0"/>
              </a:rPr>
              <a:t>was 250 </a:t>
            </a:r>
            <a:r>
              <a:rPr lang="en-US" sz="2400" dirty="0" err="1" smtClean="0">
                <a:latin typeface="Times New Roman" panose="02020603050405020304" pitchFamily="18" charset="0"/>
                <a:cs typeface="Times New Roman" panose="02020603050405020304" pitchFamily="18" charset="0"/>
              </a:rPr>
              <a:t>mSv</a:t>
            </a:r>
            <a:r>
              <a:rPr lang="hr-HR" sz="2400" dirty="0" smtClean="0">
                <a:latin typeface="Times New Roman" panose="02020603050405020304" pitchFamily="18" charset="0"/>
                <a:cs typeface="Times New Roman" panose="02020603050405020304" pitchFamily="18" charset="0"/>
              </a:rPr>
              <a:t>, i</a:t>
            </a:r>
            <a:r>
              <a:rPr lang="en-US" sz="2400" dirty="0" smtClean="0">
                <a:latin typeface="Times New Roman" panose="02020603050405020304" pitchFamily="18" charset="0"/>
                <a:cs typeface="Times New Roman" panose="02020603050405020304" pitchFamily="18" charset="0"/>
              </a:rPr>
              <a:t>n </a:t>
            </a:r>
            <a:r>
              <a:rPr lang="en-US" sz="2400" dirty="0">
                <a:latin typeface="Times New Roman" panose="02020603050405020304" pitchFamily="18" charset="0"/>
                <a:cs typeface="Times New Roman" panose="02020603050405020304" pitchFamily="18" charset="0"/>
              </a:rPr>
              <a:t>1987 100 </a:t>
            </a:r>
            <a:r>
              <a:rPr lang="en-US" sz="2400" dirty="0" err="1">
                <a:latin typeface="Times New Roman" panose="02020603050405020304" pitchFamily="18" charset="0"/>
                <a:cs typeface="Times New Roman" panose="02020603050405020304" pitchFamily="18" charset="0"/>
              </a:rPr>
              <a:t>mSv</a:t>
            </a:r>
            <a:r>
              <a:rPr lang="en-US" sz="2400" dirty="0">
                <a:latin typeface="Times New Roman" panose="02020603050405020304" pitchFamily="18" charset="0"/>
                <a:cs typeface="Times New Roman" panose="02020603050405020304" pitchFamily="18" charset="0"/>
              </a:rPr>
              <a:t> and further 50 </a:t>
            </a:r>
            <a:r>
              <a:rPr lang="en-US" sz="2400" dirty="0" err="1">
                <a:latin typeface="Times New Roman" panose="02020603050405020304" pitchFamily="18" charset="0"/>
                <a:cs typeface="Times New Roman" panose="02020603050405020304" pitchFamily="18" charset="0"/>
              </a:rPr>
              <a:t>mSv</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486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52736"/>
            <a:ext cx="9036496" cy="3779877"/>
          </a:xfrm>
        </p:spPr>
        <p:txBody>
          <a:bodyPr/>
          <a:lstStyle/>
          <a:p>
            <a:pPr marL="0" indent="0">
              <a:buNone/>
            </a:pPr>
            <a:r>
              <a:rPr lang="en-US" dirty="0"/>
              <a:t>Due to high temperatures of air it was almost impossible to work in rubber suits so </a:t>
            </a:r>
            <a:r>
              <a:rPr lang="hr-HR" dirty="0" smtClean="0"/>
              <a:t>some </a:t>
            </a:r>
            <a:r>
              <a:rPr lang="en-US" dirty="0" smtClean="0"/>
              <a:t>liquidators fainted after an hour </a:t>
            </a:r>
            <a:r>
              <a:rPr lang="en-US" dirty="0"/>
              <a:t>of work </a:t>
            </a:r>
            <a:endParaRPr lang="en-US" dirty="0" smtClean="0"/>
          </a:p>
          <a:p>
            <a:pPr marL="0" indent="0">
              <a:buNone/>
            </a:pPr>
            <a:r>
              <a:rPr lang="en-US" dirty="0" smtClean="0"/>
              <a:t>Due to hot weather, liquidators who wore respirators experienced face exfoliation</a:t>
            </a:r>
          </a:p>
          <a:p>
            <a:pPr marL="0" indent="0">
              <a:buNone/>
            </a:pPr>
            <a:r>
              <a:rPr lang="en-US" dirty="0" smtClean="0"/>
              <a:t>Liquidators </a:t>
            </a:r>
            <a:r>
              <a:rPr lang="en-US" dirty="0"/>
              <a:t>worked 12 h per day</a:t>
            </a:r>
          </a:p>
          <a:p>
            <a:pPr marL="0" indent="0">
              <a:buNone/>
            </a:pPr>
            <a:endParaRPr lang="en-US" dirty="0"/>
          </a:p>
        </p:txBody>
      </p:sp>
      <p:pic>
        <p:nvPicPr>
          <p:cNvPr id="4" name="Picture 3"/>
          <p:cNvPicPr>
            <a:picLocks noChangeAspect="1"/>
          </p:cNvPicPr>
          <p:nvPr/>
        </p:nvPicPr>
        <p:blipFill>
          <a:blip r:embed="rId2"/>
          <a:stretch>
            <a:fillRect/>
          </a:stretch>
        </p:blipFill>
        <p:spPr>
          <a:xfrm>
            <a:off x="2411760" y="3717032"/>
            <a:ext cx="3906088" cy="2748729"/>
          </a:xfrm>
          <a:prstGeom prst="rect">
            <a:avLst/>
          </a:prstGeom>
        </p:spPr>
      </p:pic>
    </p:spTree>
    <p:extLst>
      <p:ext uri="{BB962C8B-B14F-4D97-AF65-F5344CB8AC3E}">
        <p14:creationId xmlns:p14="http://schemas.microsoft.com/office/powerpoint/2010/main" val="2512079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06" y="980728"/>
            <a:ext cx="8229600" cy="3661867"/>
          </a:xfrm>
        </p:spPr>
        <p:txBody>
          <a:bodyPr/>
          <a:lstStyle/>
          <a:p>
            <a:pPr algn="just"/>
            <a:r>
              <a:rPr lang="hr-HR" dirty="0" smtClean="0"/>
              <a:t>In </a:t>
            </a:r>
            <a:r>
              <a:rPr lang="hr-HR" dirty="0" err="1" smtClean="0"/>
              <a:t>order</a:t>
            </a:r>
            <a:r>
              <a:rPr lang="hr-HR" dirty="0" smtClean="0"/>
              <a:t> to </a:t>
            </a:r>
            <a:r>
              <a:rPr lang="hr-HR" dirty="0" err="1" smtClean="0"/>
              <a:t>low</a:t>
            </a:r>
            <a:r>
              <a:rPr lang="en-US" dirty="0" err="1" smtClean="0"/>
              <a:t>er</a:t>
            </a:r>
            <a:r>
              <a:rPr lang="en-US" dirty="0" smtClean="0"/>
              <a:t> the t</a:t>
            </a:r>
            <a:r>
              <a:rPr lang="hr-HR" dirty="0" err="1" smtClean="0"/>
              <a:t>emperature</a:t>
            </a:r>
            <a:r>
              <a:rPr lang="hr-HR" dirty="0" smtClean="0"/>
              <a:t> </a:t>
            </a:r>
            <a:r>
              <a:rPr lang="hr-HR" dirty="0" err="1" smtClean="0"/>
              <a:t>helicopters</a:t>
            </a:r>
            <a:r>
              <a:rPr lang="hr-HR" dirty="0" smtClean="0"/>
              <a:t> </a:t>
            </a:r>
            <a:r>
              <a:rPr lang="hr-HR" dirty="0" err="1" smtClean="0"/>
              <a:t>were</a:t>
            </a:r>
            <a:r>
              <a:rPr lang="hr-HR" dirty="0" smtClean="0"/>
              <a:t> </a:t>
            </a:r>
            <a:r>
              <a:rPr lang="hr-HR" dirty="0" err="1" smtClean="0"/>
              <a:t>throwing</a:t>
            </a:r>
            <a:r>
              <a:rPr lang="hr-HR" dirty="0" smtClean="0"/>
              <a:t> </a:t>
            </a:r>
            <a:r>
              <a:rPr lang="hr-HR" dirty="0" err="1" smtClean="0"/>
              <a:t>lead</a:t>
            </a:r>
            <a:r>
              <a:rPr lang="hr-HR" dirty="0" smtClean="0"/>
              <a:t> </a:t>
            </a:r>
            <a:r>
              <a:rPr lang="hr-HR" dirty="0" err="1" smtClean="0"/>
              <a:t>panels</a:t>
            </a:r>
            <a:r>
              <a:rPr lang="hr-HR" dirty="0"/>
              <a:t>, </a:t>
            </a:r>
            <a:r>
              <a:rPr lang="hr-HR" dirty="0" err="1" smtClean="0"/>
              <a:t>bohr</a:t>
            </a:r>
            <a:r>
              <a:rPr lang="hr-HR" dirty="0" smtClean="0"/>
              <a:t> (</a:t>
            </a:r>
            <a:r>
              <a:rPr lang="hr-HR" dirty="0" err="1" smtClean="0"/>
              <a:t>neutrolizing</a:t>
            </a:r>
            <a:r>
              <a:rPr lang="hr-HR" dirty="0" smtClean="0"/>
              <a:t> </a:t>
            </a:r>
            <a:r>
              <a:rPr lang="hr-HR" dirty="0"/>
              <a:t>element for </a:t>
            </a:r>
            <a:r>
              <a:rPr lang="hr-HR" dirty="0" err="1" smtClean="0"/>
              <a:t>neutrons</a:t>
            </a:r>
            <a:r>
              <a:rPr lang="hr-HR" dirty="0" smtClean="0"/>
              <a:t>),</a:t>
            </a:r>
            <a:r>
              <a:rPr lang="hr-HR" dirty="0" err="1"/>
              <a:t>sand</a:t>
            </a:r>
            <a:r>
              <a:rPr lang="hr-HR" dirty="0" smtClean="0"/>
              <a:t>, dolomite </a:t>
            </a:r>
            <a:r>
              <a:rPr lang="hr-HR" dirty="0" err="1" smtClean="0"/>
              <a:t>and</a:t>
            </a:r>
            <a:r>
              <a:rPr lang="hr-HR" dirty="0" smtClean="0"/>
              <a:t> </a:t>
            </a:r>
            <a:r>
              <a:rPr lang="hr-HR" dirty="0" err="1" smtClean="0"/>
              <a:t>clay</a:t>
            </a:r>
            <a:r>
              <a:rPr lang="hr-HR" dirty="0" smtClean="0"/>
              <a:t> </a:t>
            </a:r>
            <a:endParaRPr lang="en-US" dirty="0" smtClean="0"/>
          </a:p>
          <a:p>
            <a:r>
              <a:rPr lang="hr-HR" dirty="0" smtClean="0"/>
              <a:t>60 </a:t>
            </a:r>
            <a:r>
              <a:rPr lang="hr-HR" dirty="0"/>
              <a:t>t </a:t>
            </a:r>
            <a:r>
              <a:rPr lang="hr-HR" dirty="0" err="1" smtClean="0"/>
              <a:t>of</a:t>
            </a:r>
            <a:r>
              <a:rPr lang="hr-HR" dirty="0" smtClean="0"/>
              <a:t> </a:t>
            </a:r>
            <a:r>
              <a:rPr lang="hr-HR" dirty="0" err="1" smtClean="0"/>
              <a:t>material</a:t>
            </a:r>
            <a:r>
              <a:rPr lang="hr-HR" dirty="0" smtClean="0"/>
              <a:t> </a:t>
            </a:r>
            <a:r>
              <a:rPr lang="hr-HR" dirty="0" err="1" smtClean="0"/>
              <a:t>was</a:t>
            </a:r>
            <a:r>
              <a:rPr lang="hr-HR" dirty="0" smtClean="0"/>
              <a:t> </a:t>
            </a:r>
            <a:r>
              <a:rPr lang="hr-HR" dirty="0" err="1"/>
              <a:t>thrown</a:t>
            </a:r>
            <a:r>
              <a:rPr lang="hr-HR" dirty="0"/>
              <a:t> </a:t>
            </a:r>
            <a:r>
              <a:rPr lang="hr-HR" dirty="0" err="1" smtClean="0"/>
              <a:t>in</a:t>
            </a:r>
            <a:r>
              <a:rPr lang="hr-HR" dirty="0" smtClean="0"/>
              <a:t> </a:t>
            </a:r>
            <a:r>
              <a:rPr lang="hr-HR" dirty="0" err="1"/>
              <a:t>three</a:t>
            </a:r>
            <a:r>
              <a:rPr lang="hr-HR" dirty="0"/>
              <a:t> </a:t>
            </a:r>
            <a:r>
              <a:rPr lang="hr-HR" dirty="0" err="1"/>
              <a:t>days</a:t>
            </a:r>
            <a:endParaRPr lang="hr-HR" dirty="0"/>
          </a:p>
          <a:p>
            <a:pPr marL="0" indent="0">
              <a:buNone/>
            </a:pPr>
            <a:endParaRPr lang="hr-HR"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23" y="2797175"/>
            <a:ext cx="298767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98917"/>
            <a:ext cx="3890789" cy="262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34805" y="5661248"/>
            <a:ext cx="4572000" cy="646331"/>
          </a:xfrm>
          <a:prstGeom prst="rect">
            <a:avLst/>
          </a:prstGeom>
        </p:spPr>
        <p:txBody>
          <a:bodyPr>
            <a:spAutoFit/>
          </a:bodyPr>
          <a:lstStyle/>
          <a:p>
            <a:r>
              <a:rPr lang="en-US" dirty="0"/>
              <a:t>Pilots during the first </a:t>
            </a:r>
            <a:r>
              <a:rPr lang="en-US" dirty="0" err="1"/>
              <a:t>fligths</a:t>
            </a:r>
            <a:r>
              <a:rPr lang="en-US" dirty="0"/>
              <a:t> </a:t>
            </a:r>
            <a:r>
              <a:rPr lang="en-US" dirty="0" smtClean="0"/>
              <a:t>rec</a:t>
            </a:r>
            <a:r>
              <a:rPr lang="hr-HR" dirty="0" err="1" smtClean="0"/>
              <a:t>eived</a:t>
            </a:r>
            <a:r>
              <a:rPr lang="en-US" dirty="0" smtClean="0"/>
              <a:t> </a:t>
            </a:r>
            <a:r>
              <a:rPr lang="en-US" dirty="0"/>
              <a:t>doses of </a:t>
            </a:r>
            <a:r>
              <a:rPr lang="en-US" dirty="0" err="1"/>
              <a:t>approximatelly</a:t>
            </a:r>
            <a:r>
              <a:rPr lang="en-US" dirty="0"/>
              <a:t> 6 </a:t>
            </a:r>
            <a:r>
              <a:rPr lang="en-US" dirty="0" err="1"/>
              <a:t>Sv</a:t>
            </a:r>
            <a:endParaRPr lang="en-US" dirty="0"/>
          </a:p>
        </p:txBody>
      </p:sp>
    </p:spTree>
    <p:extLst>
      <p:ext uri="{BB962C8B-B14F-4D97-AF65-F5344CB8AC3E}">
        <p14:creationId xmlns:p14="http://schemas.microsoft.com/office/powerpoint/2010/main" val="1749706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73" y="692696"/>
            <a:ext cx="8229600" cy="3655232"/>
          </a:xfrm>
        </p:spPr>
        <p:txBody>
          <a:bodyPr>
            <a:normAutofit fontScale="90000"/>
          </a:bodyPr>
          <a:lstStyle/>
          <a:p>
            <a:pPr algn="l"/>
            <a:r>
              <a:rPr lang="hr-HR" sz="1400" dirty="0" smtClean="0">
                <a:latin typeface="Times New Roman" panose="02020603050405020304" pitchFamily="18" charset="0"/>
                <a:cs typeface="Times New Roman" panose="02020603050405020304" pitchFamily="18" charset="0"/>
              </a:rPr>
              <a:t/>
            </a:r>
            <a:br>
              <a:rPr lang="hr-HR" sz="1400" dirty="0" smtClean="0">
                <a:latin typeface="Times New Roman" panose="02020603050405020304" pitchFamily="18" charset="0"/>
                <a:cs typeface="Times New Roman" panose="02020603050405020304" pitchFamily="18" charset="0"/>
              </a:rPr>
            </a:br>
            <a:r>
              <a:rPr lang="hr-HR" sz="1400" dirty="0">
                <a:latin typeface="Times New Roman" panose="02020603050405020304" pitchFamily="18" charset="0"/>
                <a:cs typeface="Times New Roman" panose="02020603050405020304" pitchFamily="18" charset="0"/>
              </a:rPr>
              <a:t/>
            </a:r>
            <a:br>
              <a:rPr lang="hr-HR" sz="1400" dirty="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D</a:t>
            </a:r>
            <a:r>
              <a:rPr lang="en-US" sz="1800" cap="none" dirty="0" smtClean="0">
                <a:latin typeface="Times New Roman" panose="02020603050405020304" pitchFamily="18" charset="0"/>
                <a:cs typeface="Times New Roman" panose="02020603050405020304" pitchFamily="18" charset="0"/>
              </a:rPr>
              <a:t>uring</a:t>
            </a:r>
            <a:r>
              <a:rPr lang="hr-HR" sz="1800" cap="none" dirty="0" smtClean="0">
                <a:latin typeface="Times New Roman" panose="02020603050405020304" pitchFamily="18" charset="0"/>
                <a:cs typeface="Times New Roman" panose="02020603050405020304" pitchFamily="18" charset="0"/>
              </a:rPr>
              <a:t> o</a:t>
            </a:r>
            <a:r>
              <a:rPr lang="en-US" sz="1800" cap="none" dirty="0" err="1" smtClean="0">
                <a:latin typeface="Times New Roman" panose="02020603050405020304" pitchFamily="18" charset="0"/>
                <a:cs typeface="Times New Roman" panose="02020603050405020304" pitchFamily="18" charset="0"/>
              </a:rPr>
              <a:t>peration</a:t>
            </a:r>
            <a:r>
              <a:rPr lang="en-US" sz="1800" cap="none" dirty="0" smtClean="0">
                <a:latin typeface="Times New Roman" panose="02020603050405020304" pitchFamily="18" charset="0"/>
                <a:cs typeface="Times New Roman" panose="02020603050405020304" pitchFamily="18" charset="0"/>
              </a:rPr>
              <a:t> "cross",70 aircraft-flights were performed </a:t>
            </a:r>
            <a:r>
              <a:rPr lang="hr-HR" sz="1800" cap="none" dirty="0" smtClean="0">
                <a:latin typeface="Times New Roman" panose="02020603050405020304" pitchFamily="18" charset="0"/>
                <a:cs typeface="Times New Roman" panose="02020603050405020304" pitchFamily="18" charset="0"/>
              </a:rPr>
              <a:t>for </a:t>
            </a:r>
            <a:r>
              <a:rPr lang="hr-HR" sz="1800" cap="none" dirty="0" err="1" smtClean="0">
                <a:latin typeface="Times New Roman" panose="02020603050405020304" pitchFamily="18" charset="0"/>
                <a:cs typeface="Times New Roman" panose="02020603050405020304" pitchFamily="18" charset="0"/>
              </a:rPr>
              <a:t>estimation</a:t>
            </a:r>
            <a:r>
              <a:rPr lang="hr-HR" sz="1800" cap="none" dirty="0" smtClean="0">
                <a:latin typeface="Times New Roman" panose="02020603050405020304" pitchFamily="18" charset="0"/>
                <a:cs typeface="Times New Roman" panose="02020603050405020304" pitchFamily="18" charset="0"/>
              </a:rPr>
              <a:t> </a:t>
            </a:r>
            <a:r>
              <a:rPr lang="hr-HR" sz="1800" cap="none" dirty="0" err="1" smtClean="0">
                <a:latin typeface="Times New Roman" panose="02020603050405020304" pitchFamily="18" charset="0"/>
                <a:cs typeface="Times New Roman" panose="02020603050405020304" pitchFamily="18" charset="0"/>
              </a:rPr>
              <a:t>of</a:t>
            </a:r>
            <a:r>
              <a:rPr lang="hr-HR" sz="1800" cap="none" dirty="0" smtClean="0">
                <a:latin typeface="Times New Roman" panose="02020603050405020304" pitchFamily="18" charset="0"/>
                <a:cs typeface="Times New Roman" panose="02020603050405020304" pitchFamily="18" charset="0"/>
              </a:rPr>
              <a:t> </a:t>
            </a:r>
            <a:r>
              <a:rPr lang="hr-HR" sz="1800" cap="none" dirty="0" err="1" smtClean="0">
                <a:latin typeface="Times New Roman" panose="02020603050405020304" pitchFamily="18" charset="0"/>
                <a:cs typeface="Times New Roman" panose="02020603050405020304" pitchFamily="18" charset="0"/>
              </a:rPr>
              <a:t>radionuclides</a:t>
            </a:r>
            <a:r>
              <a:rPr lang="hr-HR" sz="1800" cap="none" dirty="0" smtClean="0">
                <a:latin typeface="Times New Roman" panose="02020603050405020304" pitchFamily="18" charset="0"/>
                <a:cs typeface="Times New Roman" panose="02020603050405020304" pitchFamily="18" charset="0"/>
              </a:rPr>
              <a:t> </a:t>
            </a:r>
            <a:r>
              <a:rPr lang="hr-HR" sz="1800" cap="none" dirty="0" err="1" smtClean="0">
                <a:latin typeface="Times New Roman" panose="02020603050405020304" pitchFamily="18" charset="0"/>
                <a:cs typeface="Times New Roman" panose="02020603050405020304" pitchFamily="18" charset="0"/>
              </a:rPr>
              <a:t>fallout</a:t>
            </a:r>
            <a:r>
              <a:rPr lang="hr-HR" sz="1800" cap="none" dirty="0" smtClean="0">
                <a:latin typeface="Times New Roman" panose="02020603050405020304" pitchFamily="18" charset="0"/>
                <a:cs typeface="Times New Roman" panose="02020603050405020304" pitchFamily="18" charset="0"/>
              </a:rPr>
              <a:t>  a</a:t>
            </a:r>
            <a:r>
              <a:rPr lang="en-US" sz="1800" cap="none" dirty="0" smtClean="0">
                <a:latin typeface="Times New Roman" panose="02020603050405020304" pitchFamily="18" charset="0"/>
                <a:cs typeface="Times New Roman" panose="02020603050405020304" pitchFamily="18" charset="0"/>
              </a:rPr>
              <a:t>t a distance from nuclear power from 3 to 13 km at altitudes from 25 m to 2 km. </a:t>
            </a:r>
            <a:r>
              <a:rPr lang="hr-HR" sz="1800" cap="none" dirty="0" smtClean="0">
                <a:latin typeface="Times New Roman" panose="02020603050405020304" pitchFamily="18" charset="0"/>
                <a:cs typeface="Times New Roman" panose="02020603050405020304" pitchFamily="18" charset="0"/>
              </a:rPr>
              <a:t/>
            </a:r>
            <a:br>
              <a:rPr lang="hr-HR" sz="1800" cap="none" dirty="0" smtClean="0">
                <a:latin typeface="Times New Roman" panose="02020603050405020304" pitchFamily="18" charset="0"/>
                <a:cs typeface="Times New Roman" panose="02020603050405020304" pitchFamily="18" charset="0"/>
              </a:rPr>
            </a:br>
            <a:r>
              <a:rPr lang="hr-HR" sz="1800" cap="none" dirty="0" smtClean="0">
                <a:latin typeface="Times New Roman" panose="02020603050405020304" pitchFamily="18" charset="0"/>
                <a:cs typeface="Times New Roman" panose="02020603050405020304" pitchFamily="18" charset="0"/>
              </a:rPr>
              <a:t/>
            </a:r>
            <a:br>
              <a:rPr lang="hr-HR" sz="1800" cap="none" dirty="0" smtClean="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D</a:t>
            </a:r>
            <a:r>
              <a:rPr lang="en-US" sz="1800" cap="none" dirty="0" smtClean="0">
                <a:latin typeface="Times New Roman" panose="02020603050405020304" pitchFamily="18" charset="0"/>
                <a:cs typeface="Times New Roman" panose="02020603050405020304" pitchFamily="18" charset="0"/>
              </a:rPr>
              <a:t>uring the first days people worked in shifts in the danger zone just a few minutes</a:t>
            </a:r>
            <a:br>
              <a:rPr lang="en-US" sz="1800" cap="none" dirty="0" smtClean="0">
                <a:latin typeface="Times New Roman" panose="02020603050405020304" pitchFamily="18" charset="0"/>
                <a:cs typeface="Times New Roman" panose="02020603050405020304" pitchFamily="18" charset="0"/>
              </a:rPr>
            </a:br>
            <a:r>
              <a:rPr lang="hr-HR" sz="1800" cap="none" dirty="0" smtClean="0">
                <a:latin typeface="Times New Roman" panose="02020603050405020304" pitchFamily="18" charset="0"/>
                <a:cs typeface="Times New Roman" panose="02020603050405020304" pitchFamily="18" charset="0"/>
              </a:rPr>
              <a:t/>
            </a:r>
            <a:br>
              <a:rPr lang="hr-HR" sz="1800" cap="none" dirty="0" smtClean="0">
                <a:latin typeface="Times New Roman" panose="02020603050405020304" pitchFamily="18" charset="0"/>
                <a:cs typeface="Times New Roman" panose="02020603050405020304" pitchFamily="18" charset="0"/>
              </a:rPr>
            </a:br>
            <a:r>
              <a:rPr lang="en-US" sz="1800" cap="none" dirty="0">
                <a:latin typeface="Times New Roman" panose="02020603050405020304" pitchFamily="18" charset="0"/>
                <a:cs typeface="Times New Roman" panose="02020603050405020304" pitchFamily="18" charset="0"/>
              </a:rPr>
              <a:t>D</a:t>
            </a:r>
            <a:r>
              <a:rPr lang="en-US" sz="1800" cap="none" dirty="0" smtClean="0">
                <a:latin typeface="Times New Roman" panose="02020603050405020304" pitchFamily="18" charset="0"/>
                <a:cs typeface="Times New Roman" panose="02020603050405020304" pitchFamily="18" charset="0"/>
              </a:rPr>
              <a:t>uring the period from </a:t>
            </a:r>
            <a:r>
              <a:rPr lang="en-US" sz="1800" cap="none" dirty="0" err="1" smtClean="0">
                <a:latin typeface="Times New Roman" panose="02020603050405020304" pitchFamily="18" charset="0"/>
                <a:cs typeface="Times New Roman" panose="02020603050405020304" pitchFamily="18" charset="0"/>
              </a:rPr>
              <a:t>april</a:t>
            </a:r>
            <a:r>
              <a:rPr lang="en-US" sz="1800" cap="none" dirty="0" smtClean="0">
                <a:latin typeface="Times New Roman" panose="02020603050405020304" pitchFamily="18" charset="0"/>
                <a:cs typeface="Times New Roman" panose="02020603050405020304" pitchFamily="18" charset="0"/>
              </a:rPr>
              <a:t> 1986 to </a:t>
            </a:r>
            <a:r>
              <a:rPr lang="en-US" sz="1800" cap="none" dirty="0">
                <a:latin typeface="Times New Roman" panose="02020603050405020304" pitchFamily="18" charset="0"/>
                <a:cs typeface="Times New Roman" panose="02020603050405020304" pitchFamily="18" charset="0"/>
              </a:rPr>
              <a:t>N</a:t>
            </a:r>
            <a:r>
              <a:rPr lang="en-US" sz="1800" cap="none" dirty="0" smtClean="0">
                <a:latin typeface="Times New Roman" panose="02020603050405020304" pitchFamily="18" charset="0"/>
                <a:cs typeface="Times New Roman" panose="02020603050405020304" pitchFamily="18" charset="0"/>
              </a:rPr>
              <a:t>ovember 1990 radiology experts monitored radiation contamination over an area of ​​3500 km</a:t>
            </a:r>
            <a:r>
              <a:rPr lang="en-US" sz="1800" cap="none" baseline="30000" dirty="0" smtClean="0">
                <a:latin typeface="Times New Roman" panose="02020603050405020304" pitchFamily="18" charset="0"/>
                <a:cs typeface="Times New Roman" panose="02020603050405020304" pitchFamily="18" charset="0"/>
              </a:rPr>
              <a:t>2</a:t>
            </a:r>
            <a:r>
              <a:rPr lang="en-US" sz="1800" cap="none" dirty="0" smtClean="0">
                <a:latin typeface="Times New Roman" panose="02020603050405020304" pitchFamily="18" charset="0"/>
                <a:cs typeface="Times New Roman" panose="02020603050405020304" pitchFamily="18" charset="0"/>
              </a:rPr>
              <a:t> </a:t>
            </a:r>
            <a:br>
              <a:rPr lang="en-US" sz="1800" cap="none" dirty="0" smtClean="0">
                <a:latin typeface="Times New Roman" panose="02020603050405020304" pitchFamily="18" charset="0"/>
                <a:cs typeface="Times New Roman" panose="02020603050405020304" pitchFamily="18" charset="0"/>
              </a:rPr>
            </a:br>
            <a:r>
              <a:rPr lang="en-US" sz="1800" cap="none" dirty="0" smtClean="0">
                <a:latin typeface="Times New Roman" panose="02020603050405020304" pitchFamily="18" charset="0"/>
                <a:cs typeface="Times New Roman" panose="02020603050405020304" pitchFamily="18" charset="0"/>
              </a:rPr>
              <a:t/>
            </a:r>
            <a:br>
              <a:rPr lang="en-US" sz="1800" cap="none" dirty="0" smtClean="0">
                <a:latin typeface="Times New Roman" panose="02020603050405020304" pitchFamily="18" charset="0"/>
                <a:cs typeface="Times New Roman" panose="02020603050405020304" pitchFamily="18" charset="0"/>
              </a:rPr>
            </a:br>
            <a:r>
              <a:rPr lang="en-US" sz="1800" cap="none" dirty="0" smtClean="0">
                <a:latin typeface="Times New Roman" panose="02020603050405020304" pitchFamily="18" charset="0"/>
                <a:cs typeface="Times New Roman" panose="02020603050405020304" pitchFamily="18" charset="0"/>
              </a:rPr>
              <a:t>During decontamination it 2.2 million m</a:t>
            </a:r>
            <a:r>
              <a:rPr lang="en-US" sz="1800" cap="none" baseline="30000" dirty="0" smtClean="0">
                <a:latin typeface="Times New Roman" panose="02020603050405020304" pitchFamily="18" charset="0"/>
                <a:cs typeface="Times New Roman" panose="02020603050405020304" pitchFamily="18" charset="0"/>
              </a:rPr>
              <a:t>3</a:t>
            </a:r>
            <a:r>
              <a:rPr lang="en-US" sz="1800" cap="none" dirty="0" smtClean="0">
                <a:latin typeface="Times New Roman" panose="02020603050405020304" pitchFamily="18" charset="0"/>
                <a:cs typeface="Times New Roman" panose="02020603050405020304" pitchFamily="18" charset="0"/>
              </a:rPr>
              <a:t>. of radioactive soil was moved </a:t>
            </a:r>
            <a:br>
              <a:rPr lang="en-US" sz="1800" cap="none"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hr-HR" sz="1800" dirty="0">
                <a:latin typeface="Times New Roman" panose="02020603050405020304" pitchFamily="18" charset="0"/>
                <a:cs typeface="Times New Roman" panose="02020603050405020304" pitchFamily="18" charset="0"/>
              </a:rPr>
              <a:t/>
            </a:r>
            <a:br>
              <a:rPr lang="hr-HR" sz="1800" dirty="0">
                <a:latin typeface="Times New Roman" panose="02020603050405020304" pitchFamily="18" charset="0"/>
                <a:cs typeface="Times New Roman" panose="02020603050405020304" pitchFamily="18" charset="0"/>
              </a:rPr>
            </a:br>
            <a:r>
              <a:rPr lang="hr-HR" sz="1800" dirty="0">
                <a:latin typeface="Times New Roman" panose="02020603050405020304" pitchFamily="18" charset="0"/>
                <a:cs typeface="Times New Roman" panose="02020603050405020304" pitchFamily="18" charset="0"/>
              </a:rPr>
              <a:t/>
            </a:r>
            <a:br>
              <a:rPr lang="hr-HR"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931505"/>
            <a:ext cx="45339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771800" y="4347928"/>
            <a:ext cx="4464496" cy="1231106"/>
          </a:xfrm>
          <a:prstGeom prst="rect">
            <a:avLst/>
          </a:prstGeom>
        </p:spPr>
        <p:txBody>
          <a:bodyPr wrap="square">
            <a:spAutoFit/>
          </a:bodyPr>
          <a:lstStyle/>
          <a:p>
            <a:r>
              <a:rPr lang="en-US" sz="1400" kern="0" dirty="0">
                <a:solidFill>
                  <a:srgbClr val="000000"/>
                </a:solidFill>
                <a:latin typeface="Times New Roman" panose="02020603050405020304" pitchFamily="18" charset="0"/>
                <a:ea typeface="+mj-ea"/>
                <a:cs typeface="Times New Roman" panose="02020603050405020304" pitchFamily="18" charset="0"/>
              </a:rPr>
              <a:t>L</a:t>
            </a:r>
            <a:r>
              <a:rPr lang="hr-HR" sz="1400" kern="0" dirty="0" err="1">
                <a:solidFill>
                  <a:srgbClr val="000000"/>
                </a:solidFill>
                <a:latin typeface="Times New Roman" panose="02020603050405020304" pitchFamily="18" charset="0"/>
                <a:ea typeface="+mj-ea"/>
                <a:cs typeface="Times New Roman" panose="02020603050405020304" pitchFamily="18" charset="0"/>
              </a:rPr>
              <a:t>aboratory</a:t>
            </a:r>
            <a:r>
              <a:rPr lang="hr-HR" sz="1400" kern="0" dirty="0">
                <a:solidFill>
                  <a:srgbClr val="000000"/>
                </a:solidFill>
                <a:latin typeface="Times New Roman" panose="02020603050405020304" pitchFamily="18" charset="0"/>
                <a:ea typeface="+mj-ea"/>
                <a:cs typeface="Times New Roman" panose="02020603050405020304" pitchFamily="18" charset="0"/>
              </a:rPr>
              <a:t> </a:t>
            </a:r>
            <a:r>
              <a:rPr lang="hr-HR" sz="1400" kern="0" dirty="0" err="1">
                <a:solidFill>
                  <a:srgbClr val="000000"/>
                </a:solidFill>
                <a:latin typeface="Times New Roman" panose="02020603050405020304" pitchFamily="18" charset="0"/>
                <a:ea typeface="+mj-ea"/>
                <a:cs typeface="Times New Roman" panose="02020603050405020304" pitchFamily="18" charset="0"/>
              </a:rPr>
              <a:t>airplan</a:t>
            </a:r>
            <a:r>
              <a:rPr lang="hr-HR" sz="1400" kern="0" dirty="0">
                <a:solidFill>
                  <a:srgbClr val="000000"/>
                </a:solidFill>
                <a:latin typeface="Times New Roman" panose="02020603050405020304" pitchFamily="18" charset="0"/>
                <a:ea typeface="+mj-ea"/>
                <a:cs typeface="Times New Roman" panose="02020603050405020304" pitchFamily="18" charset="0"/>
              </a:rPr>
              <a:t>  </a:t>
            </a:r>
            <a:r>
              <a:rPr lang="hr-HR" sz="1400" kern="0" dirty="0" err="1">
                <a:solidFill>
                  <a:srgbClr val="000000"/>
                </a:solidFill>
                <a:latin typeface="Times New Roman" panose="02020603050405020304" pitchFamily="18" charset="0"/>
                <a:ea typeface="+mj-ea"/>
                <a:cs typeface="Times New Roman" panose="02020603050405020304" pitchFamily="18" charset="0"/>
              </a:rPr>
              <a:t>An</a:t>
            </a:r>
            <a:r>
              <a:rPr lang="hr-HR" sz="1400" kern="0" dirty="0">
                <a:solidFill>
                  <a:srgbClr val="000000"/>
                </a:solidFill>
                <a:latin typeface="Times New Roman" panose="02020603050405020304" pitchFamily="18" charset="0"/>
                <a:ea typeface="+mj-ea"/>
                <a:cs typeface="Times New Roman" panose="02020603050405020304" pitchFamily="18" charset="0"/>
              </a:rPr>
              <a:t> 24 RR</a:t>
            </a:r>
            <a:r>
              <a:rPr lang="en-US" sz="1400" kern="0" dirty="0">
                <a:solidFill>
                  <a:srgbClr val="000000"/>
                </a:solidFill>
                <a:latin typeface="Times New Roman" panose="02020603050405020304" pitchFamily="18" charset="0"/>
                <a:ea typeface="+mj-ea"/>
                <a:cs typeface="Times New Roman" panose="02020603050405020304" pitchFamily="18" charset="0"/>
              </a:rPr>
              <a:t> was used for air analysis</a:t>
            </a:r>
            <a:r>
              <a:rPr lang="hr-HR" sz="1400" kern="0" dirty="0">
                <a:solidFill>
                  <a:srgbClr val="000000"/>
                </a:solidFill>
                <a:latin typeface="Times New Roman" panose="02020603050405020304" pitchFamily="18" charset="0"/>
                <a:ea typeface="+mj-ea"/>
                <a:cs typeface="Times New Roman" panose="02020603050405020304" pitchFamily="18" charset="0"/>
              </a:rPr>
              <a:t/>
            </a:r>
            <a:br>
              <a:rPr lang="hr-HR" sz="1400" kern="0" dirty="0">
                <a:solidFill>
                  <a:srgbClr val="000000"/>
                </a:solidFill>
                <a:latin typeface="Times New Roman" panose="02020603050405020304" pitchFamily="18" charset="0"/>
                <a:ea typeface="+mj-ea"/>
                <a:cs typeface="Times New Roman" panose="02020603050405020304" pitchFamily="18" charset="0"/>
              </a:rPr>
            </a:br>
            <a:r>
              <a:rPr lang="hr-HR" sz="2800" kern="0" dirty="0">
                <a:solidFill>
                  <a:srgbClr val="000000"/>
                </a:solidFill>
                <a:latin typeface="Times New Roman" panose="02020603050405020304" pitchFamily="18" charset="0"/>
                <a:ea typeface="+mj-ea"/>
                <a:cs typeface="Times New Roman" panose="02020603050405020304" pitchFamily="18" charset="0"/>
              </a:rPr>
              <a:t/>
            </a:r>
            <a:br>
              <a:rPr lang="hr-HR" sz="2800" kern="0" dirty="0">
                <a:solidFill>
                  <a:srgbClr val="000000"/>
                </a:solidFill>
                <a:latin typeface="Times New Roman" panose="02020603050405020304" pitchFamily="18" charset="0"/>
                <a:ea typeface="+mj-ea"/>
                <a:cs typeface="Times New Roman" panose="02020603050405020304" pitchFamily="18" charset="0"/>
              </a:rPr>
            </a:br>
            <a:r>
              <a:rPr lang="en-US" sz="1400" kern="0" dirty="0">
                <a:solidFill>
                  <a:srgbClr val="000000"/>
                </a:solidFill>
                <a:latin typeface="Times New Roman" panose="02020603050405020304" pitchFamily="18" charset="0"/>
                <a:ea typeface="+mj-ea"/>
                <a:cs typeface="Times New Roman" panose="02020603050405020304" pitchFamily="18" charset="0"/>
              </a:rPr>
              <a:t/>
            </a:r>
            <a:br>
              <a:rPr lang="en-US" sz="1400" kern="0" dirty="0">
                <a:solidFill>
                  <a:srgbClr val="000000"/>
                </a:solidFill>
                <a:latin typeface="Times New Roman" panose="02020603050405020304" pitchFamily="18" charset="0"/>
                <a:ea typeface="+mj-ea"/>
                <a:cs typeface="Times New Roman" panose="02020603050405020304" pitchFamily="18" charset="0"/>
              </a:rPr>
            </a:br>
            <a:endParaRPr lang="en-US" dirty="0"/>
          </a:p>
        </p:txBody>
      </p:sp>
    </p:spTree>
    <p:extLst>
      <p:ext uri="{BB962C8B-B14F-4D97-AF65-F5344CB8AC3E}">
        <p14:creationId xmlns:p14="http://schemas.microsoft.com/office/powerpoint/2010/main" val="3647801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036496" cy="4525963"/>
          </a:xfrm>
        </p:spPr>
        <p:txBody>
          <a:bodyPr/>
          <a:lstStyle/>
          <a:p>
            <a:pPr marL="0" indent="0" algn="just">
              <a:buNone/>
            </a:pPr>
            <a:r>
              <a:rPr lang="en-US" sz="3600" dirty="0"/>
              <a:t>As they </a:t>
            </a:r>
            <a:r>
              <a:rPr lang="en-US" sz="3600" dirty="0" smtClean="0"/>
              <a:t>commented later on, </a:t>
            </a:r>
            <a:r>
              <a:rPr lang="en-US" sz="3600" dirty="0"/>
              <a:t>there was no </a:t>
            </a:r>
            <a:r>
              <a:rPr lang="en-US" sz="3600" dirty="0" smtClean="0"/>
              <a:t>educational </a:t>
            </a:r>
            <a:r>
              <a:rPr lang="en-US" sz="3600" dirty="0"/>
              <a:t>program which could prepare them </a:t>
            </a:r>
            <a:r>
              <a:rPr lang="en-US" sz="3600" dirty="0" smtClean="0"/>
              <a:t>for the </a:t>
            </a:r>
            <a:r>
              <a:rPr lang="en-US" sz="3600" dirty="0"/>
              <a:t>situation and conditions in which they worked</a:t>
            </a:r>
            <a:br>
              <a:rPr lang="en-US" sz="3600" dirty="0"/>
            </a:br>
            <a:endParaRPr lang="en-US" sz="3600" dirty="0"/>
          </a:p>
          <a:p>
            <a:endParaRPr lang="en-US" dirty="0"/>
          </a:p>
        </p:txBody>
      </p:sp>
    </p:spTree>
    <p:extLst>
      <p:ext uri="{BB962C8B-B14F-4D97-AF65-F5344CB8AC3E}">
        <p14:creationId xmlns:p14="http://schemas.microsoft.com/office/powerpoint/2010/main" val="1165361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2846</TotalTime>
  <Words>1272</Words>
  <Application>Microsoft Office PowerPoint</Application>
  <PresentationFormat>On-screen Show (4:3)</PresentationFormat>
  <Paragraphs>87</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Century Gothic</vt:lpstr>
      <vt:lpstr>Times New Roman</vt:lpstr>
      <vt:lpstr>Default Design</vt:lpstr>
      <vt:lpstr>Vapor Trail</vt:lpstr>
      <vt:lpstr>    Liquidators of Chernobyl nuclear plant accident: 30 years after extreme occupational exposure to ionizing radiation      Aleksandra Fucic1,Elizaveta Neronova 2     1Institute for Medical Research and Occupational Health, Zagreb, Croatia  2Nikiforov Russian Center Emergency and Radiation Medicine EMERCOM of Russia, St Petersburg, Russian Federation </vt:lpstr>
      <vt:lpstr>Signal about the fire at the NPP was received in fire station on April 26, 1986 at 1 a.m. 28 min</vt:lpstr>
      <vt:lpstr>PowerPoint Presentation</vt:lpstr>
      <vt:lpstr>PowerPoint Presentation</vt:lpstr>
      <vt:lpstr>PowerPoint Presentation</vt:lpstr>
      <vt:lpstr>PowerPoint Presentation</vt:lpstr>
      <vt:lpstr>PowerPoint Presentation</vt:lpstr>
      <vt:lpstr>  During operation "cross",70 aircraft-flights were performed for estimation of radionuclides fallout  at a distance from nuclear power from 3 to 13 km at altitudes from 25 m to 2 km.   During the first days people worked in shifts in the danger zone just a few minutes  During the period from april 1986 to November 1990 radiology experts monitored radiation contamination over an area of ​​3500 km2   During decontamination it 2.2 million m3. of radioactive soil was moved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Health consequencies of liquidator children</vt:lpstr>
      <vt:lpstr>PowerPoint Presentation</vt:lpstr>
      <vt:lpstr>We are alive as long as you remember us  </vt:lpstr>
    </vt:vector>
  </TitlesOfParts>
  <Company>IMI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c:title>
  <dc:creator>Korisnik</dc:creator>
  <cp:lastModifiedBy>Alja</cp:lastModifiedBy>
  <cp:revision>132</cp:revision>
  <dcterms:created xsi:type="dcterms:W3CDTF">2004-08-04T08:20:07Z</dcterms:created>
  <dcterms:modified xsi:type="dcterms:W3CDTF">2016-10-27T08:38:49Z</dcterms:modified>
</cp:coreProperties>
</file>