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6" r:id="rId2"/>
    <p:sldId id="258" r:id="rId3"/>
    <p:sldId id="317" r:id="rId4"/>
    <p:sldId id="259" r:id="rId5"/>
    <p:sldId id="260" r:id="rId6"/>
    <p:sldId id="261" r:id="rId7"/>
    <p:sldId id="262" r:id="rId8"/>
    <p:sldId id="263" r:id="rId9"/>
    <p:sldId id="306" r:id="rId10"/>
    <p:sldId id="269" r:id="rId11"/>
    <p:sldId id="313" r:id="rId12"/>
    <p:sldId id="264" r:id="rId13"/>
    <p:sldId id="318" r:id="rId14"/>
    <p:sldId id="319" r:id="rId15"/>
    <p:sldId id="271" r:id="rId16"/>
    <p:sldId id="272" r:id="rId17"/>
    <p:sldId id="324" r:id="rId18"/>
    <p:sldId id="273" r:id="rId19"/>
    <p:sldId id="285" r:id="rId20"/>
    <p:sldId id="274" r:id="rId21"/>
    <p:sldId id="315" r:id="rId22"/>
    <p:sldId id="316" r:id="rId23"/>
    <p:sldId id="275" r:id="rId24"/>
    <p:sldId id="325" r:id="rId25"/>
    <p:sldId id="326" r:id="rId26"/>
    <p:sldId id="327" r:id="rId27"/>
    <p:sldId id="328" r:id="rId28"/>
    <p:sldId id="281" r:id="rId29"/>
    <p:sldId id="28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548" y="-90"/>
      </p:cViewPr>
      <p:guideLst>
        <p:guide orient="horz" pos="2160"/>
        <p:guide pos="2880"/>
      </p:guideLst>
    </p:cSldViewPr>
  </p:slideViewPr>
  <p:notesTextViewPr>
    <p:cViewPr>
      <p:scale>
        <a:sx n="1" d="1"/>
        <a:sy n="1" d="1"/>
      </p:scale>
      <p:origin x="0" y="0"/>
    </p:cViewPr>
  </p:notesTextViewPr>
  <p:sorterViewPr>
    <p:cViewPr>
      <p:scale>
        <a:sx n="100" d="100"/>
        <a:sy n="100" d="100"/>
      </p:scale>
      <p:origin x="0" y="46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72564-4008-40B9-B6FF-FAED848DDB88}" type="datetimeFigureOut">
              <a:rPr lang="en-US" smtClean="0"/>
              <a:t>10/28/2016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BA5A6-2E1C-4AF3-A069-48834CE0B0D5}" type="slidenum">
              <a:rPr lang="en-US" smtClean="0"/>
              <a:t>‹#›</a:t>
            </a:fld>
            <a:endParaRPr lang="en-US"/>
          </a:p>
        </p:txBody>
      </p:sp>
    </p:spTree>
    <p:extLst>
      <p:ext uri="{BB962C8B-B14F-4D97-AF65-F5344CB8AC3E}">
        <p14:creationId xmlns:p14="http://schemas.microsoft.com/office/powerpoint/2010/main" val="198381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30914" indent="-281121">
              <a:defRPr>
                <a:solidFill>
                  <a:schemeClr val="tx1"/>
                </a:solidFill>
                <a:latin typeface="Tahoma" pitchFamily="34" charset="0"/>
              </a:defRPr>
            </a:lvl2pPr>
            <a:lvl3pPr marL="1124483" indent="-224897">
              <a:defRPr>
                <a:solidFill>
                  <a:schemeClr val="tx1"/>
                </a:solidFill>
                <a:latin typeface="Tahoma" pitchFamily="34" charset="0"/>
              </a:defRPr>
            </a:lvl3pPr>
            <a:lvl4pPr marL="1574277" indent="-224897">
              <a:defRPr>
                <a:solidFill>
                  <a:schemeClr val="tx1"/>
                </a:solidFill>
                <a:latin typeface="Tahoma" pitchFamily="34" charset="0"/>
              </a:defRPr>
            </a:lvl4pPr>
            <a:lvl5pPr marL="2024070" indent="-224897">
              <a:defRPr>
                <a:solidFill>
                  <a:schemeClr val="tx1"/>
                </a:solidFill>
                <a:latin typeface="Tahoma" pitchFamily="34" charset="0"/>
              </a:defRPr>
            </a:lvl5pPr>
            <a:lvl6pPr marL="2473863" indent="-224897" algn="ctr" eaLnBrk="0" fontAlgn="base" hangingPunct="0">
              <a:spcBef>
                <a:spcPct val="0"/>
              </a:spcBef>
              <a:spcAft>
                <a:spcPct val="0"/>
              </a:spcAft>
              <a:defRPr>
                <a:solidFill>
                  <a:schemeClr val="tx1"/>
                </a:solidFill>
                <a:latin typeface="Tahoma" pitchFamily="34" charset="0"/>
              </a:defRPr>
            </a:lvl6pPr>
            <a:lvl7pPr marL="2923657" indent="-224897" algn="ctr" eaLnBrk="0" fontAlgn="base" hangingPunct="0">
              <a:spcBef>
                <a:spcPct val="0"/>
              </a:spcBef>
              <a:spcAft>
                <a:spcPct val="0"/>
              </a:spcAft>
              <a:defRPr>
                <a:solidFill>
                  <a:schemeClr val="tx1"/>
                </a:solidFill>
                <a:latin typeface="Tahoma" pitchFamily="34" charset="0"/>
              </a:defRPr>
            </a:lvl7pPr>
            <a:lvl8pPr marL="3373450" indent="-224897" algn="ctr" eaLnBrk="0" fontAlgn="base" hangingPunct="0">
              <a:spcBef>
                <a:spcPct val="0"/>
              </a:spcBef>
              <a:spcAft>
                <a:spcPct val="0"/>
              </a:spcAft>
              <a:defRPr>
                <a:solidFill>
                  <a:schemeClr val="tx1"/>
                </a:solidFill>
                <a:latin typeface="Tahoma" pitchFamily="34" charset="0"/>
              </a:defRPr>
            </a:lvl8pPr>
            <a:lvl9pPr marL="3823244" indent="-224897" algn="ctr" eaLnBrk="0" fontAlgn="base" hangingPunct="0">
              <a:spcBef>
                <a:spcPct val="0"/>
              </a:spcBef>
              <a:spcAft>
                <a:spcPct val="0"/>
              </a:spcAft>
              <a:defRPr>
                <a:solidFill>
                  <a:schemeClr val="tx1"/>
                </a:solidFill>
                <a:latin typeface="Tahoma" pitchFamily="34" charset="0"/>
              </a:defRPr>
            </a:lvl9pPr>
          </a:lstStyle>
          <a:p>
            <a:fld id="{914997C8-FEA8-48C0-8AF0-1740A94ED0A9}" type="slidenum">
              <a:rPr lang="en-US" altLang="en-US" smtClean="0">
                <a:latin typeface="Times New Roman" pitchFamily="18" charset="0"/>
              </a:rPr>
              <a:pPr/>
              <a:t>10</a:t>
            </a:fld>
            <a:endParaRPr lang="en-US" altLang="en-US"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 would include</a:t>
            </a:r>
            <a:r>
              <a:rPr lang="en-US" sz="1200" kern="1200" baseline="0" dirty="0" smtClean="0">
                <a:solidFill>
                  <a:schemeClr val="tx1"/>
                </a:solidFill>
                <a:latin typeface="+mn-lt"/>
                <a:ea typeface="+mn-ea"/>
                <a:cs typeface="+mn-cs"/>
              </a:rPr>
              <a:t> that industrialization includes industrialization of agricultural and livestock production</a:t>
            </a:r>
            <a:endParaRPr lang="en-US" dirty="0"/>
          </a:p>
        </p:txBody>
      </p:sp>
      <p:sp>
        <p:nvSpPr>
          <p:cNvPr id="4" name="Slide Number Placeholder 3"/>
          <p:cNvSpPr>
            <a:spLocks noGrp="1"/>
          </p:cNvSpPr>
          <p:nvPr>
            <p:ph type="sldNum" sz="quarter" idx="10"/>
          </p:nvPr>
        </p:nvSpPr>
        <p:spPr/>
        <p:txBody>
          <a:bodyPr/>
          <a:lstStyle/>
          <a:p>
            <a:fld id="{3FFB5F2D-9750-4FC0-9F19-FA86FF351716}" type="slidenum">
              <a:rPr lang="en-US" smtClean="0"/>
              <a:t>12</a:t>
            </a:fld>
            <a:endParaRPr lang="en-US"/>
          </a:p>
        </p:txBody>
      </p:sp>
    </p:spTree>
    <p:extLst>
      <p:ext uri="{BB962C8B-B14F-4D97-AF65-F5344CB8AC3E}">
        <p14:creationId xmlns:p14="http://schemas.microsoft.com/office/powerpoint/2010/main" val="407189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steer clear of</a:t>
            </a:r>
            <a:r>
              <a:rPr lang="en-US" baseline="0" dirty="0" smtClean="0"/>
              <a:t> overpromising. The report is not analyzing GBD/economic costs of ALL types of pollution</a:t>
            </a:r>
            <a:endParaRPr lang="en-US" dirty="0"/>
          </a:p>
        </p:txBody>
      </p:sp>
      <p:sp>
        <p:nvSpPr>
          <p:cNvPr id="4" name="Slide Number Placeholder 3"/>
          <p:cNvSpPr>
            <a:spLocks noGrp="1"/>
          </p:cNvSpPr>
          <p:nvPr>
            <p:ph type="sldNum" sz="quarter" idx="10"/>
          </p:nvPr>
        </p:nvSpPr>
        <p:spPr/>
        <p:txBody>
          <a:bodyPr/>
          <a:lstStyle/>
          <a:p>
            <a:fld id="{3FFB5F2D-9750-4FC0-9F19-FA86FF351716}" type="slidenum">
              <a:rPr lang="en-US" smtClean="0"/>
              <a:t>21</a:t>
            </a:fld>
            <a:endParaRPr lang="en-US"/>
          </a:p>
        </p:txBody>
      </p:sp>
    </p:spTree>
    <p:extLst>
      <p:ext uri="{BB962C8B-B14F-4D97-AF65-F5344CB8AC3E}">
        <p14:creationId xmlns:p14="http://schemas.microsoft.com/office/powerpoint/2010/main" val="339669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CEF95-2DEC-4683-9311-9F94FD304A5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271453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CEF95-2DEC-4683-9311-9F94FD304A5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80000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CEF95-2DEC-4683-9311-9F94FD304A5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242418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CEF95-2DEC-4683-9311-9F94FD304A5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33353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CEF95-2DEC-4683-9311-9F94FD304A5C}"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5538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CEF95-2DEC-4683-9311-9F94FD304A5C}"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147642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CEF95-2DEC-4683-9311-9F94FD304A5C}"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258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CEF95-2DEC-4683-9311-9F94FD304A5C}"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156961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CEF95-2DEC-4683-9311-9F94FD304A5C}"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29398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CEF95-2DEC-4683-9311-9F94FD304A5C}"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57911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CEF95-2DEC-4683-9311-9F94FD304A5C}"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E5040-45B1-4AB8-A4D0-21947DB09486}" type="slidenum">
              <a:rPr lang="en-US" smtClean="0"/>
              <a:t>‹#›</a:t>
            </a:fld>
            <a:endParaRPr lang="en-US"/>
          </a:p>
        </p:txBody>
      </p:sp>
    </p:spTree>
    <p:extLst>
      <p:ext uri="{BB962C8B-B14F-4D97-AF65-F5344CB8AC3E}">
        <p14:creationId xmlns:p14="http://schemas.microsoft.com/office/powerpoint/2010/main" val="3809996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CEF95-2DEC-4683-9311-9F94FD304A5C}" type="datetimeFigureOut">
              <a:rPr lang="en-US" smtClean="0"/>
              <a:t>10/28/2016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E5040-45B1-4AB8-A4D0-21947DB09486}" type="slidenum">
              <a:rPr lang="en-US" smtClean="0"/>
              <a:t>‹#›</a:t>
            </a:fld>
            <a:endParaRPr lang="en-US"/>
          </a:p>
        </p:txBody>
      </p:sp>
    </p:spTree>
    <p:extLst>
      <p:ext uri="{BB962C8B-B14F-4D97-AF65-F5344CB8AC3E}">
        <p14:creationId xmlns:p14="http://schemas.microsoft.com/office/powerpoint/2010/main" val="335461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49375"/>
            <a:ext cx="9144000" cy="1470025"/>
          </a:xfrm>
        </p:spPr>
        <p:txBody>
          <a:bodyPr>
            <a:noAutofit/>
          </a:bodyPr>
          <a:lstStyle/>
          <a:p>
            <a:r>
              <a:rPr lang="en-US" sz="4000" b="1" dirty="0" smtClean="0">
                <a:solidFill>
                  <a:schemeClr val="accent5">
                    <a:lumMod val="50000"/>
                  </a:schemeClr>
                </a:solidFill>
              </a:rPr>
              <a:t>THE IMPACT OF POLLUTION ON </a:t>
            </a:r>
            <a:br>
              <a:rPr lang="en-US" sz="4000" b="1" dirty="0" smtClean="0">
                <a:solidFill>
                  <a:schemeClr val="accent5">
                    <a:lumMod val="50000"/>
                  </a:schemeClr>
                </a:solidFill>
              </a:rPr>
            </a:br>
            <a:r>
              <a:rPr lang="en-US" sz="4000" b="1" dirty="0" smtClean="0">
                <a:solidFill>
                  <a:schemeClr val="accent5">
                    <a:lumMod val="50000"/>
                  </a:schemeClr>
                </a:solidFill>
              </a:rPr>
              <a:t>GLOBAL HEALTH:</a:t>
            </a:r>
            <a:r>
              <a:rPr lang="en-US" sz="3600" b="1" dirty="0" smtClean="0">
                <a:solidFill>
                  <a:schemeClr val="accent5">
                    <a:lumMod val="50000"/>
                  </a:schemeClr>
                </a:solidFill>
              </a:rPr>
              <a:t/>
            </a:r>
            <a:br>
              <a:rPr lang="en-US" sz="3600" b="1" dirty="0" smtClean="0">
                <a:solidFill>
                  <a:schemeClr val="accent5">
                    <a:lumMod val="50000"/>
                  </a:schemeClr>
                </a:solidFill>
              </a:rPr>
            </a:br>
            <a:r>
              <a:rPr lang="en-US" sz="3600" b="1" dirty="0" smtClean="0">
                <a:solidFill>
                  <a:schemeClr val="accent5">
                    <a:lumMod val="50000"/>
                  </a:schemeClr>
                </a:solidFill>
              </a:rPr>
              <a:t>Emergence of an Underappreciated Risk Factor</a:t>
            </a:r>
            <a:endParaRPr lang="en-US" sz="3600" b="1" dirty="0">
              <a:solidFill>
                <a:schemeClr val="accent5">
                  <a:lumMod val="50000"/>
                </a:schemeClr>
              </a:solidFill>
            </a:endParaRPr>
          </a:p>
        </p:txBody>
      </p:sp>
      <p:sp>
        <p:nvSpPr>
          <p:cNvPr id="3" name="Subtitle 2"/>
          <p:cNvSpPr>
            <a:spLocks noGrp="1"/>
          </p:cNvSpPr>
          <p:nvPr>
            <p:ph type="subTitle" idx="1"/>
          </p:nvPr>
        </p:nvSpPr>
        <p:spPr/>
        <p:txBody>
          <a:bodyPr>
            <a:normAutofit/>
          </a:bodyPr>
          <a:lstStyle/>
          <a:p>
            <a:r>
              <a:rPr lang="es-CO" altLang="en-US" sz="2400" dirty="0" smtClean="0">
                <a:solidFill>
                  <a:schemeClr val="tx1"/>
                </a:solidFill>
              </a:rPr>
              <a:t>Philip J. Landrigan, M.D., </a:t>
            </a:r>
            <a:r>
              <a:rPr lang="es-CO" altLang="en-US" sz="2400" dirty="0" err="1" smtClean="0">
                <a:solidFill>
                  <a:schemeClr val="tx1"/>
                </a:solidFill>
              </a:rPr>
              <a:t>M.Sc</a:t>
            </a:r>
            <a:r>
              <a:rPr lang="es-CO" altLang="en-US" sz="2400" dirty="0" smtClean="0">
                <a:solidFill>
                  <a:schemeClr val="tx1"/>
                </a:solidFill>
              </a:rPr>
              <a:t>., F.A.A.P.</a:t>
            </a:r>
            <a:br>
              <a:rPr lang="es-CO" altLang="en-US" sz="2400" dirty="0" smtClean="0">
                <a:solidFill>
                  <a:schemeClr val="tx1"/>
                </a:solidFill>
              </a:rPr>
            </a:br>
            <a:r>
              <a:rPr lang="es-CO" altLang="en-US" sz="2400" dirty="0" smtClean="0">
                <a:solidFill>
                  <a:schemeClr val="tx1"/>
                </a:solidFill>
              </a:rPr>
              <a:t>Dean for Global Health</a:t>
            </a:r>
            <a:br>
              <a:rPr lang="es-CO" altLang="en-US" sz="2400" dirty="0" smtClean="0">
                <a:solidFill>
                  <a:schemeClr val="tx1"/>
                </a:solidFill>
              </a:rPr>
            </a:br>
            <a:r>
              <a:rPr lang="es-CO" altLang="en-US" sz="2400" dirty="0" err="1" smtClean="0">
                <a:solidFill>
                  <a:schemeClr val="tx1"/>
                </a:solidFill>
              </a:rPr>
              <a:t>Professor</a:t>
            </a:r>
            <a:r>
              <a:rPr lang="es-CO" altLang="en-US" sz="2400" dirty="0" smtClean="0">
                <a:solidFill>
                  <a:schemeClr val="tx1"/>
                </a:solidFill>
              </a:rPr>
              <a:t> of </a:t>
            </a:r>
            <a:r>
              <a:rPr lang="es-CO" altLang="en-US" sz="2400" dirty="0" err="1" smtClean="0">
                <a:solidFill>
                  <a:schemeClr val="tx1"/>
                </a:solidFill>
              </a:rPr>
              <a:t>Preventive</a:t>
            </a:r>
            <a:r>
              <a:rPr lang="es-CO" altLang="en-US" sz="2400" dirty="0" smtClean="0">
                <a:solidFill>
                  <a:schemeClr val="tx1"/>
                </a:solidFill>
              </a:rPr>
              <a:t> Medicine and Pediatrics</a:t>
            </a:r>
            <a:br>
              <a:rPr lang="es-CO" altLang="en-US" sz="2400" dirty="0" smtClean="0">
                <a:solidFill>
                  <a:schemeClr val="tx1"/>
                </a:solidFill>
              </a:rPr>
            </a:br>
            <a:r>
              <a:rPr lang="es-CO" altLang="en-US" sz="2400" dirty="0" err="1" smtClean="0">
                <a:solidFill>
                  <a:schemeClr val="tx1"/>
                </a:solidFill>
              </a:rPr>
              <a:t>Icahn</a:t>
            </a:r>
            <a:r>
              <a:rPr lang="es-CO" altLang="en-US" sz="2400" dirty="0" smtClean="0">
                <a:solidFill>
                  <a:schemeClr val="tx1"/>
                </a:solidFill>
              </a:rPr>
              <a:t> </a:t>
            </a:r>
            <a:r>
              <a:rPr lang="es-CO" altLang="en-US" sz="2400" dirty="0" err="1" smtClean="0">
                <a:solidFill>
                  <a:schemeClr val="tx1"/>
                </a:solidFill>
              </a:rPr>
              <a:t>School</a:t>
            </a:r>
            <a:r>
              <a:rPr lang="es-CO" altLang="en-US" sz="2400" dirty="0" smtClean="0">
                <a:solidFill>
                  <a:schemeClr val="tx1"/>
                </a:solidFill>
              </a:rPr>
              <a:t> of Medicine at Mount Sinai</a:t>
            </a:r>
            <a:endParaRPr lang="en-US" sz="2400" dirty="0">
              <a:solidFill>
                <a:schemeClr val="tx1"/>
              </a:solidFill>
            </a:endParaRPr>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953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478" y="2017713"/>
            <a:ext cx="4181062" cy="2097087"/>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0179" name="Rectangle 3"/>
          <p:cNvSpPr>
            <a:spLocks noChangeArrowheads="1"/>
          </p:cNvSpPr>
          <p:nvPr/>
        </p:nvSpPr>
        <p:spPr bwMode="auto">
          <a:xfrm>
            <a:off x="79375" y="79375"/>
            <a:ext cx="89852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spcAft>
                <a:spcPct val="150000"/>
              </a:spcAft>
              <a:buClr>
                <a:srgbClr val="000000"/>
              </a:buClr>
              <a:buFontTx/>
              <a:buNone/>
            </a:pPr>
            <a:r>
              <a:rPr lang="en-US" altLang="en-US" sz="1700" b="1">
                <a:solidFill>
                  <a:srgbClr val="FFFFFF"/>
                </a:solidFill>
                <a:latin typeface="Tahoma" pitchFamily="34" charset="0"/>
                <a:sym typeface="Arial" charset="0"/>
              </a:rPr>
              <a:t> </a:t>
            </a:r>
          </a:p>
        </p:txBody>
      </p:sp>
      <p:sp>
        <p:nvSpPr>
          <p:cNvPr id="50180" name="Text Box 7"/>
          <p:cNvSpPr txBox="1">
            <a:spLocks noChangeArrowheads="1"/>
          </p:cNvSpPr>
          <p:nvPr/>
        </p:nvSpPr>
        <p:spPr bwMode="auto">
          <a:xfrm>
            <a:off x="0" y="652463"/>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3600" b="1" dirty="0" smtClean="0">
                <a:solidFill>
                  <a:schemeClr val="accent5">
                    <a:lumMod val="50000"/>
                  </a:schemeClr>
                </a:solidFill>
                <a:latin typeface="+mn-lt"/>
              </a:rPr>
              <a:t>Asbestos Export to Developing Countries</a:t>
            </a:r>
            <a:r>
              <a:rPr lang="en-US" altLang="en-US" sz="3600" b="1" dirty="0" smtClean="0">
                <a:solidFill>
                  <a:schemeClr val="accent5">
                    <a:lumMod val="50000"/>
                  </a:schemeClr>
                </a:solidFill>
                <a:latin typeface="Tahoma" pitchFamily="34" charset="0"/>
              </a:rPr>
              <a:t> </a:t>
            </a:r>
            <a:endParaRPr lang="en-US" altLang="en-US" sz="3600" b="1" dirty="0">
              <a:solidFill>
                <a:schemeClr val="accent5">
                  <a:lumMod val="50000"/>
                </a:schemeClr>
              </a:solidFill>
              <a:latin typeface="Tahoma" pitchFamily="34" charset="0"/>
            </a:endParaRPr>
          </a:p>
        </p:txBody>
      </p:sp>
      <p:sp>
        <p:nvSpPr>
          <p:cNvPr id="50181" name="Text Box 9"/>
          <p:cNvSpPr txBox="1">
            <a:spLocks noChangeArrowheads="1"/>
          </p:cNvSpPr>
          <p:nvPr/>
        </p:nvSpPr>
        <p:spPr bwMode="auto">
          <a:xfrm>
            <a:off x="304800" y="1447800"/>
            <a:ext cx="405288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spcBef>
                <a:spcPct val="0"/>
              </a:spcBef>
            </a:pPr>
            <a:r>
              <a:rPr lang="en-US" altLang="en-US" sz="2400" dirty="0" smtClean="0">
                <a:latin typeface="+mn-lt"/>
              </a:rPr>
              <a:t>Two million tons of new asbestos are produced each year</a:t>
            </a:r>
          </a:p>
          <a:p>
            <a:pPr marL="342900" indent="-342900">
              <a:spcBef>
                <a:spcPct val="0"/>
              </a:spcBef>
            </a:pPr>
            <a:r>
              <a:rPr lang="en-US" altLang="en-US" sz="2400" dirty="0" smtClean="0">
                <a:latin typeface="+mn-lt"/>
              </a:rPr>
              <a:t>Most is exported to the world’s poorest countries</a:t>
            </a:r>
          </a:p>
          <a:p>
            <a:pPr marL="342900" indent="-342900">
              <a:spcBef>
                <a:spcPct val="0"/>
              </a:spcBef>
            </a:pPr>
            <a:r>
              <a:rPr lang="en-US" altLang="en-US" sz="2400" dirty="0" smtClean="0">
                <a:latin typeface="+mn-lt"/>
              </a:rPr>
              <a:t>In south Asia, asbestos  consumption </a:t>
            </a:r>
            <a:r>
              <a:rPr lang="en-US" altLang="en-US" sz="2400" dirty="0">
                <a:latin typeface="+mn-lt"/>
              </a:rPr>
              <a:t>is increasing at &gt;10 % per </a:t>
            </a:r>
            <a:r>
              <a:rPr lang="en-US" altLang="en-US" sz="2400" dirty="0" smtClean="0">
                <a:latin typeface="+mn-lt"/>
              </a:rPr>
              <a:t>year</a:t>
            </a:r>
          </a:p>
          <a:p>
            <a:pPr marL="342900" indent="-342900">
              <a:spcBef>
                <a:spcPct val="0"/>
              </a:spcBef>
            </a:pPr>
            <a:r>
              <a:rPr lang="en-US" altLang="en-US" sz="2400" dirty="0" smtClean="0">
                <a:latin typeface="+mn-lt"/>
              </a:rPr>
              <a:t>Used </a:t>
            </a:r>
            <a:r>
              <a:rPr lang="en-US" altLang="en-US" sz="2400" dirty="0">
                <a:latin typeface="+mn-lt"/>
              </a:rPr>
              <a:t>mainly in </a:t>
            </a:r>
            <a:r>
              <a:rPr lang="en-US" altLang="en-US" sz="2400" dirty="0" smtClean="0">
                <a:latin typeface="+mn-lt"/>
              </a:rPr>
              <a:t>construction</a:t>
            </a:r>
          </a:p>
          <a:p>
            <a:pPr marL="342900" indent="-342900">
              <a:spcBef>
                <a:spcPct val="0"/>
              </a:spcBef>
            </a:pPr>
            <a:r>
              <a:rPr lang="en-US" altLang="en-US" sz="2400" dirty="0" smtClean="0">
                <a:latin typeface="+mn-lt"/>
              </a:rPr>
              <a:t>5-10 million total deaths from asbestos cancers projected by 2030</a:t>
            </a:r>
          </a:p>
          <a:p>
            <a:pPr marL="342900" indent="-342900">
              <a:spcBef>
                <a:spcPct val="0"/>
              </a:spcBef>
            </a:pPr>
            <a:endParaRPr lang="en-US" altLang="en-US" sz="2400" dirty="0">
              <a:latin typeface="Tahoma" pitchFamily="34" charset="0"/>
            </a:endParaRPr>
          </a:p>
        </p:txBody>
      </p:sp>
      <p:pic>
        <p:nvPicPr>
          <p:cNvPr id="6" name="Picture 6" descr="\\home\users$\landrp01\Documents\My Pictures\mount sinai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69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28600"/>
            <a:ext cx="8229600" cy="1143000"/>
          </a:xfrm>
        </p:spPr>
        <p:txBody>
          <a:bodyPr/>
          <a:lstStyle/>
          <a:p>
            <a:pPr>
              <a:defRPr/>
            </a:pPr>
            <a:r>
              <a:rPr lang="en-US" sz="4000" b="1">
                <a:solidFill>
                  <a:srgbClr val="002060"/>
                </a:solidFill>
                <a:latin typeface="Calibri" pitchFamily="34" charset="0"/>
                <a:cs typeface="Calibri" pitchFamily="34" charset="0"/>
              </a:rPr>
              <a:t>E-Waste -  A Growing Global Problem</a:t>
            </a:r>
            <a:endParaRPr lang="en-US" sz="4000" b="1" dirty="0" smtClean="0">
              <a:solidFill>
                <a:srgbClr val="002060"/>
              </a:solidFill>
              <a:latin typeface="Calibri" pitchFamily="34" charset="0"/>
              <a:cs typeface="Calibri" pitchFamily="34" charset="0"/>
            </a:endParaRPr>
          </a:p>
        </p:txBody>
      </p:sp>
      <p:sp>
        <p:nvSpPr>
          <p:cNvPr id="3" name="Content Placeholder 2"/>
          <p:cNvSpPr>
            <a:spLocks noGrp="1"/>
          </p:cNvSpPr>
          <p:nvPr>
            <p:ph sz="quarter" idx="1"/>
          </p:nvPr>
        </p:nvSpPr>
        <p:spPr>
          <a:xfrm>
            <a:off x="914400" y="1239838"/>
            <a:ext cx="7772400" cy="5030787"/>
          </a:xfrm>
        </p:spPr>
        <p:txBody>
          <a:bodyPr/>
          <a:lstStyle/>
          <a:p>
            <a:pPr marL="273050" indent="-273050" eaLnBrk="1" hangingPunct="1">
              <a:lnSpc>
                <a:spcPct val="80000"/>
              </a:lnSpc>
              <a:spcBef>
                <a:spcPts val="575"/>
              </a:spcBef>
              <a:buFont typeface="Wingdings 2" pitchFamily="18" charset="2"/>
              <a:buChar char=""/>
            </a:pPr>
            <a:endParaRPr lang="en-US" altLang="en-US" sz="1000" smtClean="0">
              <a:cs typeface="Arial" charset="0"/>
            </a:endParaRPr>
          </a:p>
          <a:p>
            <a:pPr marL="273050" indent="-273050" eaLnBrk="1" hangingPunct="1">
              <a:lnSpc>
                <a:spcPct val="80000"/>
              </a:lnSpc>
              <a:spcBef>
                <a:spcPts val="575"/>
              </a:spcBef>
              <a:buFont typeface="Wingdings 2" pitchFamily="18" charset="2"/>
              <a:buChar char=""/>
            </a:pPr>
            <a:endParaRPr lang="en-US" altLang="en-US" sz="1000" smtClean="0">
              <a:cs typeface="Arial" charset="0"/>
            </a:endParaRPr>
          </a:p>
          <a:p>
            <a:pPr marL="273050" indent="-273050" eaLnBrk="1" hangingPunct="1">
              <a:lnSpc>
                <a:spcPct val="80000"/>
              </a:lnSpc>
              <a:spcBef>
                <a:spcPts val="575"/>
              </a:spcBef>
              <a:buFont typeface="Wingdings 2" pitchFamily="18" charset="2"/>
              <a:buChar char=""/>
            </a:pPr>
            <a:endParaRPr lang="en-US" altLang="en-US" sz="2400" smtClean="0">
              <a:cs typeface="Arial" charset="0"/>
            </a:endParaRPr>
          </a:p>
          <a:p>
            <a:pPr marL="273050" indent="-273050" eaLnBrk="1" hangingPunct="1">
              <a:lnSpc>
                <a:spcPct val="80000"/>
              </a:lnSpc>
              <a:spcBef>
                <a:spcPts val="575"/>
              </a:spcBef>
              <a:buFont typeface="Wingdings 2" pitchFamily="18" charset="2"/>
              <a:buChar char=""/>
            </a:pPr>
            <a:r>
              <a:rPr lang="en-US" altLang="en-US" sz="2800" smtClean="0">
                <a:cs typeface="Arial" charset="0"/>
              </a:rPr>
              <a:t>E-waste is that it is the fastest-growing component of the municipal waste stream worldwide</a:t>
            </a:r>
            <a:endParaRPr lang="en-US" altLang="en-US" sz="2800" baseline="30000" smtClean="0">
              <a:cs typeface="Arial" charset="0"/>
            </a:endParaRPr>
          </a:p>
          <a:p>
            <a:pPr marL="273050" indent="-273050" eaLnBrk="1" hangingPunct="1">
              <a:lnSpc>
                <a:spcPct val="80000"/>
              </a:lnSpc>
              <a:spcBef>
                <a:spcPts val="575"/>
              </a:spcBef>
              <a:buFont typeface="Wingdings 2" pitchFamily="18" charset="2"/>
              <a:buChar char=""/>
            </a:pPr>
            <a:endParaRPr lang="en-US" altLang="en-US" sz="2800" smtClean="0">
              <a:cs typeface="Arial" charset="0"/>
            </a:endParaRPr>
          </a:p>
          <a:p>
            <a:pPr marL="273050" indent="-273050" eaLnBrk="1" hangingPunct="1">
              <a:lnSpc>
                <a:spcPct val="80000"/>
              </a:lnSpc>
              <a:spcBef>
                <a:spcPts val="575"/>
              </a:spcBef>
              <a:buFont typeface="Wingdings 2" pitchFamily="18" charset="2"/>
              <a:buChar char=""/>
            </a:pPr>
            <a:r>
              <a:rPr lang="en-US" altLang="en-US" sz="2800" smtClean="0">
                <a:cs typeface="Arial" charset="0"/>
              </a:rPr>
              <a:t>In 20 years, developing nations will be discarding 400-700 million personal computers annually</a:t>
            </a:r>
            <a:endParaRPr lang="en-US" altLang="en-US" sz="2800" baseline="30000" smtClean="0">
              <a:cs typeface="Arial" charset="0"/>
            </a:endParaRPr>
          </a:p>
          <a:p>
            <a:pPr marL="273050" indent="-273050" eaLnBrk="1" hangingPunct="1">
              <a:lnSpc>
                <a:spcPct val="80000"/>
              </a:lnSpc>
              <a:spcBef>
                <a:spcPts val="575"/>
              </a:spcBef>
              <a:buFont typeface="Wingdings 2" pitchFamily="18" charset="2"/>
              <a:buChar char=""/>
            </a:pPr>
            <a:endParaRPr lang="en-US" altLang="en-US" sz="2800" smtClean="0">
              <a:cs typeface="Arial" charset="0"/>
            </a:endParaRPr>
          </a:p>
          <a:p>
            <a:pPr marL="273050" indent="-273050" eaLnBrk="1" hangingPunct="1">
              <a:lnSpc>
                <a:spcPct val="80000"/>
              </a:lnSpc>
              <a:spcBef>
                <a:spcPts val="575"/>
              </a:spcBef>
              <a:buFont typeface="Wingdings 2" pitchFamily="18" charset="2"/>
              <a:buChar char=""/>
            </a:pPr>
            <a:r>
              <a:rPr lang="en-US" altLang="en-US" sz="2800" smtClean="0">
                <a:cs typeface="Arial" charset="0"/>
              </a:rPr>
              <a:t>Developed nations will be throwing out 200-300 million a year</a:t>
            </a:r>
          </a:p>
          <a:p>
            <a:pPr marL="273050" indent="-273050" eaLnBrk="1" hangingPunct="1">
              <a:lnSpc>
                <a:spcPct val="80000"/>
              </a:lnSpc>
              <a:spcBef>
                <a:spcPts val="575"/>
              </a:spcBef>
              <a:buFont typeface="Wingdings 2" pitchFamily="18" charset="2"/>
              <a:buChar char=""/>
            </a:pPr>
            <a:endParaRPr lang="en-US" altLang="en-US" sz="2800" smtClean="0"/>
          </a:p>
          <a:p>
            <a:pPr marL="273050" indent="-273050" eaLnBrk="1" hangingPunct="1">
              <a:lnSpc>
                <a:spcPct val="80000"/>
              </a:lnSpc>
              <a:spcBef>
                <a:spcPts val="575"/>
              </a:spcBef>
              <a:buFont typeface="Wingdings 2" pitchFamily="18" charset="2"/>
              <a:buNone/>
            </a:pPr>
            <a:endParaRPr lang="en-US" altLang="en-US" sz="2400" b="1" smtClean="0"/>
          </a:p>
        </p:txBody>
      </p:sp>
      <p:pic>
        <p:nvPicPr>
          <p:cNvPr id="58372"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79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4000" b="1" dirty="0" smtClean="0">
                <a:solidFill>
                  <a:schemeClr val="accent5">
                    <a:lumMod val="50000"/>
                  </a:schemeClr>
                </a:solidFill>
              </a:rPr>
              <a:t>Deaths Due to Pollution are </a:t>
            </a:r>
            <a:r>
              <a:rPr lang="en-US" sz="4000" b="1" dirty="0">
                <a:solidFill>
                  <a:schemeClr val="accent5">
                    <a:lumMod val="50000"/>
                  </a:schemeClr>
                </a:solidFill>
              </a:rPr>
              <a:t>I</a:t>
            </a:r>
            <a:r>
              <a:rPr lang="en-US" sz="4000" b="1" dirty="0" smtClean="0">
                <a:solidFill>
                  <a:schemeClr val="accent5">
                    <a:lumMod val="50000"/>
                  </a:schemeClr>
                </a:solidFill>
              </a:rPr>
              <a:t>ncreasing</a:t>
            </a:r>
            <a:r>
              <a:rPr lang="en-US" dirty="0" smtClean="0">
                <a:solidFill>
                  <a:schemeClr val="accent5">
                    <a:lumMod val="50000"/>
                  </a:schemeClr>
                </a:solidFill>
              </a:rPr>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u="sng" dirty="0" smtClean="0"/>
              <a:t>Major drivers</a:t>
            </a:r>
            <a:r>
              <a:rPr lang="en-US" dirty="0" smtClean="0"/>
              <a:t>:</a:t>
            </a:r>
          </a:p>
          <a:p>
            <a:r>
              <a:rPr lang="en-US" dirty="0" smtClean="0"/>
              <a:t>Urbanization – over 50% of global population now resides in cities.  Populations are exploding in third world mega-cities</a:t>
            </a:r>
          </a:p>
          <a:p>
            <a:r>
              <a:rPr lang="en-US" dirty="0" smtClean="0"/>
              <a:t>Increasing use of motor </a:t>
            </a:r>
            <a:r>
              <a:rPr lang="en-US" dirty="0"/>
              <a:t>v</a:t>
            </a:r>
            <a:r>
              <a:rPr lang="en-US" dirty="0" smtClean="0"/>
              <a:t>ehicles</a:t>
            </a:r>
          </a:p>
          <a:p>
            <a:r>
              <a:rPr lang="en-US" dirty="0" smtClean="0"/>
              <a:t>Industrialization</a:t>
            </a:r>
          </a:p>
          <a:p>
            <a:r>
              <a:rPr lang="en-US" dirty="0" smtClean="0"/>
              <a:t>Globalization. Relocation of hazardous industries to developing countries – steelmaking, chemical and pesticide production, shipbreaking, waste recycling</a:t>
            </a:r>
          </a:p>
          <a:p>
            <a:r>
              <a:rPr lang="en-US" dirty="0" smtClean="0"/>
              <a:t>Global spread of toxic chemicals</a:t>
            </a:r>
          </a:p>
          <a:p>
            <a:endParaRPr lang="en-US" dirty="0" smtClean="0"/>
          </a:p>
          <a:p>
            <a:endParaRPr lang="en-US" dirty="0"/>
          </a:p>
        </p:txBody>
      </p:sp>
      <p:pic>
        <p:nvPicPr>
          <p:cNvPr id="4" name="Picture 6" descr="\\home\users$\landrp01\Documents\My Pictures\mount sina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4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chemeClr val="accent5">
                    <a:lumMod val="50000"/>
                  </a:schemeClr>
                </a:solidFill>
              </a:rPr>
              <a:t>Patterns of Pollution and Disease Change </a:t>
            </a:r>
            <a:br>
              <a:rPr lang="en-US" sz="3600" b="1" dirty="0" smtClean="0">
                <a:solidFill>
                  <a:schemeClr val="accent5">
                    <a:lumMod val="50000"/>
                  </a:schemeClr>
                </a:solidFill>
              </a:rPr>
            </a:br>
            <a:r>
              <a:rPr lang="en-US" sz="3600" b="1" dirty="0" smtClean="0">
                <a:solidFill>
                  <a:schemeClr val="accent5">
                    <a:lumMod val="50000"/>
                  </a:schemeClr>
                </a:solidFill>
              </a:rPr>
              <a:t>as Countries Develop </a:t>
            </a:r>
            <a:endParaRPr lang="en-US" sz="3600" b="1" dirty="0">
              <a:solidFill>
                <a:schemeClr val="accent5">
                  <a:lumMod val="50000"/>
                </a:schemeClr>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Least developed countries:</a:t>
            </a:r>
          </a:p>
          <a:p>
            <a:pPr lvl="1"/>
            <a:r>
              <a:rPr lang="en-US" dirty="0" smtClean="0"/>
              <a:t>Indoor air pollution causes respiratory disease</a:t>
            </a:r>
          </a:p>
          <a:p>
            <a:pPr lvl="1"/>
            <a:r>
              <a:rPr lang="en-US" dirty="0" smtClean="0"/>
              <a:t>Contaminated drinking water causes dysentery </a:t>
            </a:r>
          </a:p>
          <a:p>
            <a:pPr marL="0" indent="0">
              <a:buNone/>
            </a:pPr>
            <a:r>
              <a:rPr lang="en-US" dirty="0" smtClean="0"/>
              <a:t>Industrializing countries:</a:t>
            </a:r>
          </a:p>
          <a:p>
            <a:pPr lvl="1"/>
            <a:r>
              <a:rPr lang="en-US" dirty="0"/>
              <a:t>T</a:t>
            </a:r>
            <a:r>
              <a:rPr lang="en-US" dirty="0" smtClean="0"/>
              <a:t>oxic chemicals, ambient air pollution and other modern pollutants become increasingly important and cause a suite of non-communicable diseases: </a:t>
            </a:r>
          </a:p>
          <a:p>
            <a:pPr lvl="2"/>
            <a:r>
              <a:rPr lang="en-US" u="sng" dirty="0" smtClean="0"/>
              <a:t>Children</a:t>
            </a:r>
            <a:r>
              <a:rPr lang="en-US" dirty="0" smtClean="0"/>
              <a:t>: asthma</a:t>
            </a:r>
            <a:r>
              <a:rPr lang="en-US" dirty="0"/>
              <a:t>, neurodevelopmental disorders and sudden infant death </a:t>
            </a:r>
            <a:r>
              <a:rPr lang="en-US" dirty="0" smtClean="0"/>
              <a:t>syndrome </a:t>
            </a:r>
          </a:p>
          <a:p>
            <a:pPr lvl="2"/>
            <a:r>
              <a:rPr lang="en-US" u="sng" dirty="0" smtClean="0"/>
              <a:t>Adults</a:t>
            </a:r>
            <a:r>
              <a:rPr lang="en-US" dirty="0" smtClean="0"/>
              <a:t> - asthma</a:t>
            </a:r>
            <a:r>
              <a:rPr lang="en-US" dirty="0"/>
              <a:t>, chronic bronchitis, COPD, atherosclerosis, ischemic heart disease, stroke, renal disease, lung cancer, </a:t>
            </a:r>
            <a:r>
              <a:rPr lang="en-US" dirty="0" smtClean="0"/>
              <a:t>accelerated </a:t>
            </a:r>
            <a:r>
              <a:rPr lang="en-US" dirty="0"/>
              <a:t>neurological </a:t>
            </a:r>
            <a:r>
              <a:rPr lang="en-US" dirty="0" smtClean="0"/>
              <a:t>degeneration and </a:t>
            </a:r>
            <a:r>
              <a:rPr lang="en-US" dirty="0"/>
              <a:t>premature </a:t>
            </a:r>
            <a:r>
              <a:rPr lang="en-US" dirty="0" smtClean="0"/>
              <a:t>death </a:t>
            </a:r>
          </a:p>
          <a:p>
            <a:pPr marL="114300" indent="0">
              <a:buNone/>
            </a:pPr>
            <a:r>
              <a:rPr lang="en-US" dirty="0" smtClean="0"/>
              <a:t>Developed countries:</a:t>
            </a:r>
          </a:p>
          <a:p>
            <a:pPr marL="114300" indent="0">
              <a:buNone/>
            </a:pPr>
            <a:r>
              <a:rPr lang="en-US" dirty="0"/>
              <a:t> </a:t>
            </a:r>
            <a:r>
              <a:rPr lang="en-US" dirty="0" smtClean="0"/>
              <a:t>      - </a:t>
            </a:r>
            <a:r>
              <a:rPr lang="en-US" sz="2900" dirty="0" smtClean="0"/>
              <a:t>Air pollution levels are falling but only slowly</a:t>
            </a:r>
            <a:endParaRPr lang="en-US" sz="2900" dirty="0"/>
          </a:p>
        </p:txBody>
      </p:sp>
    </p:spTree>
    <p:extLst>
      <p:ext uri="{BB962C8B-B14F-4D97-AF65-F5344CB8AC3E}">
        <p14:creationId xmlns:p14="http://schemas.microsoft.com/office/powerpoint/2010/main" val="342997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chemeClr val="accent5">
                    <a:lumMod val="50000"/>
                  </a:schemeClr>
                </a:solidFill>
              </a:rPr>
              <a:t>Pollution is a Human Rights Issue</a:t>
            </a:r>
            <a:endParaRPr lang="en-US" sz="3600" b="1" dirty="0">
              <a:solidFill>
                <a:schemeClr val="accent5">
                  <a:lumMod val="50000"/>
                </a:schemeClr>
              </a:solidFill>
            </a:endParaRPr>
          </a:p>
        </p:txBody>
      </p:sp>
      <p:sp>
        <p:nvSpPr>
          <p:cNvPr id="3" name="Content Placeholder 2"/>
          <p:cNvSpPr>
            <a:spLocks noGrp="1"/>
          </p:cNvSpPr>
          <p:nvPr>
            <p:ph idx="1"/>
          </p:nvPr>
        </p:nvSpPr>
        <p:spPr>
          <a:xfrm>
            <a:off x="457200" y="1600200"/>
            <a:ext cx="3581400" cy="4525963"/>
          </a:xfrm>
        </p:spPr>
        <p:txBody>
          <a:bodyPr>
            <a:normAutofit fontScale="70000" lnSpcReduction="20000"/>
          </a:bodyPr>
          <a:lstStyle/>
          <a:p>
            <a:r>
              <a:rPr lang="en-US" dirty="0" smtClean="0"/>
              <a:t>94% of deaths from </a:t>
            </a:r>
            <a:r>
              <a:rPr lang="en-US" dirty="0"/>
              <a:t>p</a:t>
            </a:r>
            <a:r>
              <a:rPr lang="en-US" dirty="0" smtClean="0"/>
              <a:t>ollution-related disease occur in low- and middle-income countries </a:t>
            </a:r>
          </a:p>
          <a:p>
            <a:r>
              <a:rPr lang="en-US" dirty="0" smtClean="0"/>
              <a:t>In countries at all income levels, pollution disproportionately affects the poor and marginalized </a:t>
            </a:r>
          </a:p>
          <a:p>
            <a:r>
              <a:rPr lang="en-US" dirty="0" smtClean="0"/>
              <a:t>Women, children, the elderly and minorities are the main victims</a:t>
            </a:r>
          </a:p>
          <a:p>
            <a:r>
              <a:rPr lang="en-US" dirty="0" smtClean="0"/>
              <a:t>Contrast these sad realities with Pope Francis’ social and environmental teaching in </a:t>
            </a:r>
            <a:r>
              <a:rPr lang="en-US" i="1" dirty="0" smtClean="0"/>
              <a:t>Laudato Si’</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463800"/>
            <a:ext cx="3733800" cy="2489200"/>
          </a:xfrm>
          <a:prstGeom prst="rect">
            <a:avLst/>
          </a:prstGeom>
        </p:spPr>
      </p:pic>
    </p:spTree>
    <p:extLst>
      <p:ext uri="{BB962C8B-B14F-4D97-AF65-F5344CB8AC3E}">
        <p14:creationId xmlns:p14="http://schemas.microsoft.com/office/powerpoint/2010/main" val="19000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50000"/>
                  </a:schemeClr>
                </a:solidFill>
              </a:rPr>
              <a:t>Pollution is Extremely Costly</a:t>
            </a:r>
            <a:endParaRPr lang="en-US" sz="3600" b="1" dirty="0">
              <a:solidFill>
                <a:schemeClr val="accent5">
                  <a:lumMod val="50000"/>
                </a:schemeClr>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Costs of pollution related disease include:</a:t>
            </a:r>
          </a:p>
          <a:p>
            <a:pPr lvl="1">
              <a:buFont typeface="Courier New"/>
              <a:buChar char="o"/>
            </a:pPr>
            <a:r>
              <a:rPr lang="en-US" dirty="0" smtClean="0"/>
              <a:t>Medical </a:t>
            </a:r>
            <a:r>
              <a:rPr lang="en-US" dirty="0"/>
              <a:t>care </a:t>
            </a:r>
            <a:r>
              <a:rPr lang="en-US" dirty="0" smtClean="0"/>
              <a:t>costs </a:t>
            </a:r>
          </a:p>
          <a:p>
            <a:pPr lvl="1">
              <a:buFont typeface="Courier New"/>
              <a:buChar char="o"/>
            </a:pPr>
            <a:r>
              <a:rPr lang="en-US" dirty="0" smtClean="0"/>
              <a:t>Opportunity costs from the </a:t>
            </a:r>
            <a:r>
              <a:rPr lang="en-US" dirty="0"/>
              <a:t>diminished productivity of </a:t>
            </a:r>
            <a:r>
              <a:rPr lang="en-US" dirty="0" smtClean="0"/>
              <a:t>people who die prematurely or are damaged </a:t>
            </a:r>
            <a:r>
              <a:rPr lang="en-US" dirty="0"/>
              <a:t>by </a:t>
            </a:r>
            <a:r>
              <a:rPr lang="en-US" dirty="0" smtClean="0"/>
              <a:t>pollution </a:t>
            </a:r>
          </a:p>
          <a:p>
            <a:r>
              <a:rPr lang="en-US" dirty="0"/>
              <a:t>A</a:t>
            </a:r>
            <a:r>
              <a:rPr lang="en-US" dirty="0" smtClean="0"/>
              <a:t>nnual </a:t>
            </a:r>
            <a:r>
              <a:rPr lang="en-US" dirty="0"/>
              <a:t>cost </a:t>
            </a:r>
            <a:r>
              <a:rPr lang="en-US" dirty="0" smtClean="0"/>
              <a:t>of diseases in American </a:t>
            </a:r>
            <a:r>
              <a:rPr lang="en-US" dirty="0"/>
              <a:t>children caused by </a:t>
            </a:r>
            <a:r>
              <a:rPr lang="en-US" dirty="0" smtClean="0"/>
              <a:t>pollution </a:t>
            </a:r>
            <a:r>
              <a:rPr lang="en-US" dirty="0"/>
              <a:t>was </a:t>
            </a:r>
            <a:r>
              <a:rPr lang="en-US" dirty="0" smtClean="0"/>
              <a:t>estimated to be $76.6 </a:t>
            </a:r>
            <a:r>
              <a:rPr lang="en-US" dirty="0"/>
              <a:t>billion in </a:t>
            </a:r>
            <a:r>
              <a:rPr lang="en-US" dirty="0" smtClean="0"/>
              <a:t>2008 – main component is the diminished lifelong productivity of children damaged by lead and other neurotoxins</a:t>
            </a:r>
          </a:p>
          <a:p>
            <a:r>
              <a:rPr lang="en-US" dirty="0" smtClean="0"/>
              <a:t>Lead poisoning in Flint, MI will result in estimated lifetime costs of </a:t>
            </a:r>
            <a:r>
              <a:rPr lang="en-US" dirty="0"/>
              <a:t>$400 </a:t>
            </a:r>
            <a:r>
              <a:rPr lang="en-US" dirty="0" smtClean="0"/>
              <a:t>million - the consequence of a short-sighted attempt to save $5 million in the cost of drinking water</a:t>
            </a:r>
            <a:endParaRPr lang="en-US"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0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Pollution’s Costs are Uncounted </a:t>
            </a:r>
            <a:br>
              <a:rPr lang="en-US" sz="3600" b="1" dirty="0" smtClean="0">
                <a:solidFill>
                  <a:schemeClr val="accent5">
                    <a:lumMod val="50000"/>
                  </a:schemeClr>
                </a:solidFill>
              </a:rPr>
            </a:br>
            <a:r>
              <a:rPr lang="en-US" sz="3600" b="1" dirty="0" smtClean="0">
                <a:solidFill>
                  <a:schemeClr val="accent5">
                    <a:lumMod val="50000"/>
                  </a:schemeClr>
                </a:solidFill>
              </a:rPr>
              <a:t>and Largely Invisible</a:t>
            </a:r>
            <a:endParaRPr lang="en-US" sz="3600" b="1" dirty="0">
              <a:solidFill>
                <a:schemeClr val="accent5">
                  <a:lumMod val="50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The costs of pollution control are tangible and relatively easy to compute</a:t>
            </a:r>
          </a:p>
          <a:p>
            <a:r>
              <a:rPr lang="en-US" dirty="0" smtClean="0"/>
              <a:t>By contrast, the costs of pollution and pollution-related disease are not easily discerned. </a:t>
            </a:r>
          </a:p>
          <a:p>
            <a:r>
              <a:rPr lang="en-US" dirty="0" smtClean="0"/>
              <a:t>These costs are spread </a:t>
            </a:r>
            <a:r>
              <a:rPr lang="en-US" dirty="0"/>
              <a:t>out </a:t>
            </a:r>
            <a:r>
              <a:rPr lang="en-US" dirty="0" smtClean="0"/>
              <a:t>across large populations over </a:t>
            </a:r>
            <a:r>
              <a:rPr lang="en-US" dirty="0"/>
              <a:t>many years, do not affect environmental budgets, and are </a:t>
            </a:r>
            <a:r>
              <a:rPr lang="en-US" dirty="0" smtClean="0"/>
              <a:t>buried deep </a:t>
            </a:r>
            <a:r>
              <a:rPr lang="en-US" dirty="0"/>
              <a:t>in health care </a:t>
            </a:r>
            <a:r>
              <a:rPr lang="en-US" dirty="0" smtClean="0"/>
              <a:t>costs </a:t>
            </a:r>
            <a:r>
              <a:rPr lang="en-US" dirty="0"/>
              <a:t>and </a:t>
            </a:r>
            <a:r>
              <a:rPr lang="en-US" dirty="0" smtClean="0"/>
              <a:t>in </a:t>
            </a:r>
            <a:r>
              <a:rPr lang="en-US" dirty="0"/>
              <a:t>lost </a:t>
            </a:r>
            <a:r>
              <a:rPr lang="en-US" dirty="0" smtClean="0"/>
              <a:t>productivity</a:t>
            </a:r>
          </a:p>
          <a:p>
            <a:r>
              <a:rPr lang="en-US" dirty="0" smtClean="0"/>
              <a:t>They are externalized and not captured in standard accounting  </a:t>
            </a:r>
          </a:p>
          <a:p>
            <a:r>
              <a:rPr lang="en-US" dirty="0" smtClean="0"/>
              <a:t>But these costs are </a:t>
            </a:r>
            <a:r>
              <a:rPr lang="en-US" dirty="0"/>
              <a:t>so great that they can undermine national growth trajectories, distort health system spending and truncate </a:t>
            </a:r>
            <a:r>
              <a:rPr lang="en-US" dirty="0" smtClean="0"/>
              <a:t>the growth and development of </a:t>
            </a:r>
            <a:r>
              <a:rPr lang="en-US" dirty="0"/>
              <a:t>entire societies. </a:t>
            </a:r>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b="1" dirty="0" smtClean="0">
                <a:solidFill>
                  <a:srgbClr val="002060"/>
                </a:solidFill>
              </a:rPr>
              <a:t>Pollution Control is Highly Cost-Effective</a:t>
            </a:r>
            <a:endParaRPr lang="en-US" sz="3600" b="1" dirty="0">
              <a:solidFill>
                <a:srgbClr val="002060"/>
              </a:solidFill>
            </a:endParaRPr>
          </a:p>
        </p:txBody>
      </p:sp>
      <p:sp>
        <p:nvSpPr>
          <p:cNvPr id="3" name="Content Placeholder 2"/>
          <p:cNvSpPr>
            <a:spLocks noGrp="1"/>
          </p:cNvSpPr>
          <p:nvPr>
            <p:ph idx="1"/>
          </p:nvPr>
        </p:nvSpPr>
        <p:spPr/>
        <p:txBody>
          <a:bodyPr/>
          <a:lstStyle/>
          <a:p>
            <a:r>
              <a:rPr lang="en-US" dirty="0" smtClean="0"/>
              <a:t>Control of air pollution in the US yields a return of $30 for every dollar invested</a:t>
            </a:r>
          </a:p>
          <a:p>
            <a:pPr marL="0" indent="0">
              <a:buNone/>
            </a:pPr>
            <a:endParaRPr lang="en-US" dirty="0" smtClean="0"/>
          </a:p>
          <a:p>
            <a:r>
              <a:rPr lang="en-US" dirty="0" smtClean="0"/>
              <a:t>Control of childhood lead poisoning in the US yields a return of between $17 and 221 for every dollar invested</a:t>
            </a:r>
            <a:endParaRPr lang="en-US" dirty="0"/>
          </a:p>
        </p:txBody>
      </p:sp>
    </p:spTree>
    <p:extLst>
      <p:ext uri="{BB962C8B-B14F-4D97-AF65-F5344CB8AC3E}">
        <p14:creationId xmlns:p14="http://schemas.microsoft.com/office/powerpoint/2010/main" val="2330665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chemeClr val="accent5">
                    <a:lumMod val="50000"/>
                  </a:schemeClr>
                </a:solidFill>
              </a:rPr>
              <a:t>Pollution and its Diseases </a:t>
            </a:r>
            <a:br>
              <a:rPr lang="en-US" sz="3600" b="1" dirty="0" smtClean="0">
                <a:solidFill>
                  <a:schemeClr val="accent5">
                    <a:lumMod val="50000"/>
                  </a:schemeClr>
                </a:solidFill>
              </a:rPr>
            </a:br>
            <a:r>
              <a:rPr lang="en-US" sz="3600" b="1" dirty="0" smtClean="0">
                <a:solidFill>
                  <a:schemeClr val="accent5">
                    <a:lumMod val="50000"/>
                  </a:schemeClr>
                </a:solidFill>
              </a:rPr>
              <a:t>have been Neglected</a:t>
            </a:r>
            <a:endParaRPr lang="en-US" sz="3600" b="1"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en-US" dirty="0" smtClean="0"/>
              <a:t>Despite it great and growing magnitude, pollution and its diseases are not high priorities in the global health agenda</a:t>
            </a:r>
          </a:p>
          <a:p>
            <a:r>
              <a:rPr lang="en-US" dirty="0" smtClean="0"/>
              <a:t>Despite the proven feasibility of pollution control, less than 5% of international development assistant goes to prevent and clean up global pollution and prevent pollution-related disease</a:t>
            </a:r>
          </a:p>
          <a:p>
            <a:r>
              <a:rPr lang="en-US" dirty="0" smtClean="0"/>
              <a:t>Barriers to pollution control:</a:t>
            </a:r>
          </a:p>
          <a:p>
            <a:pPr lvl="1"/>
            <a:r>
              <a:rPr lang="en-US" dirty="0" smtClean="0"/>
              <a:t>Lack of knowledge of pollution’s health effects</a:t>
            </a:r>
          </a:p>
          <a:p>
            <a:pPr lvl="1"/>
            <a:r>
              <a:rPr lang="en-US" dirty="0" smtClean="0"/>
              <a:t>Separation of environmental protection from public health</a:t>
            </a:r>
          </a:p>
          <a:p>
            <a:pPr lvl="1"/>
            <a:r>
              <a:rPr lang="en-US" dirty="0" smtClean="0"/>
              <a:t>Fragmentation of the pollution agenda</a:t>
            </a:r>
          </a:p>
          <a:p>
            <a:pPr lvl="1"/>
            <a:r>
              <a:rPr lang="en-US" dirty="0" smtClean="0"/>
              <a:t>Powerful vested interests</a:t>
            </a:r>
          </a:p>
          <a:p>
            <a:pPr lvl="1"/>
            <a:endParaRPr lang="en-US" dirty="0" smtClean="0"/>
          </a:p>
          <a:p>
            <a:endParaRPr lang="en-US"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1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HP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2652" y="5181600"/>
            <a:ext cx="1294479" cy="724056"/>
          </a:xfrm>
          <a:prstGeom prst="rect">
            <a:avLst/>
          </a:prstGeom>
        </p:spPr>
      </p:pic>
      <p:pic>
        <p:nvPicPr>
          <p:cNvPr id="5" name="Picture 4" descr="lancetlogo-stacked-small4-e136871857776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337" y="5181600"/>
            <a:ext cx="1799642" cy="865581"/>
          </a:xfrm>
          <a:prstGeom prst="rect">
            <a:avLst/>
          </a:prstGeom>
        </p:spPr>
      </p:pic>
      <p:pic>
        <p:nvPicPr>
          <p:cNvPr id="6" name="Picture 5" descr="ICSM-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6002" y="5029200"/>
            <a:ext cx="2119315" cy="998283"/>
          </a:xfrm>
          <a:prstGeom prst="rect">
            <a:avLst/>
          </a:prstGeom>
        </p:spPr>
      </p:pic>
      <p:sp>
        <p:nvSpPr>
          <p:cNvPr id="2" name="TextBox 1"/>
          <p:cNvSpPr txBox="1"/>
          <p:nvPr/>
        </p:nvSpPr>
        <p:spPr>
          <a:xfrm>
            <a:off x="1979284" y="1752600"/>
            <a:ext cx="5391219" cy="2308324"/>
          </a:xfrm>
          <a:prstGeom prst="rect">
            <a:avLst/>
          </a:prstGeom>
          <a:noFill/>
        </p:spPr>
        <p:txBody>
          <a:bodyPr wrap="none" rtlCol="0">
            <a:spAutoFit/>
          </a:bodyPr>
          <a:lstStyle/>
          <a:p>
            <a:pPr algn="ctr"/>
            <a:r>
              <a:rPr lang="en-US" sz="3600" b="1" dirty="0" smtClean="0">
                <a:solidFill>
                  <a:schemeClr val="accent5">
                    <a:lumMod val="50000"/>
                  </a:schemeClr>
                </a:solidFill>
              </a:rPr>
              <a:t>The Global Commission on </a:t>
            </a:r>
          </a:p>
          <a:p>
            <a:pPr algn="ctr"/>
            <a:r>
              <a:rPr lang="en-US" sz="3600" b="1" dirty="0" smtClean="0">
                <a:solidFill>
                  <a:schemeClr val="accent5">
                    <a:lumMod val="50000"/>
                  </a:schemeClr>
                </a:solidFill>
              </a:rPr>
              <a:t>Pollution &amp; Health</a:t>
            </a:r>
          </a:p>
          <a:p>
            <a:pPr algn="ctr"/>
            <a:endParaRPr lang="en-US" sz="3600" b="1" dirty="0">
              <a:solidFill>
                <a:schemeClr val="accent5">
                  <a:lumMod val="50000"/>
                </a:schemeClr>
              </a:solidFill>
            </a:endParaRPr>
          </a:p>
          <a:p>
            <a:pPr algn="ctr"/>
            <a:r>
              <a:rPr lang="en-US" sz="3600" dirty="0" smtClean="0">
                <a:solidFill>
                  <a:schemeClr val="accent5">
                    <a:lumMod val="50000"/>
                  </a:schemeClr>
                </a:solidFill>
              </a:rPr>
              <a:t>Launched in summer 2015</a:t>
            </a:r>
            <a:endParaRPr lang="en-US" sz="3600" dirty="0">
              <a:solidFill>
                <a:schemeClr val="accent5">
                  <a:lumMod val="50000"/>
                </a:schemeClr>
              </a:solidFill>
            </a:endParaRPr>
          </a:p>
        </p:txBody>
      </p:sp>
    </p:spTree>
    <p:extLst>
      <p:ext uri="{BB962C8B-B14F-4D97-AF65-F5344CB8AC3E}">
        <p14:creationId xmlns:p14="http://schemas.microsoft.com/office/powerpoint/2010/main" val="2672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50000"/>
                  </a:schemeClr>
                </a:solidFill>
              </a:rPr>
              <a:t>Pollution and Global Health</a:t>
            </a:r>
            <a:endParaRPr lang="en-US" sz="3600" b="1" dirty="0">
              <a:solidFill>
                <a:schemeClr val="accent5">
                  <a:lumMod val="50000"/>
                </a:schemeClr>
              </a:solidFill>
            </a:endParaRPr>
          </a:p>
        </p:txBody>
      </p:sp>
      <p:sp>
        <p:nvSpPr>
          <p:cNvPr id="3" name="Content Placeholder 2"/>
          <p:cNvSpPr>
            <a:spLocks noGrp="1"/>
          </p:cNvSpPr>
          <p:nvPr>
            <p:ph idx="1"/>
          </p:nvPr>
        </p:nvSpPr>
        <p:spPr>
          <a:xfrm>
            <a:off x="609600" y="1600200"/>
            <a:ext cx="3810000" cy="4525963"/>
          </a:xfrm>
        </p:spPr>
        <p:txBody>
          <a:bodyPr>
            <a:normAutofit fontScale="77500" lnSpcReduction="20000"/>
          </a:bodyPr>
          <a:lstStyle/>
          <a:p>
            <a:pPr marL="0" indent="0">
              <a:buNone/>
            </a:pPr>
            <a:r>
              <a:rPr lang="en-US" u="sng" dirty="0" smtClean="0"/>
              <a:t>Definition of Pollution</a:t>
            </a:r>
          </a:p>
          <a:p>
            <a:pPr marL="0" indent="0">
              <a:buNone/>
            </a:pPr>
            <a:endParaRPr lang="en-US" dirty="0"/>
          </a:p>
          <a:p>
            <a:pPr marL="0" indent="0">
              <a:buNone/>
            </a:pPr>
            <a:r>
              <a:rPr lang="en-US" dirty="0" smtClean="0"/>
              <a:t>…unwanted, dangerous materials discharged into air, water and onto the earth that harm directly human health and degrade the environment</a:t>
            </a:r>
          </a:p>
          <a:p>
            <a:pPr marL="0" indent="0">
              <a:buNone/>
            </a:pPr>
            <a:endParaRPr lang="en-US" dirty="0" smtClean="0"/>
          </a:p>
          <a:p>
            <a:pPr marL="0" indent="0">
              <a:spcBef>
                <a:spcPts val="0"/>
              </a:spcBef>
              <a:buNone/>
            </a:pPr>
            <a:r>
              <a:rPr lang="en-US" dirty="0" smtClean="0"/>
              <a:t>The externalized, uncounted </a:t>
            </a:r>
          </a:p>
          <a:p>
            <a:pPr marL="0" indent="0">
              <a:spcBef>
                <a:spcPts val="0"/>
              </a:spcBef>
              <a:buNone/>
            </a:pPr>
            <a:r>
              <a:rPr lang="en-US" dirty="0" smtClean="0"/>
              <a:t>by-products of production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80375"/>
            <a:ext cx="2971800" cy="4539425"/>
          </a:xfrm>
          <a:prstGeom prst="rect">
            <a:avLst/>
          </a:prstGeom>
        </p:spPr>
      </p:pic>
      <p:pic>
        <p:nvPicPr>
          <p:cNvPr id="5" name="Picture 6" descr="\\home\users$\landrp01\Documents\My Pictures\mount sina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01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p:txBody>
          <a:bodyPr>
            <a:normAutofit fontScale="92500" lnSpcReduction="20000"/>
          </a:bodyPr>
          <a:lstStyle/>
          <a:p>
            <a:pPr marL="0" indent="0">
              <a:buNone/>
            </a:pPr>
            <a:r>
              <a:rPr lang="en-US" sz="3300" u="sng" dirty="0"/>
              <a:t>G</a:t>
            </a:r>
            <a:r>
              <a:rPr lang="en-US" sz="3300" u="sng" dirty="0" smtClean="0"/>
              <a:t>oals</a:t>
            </a:r>
            <a:r>
              <a:rPr lang="en-US" dirty="0" smtClean="0"/>
              <a:t> </a:t>
            </a:r>
          </a:p>
          <a:p>
            <a:pPr marL="0" indent="0">
              <a:buNone/>
            </a:pPr>
            <a:endParaRPr lang="en-US" sz="1900" dirty="0" smtClean="0"/>
          </a:p>
          <a:p>
            <a:pPr marL="0" indent="0">
              <a:buNone/>
            </a:pPr>
            <a:r>
              <a:rPr lang="en-US" dirty="0" smtClean="0"/>
              <a:t>1. To </a:t>
            </a:r>
            <a:r>
              <a:rPr lang="en-US" dirty="0"/>
              <a:t>inform key decision makers globally about pollution’s severe and underrecognized contribution to the global burden of disease and its enormous economic </a:t>
            </a:r>
            <a:r>
              <a:rPr lang="en-US" dirty="0" smtClean="0"/>
              <a:t>costs; </a:t>
            </a:r>
            <a:r>
              <a:rPr lang="en-US" i="1" dirty="0"/>
              <a:t>and</a:t>
            </a:r>
            <a:r>
              <a:rPr lang="en-US" dirty="0"/>
              <a:t> </a:t>
            </a:r>
            <a:endParaRPr lang="en-US" dirty="0" smtClean="0"/>
          </a:p>
          <a:p>
            <a:pPr marL="0" indent="0">
              <a:buNone/>
            </a:pPr>
            <a:endParaRPr lang="en-US" dirty="0" smtClean="0"/>
          </a:p>
          <a:p>
            <a:pPr marL="0" indent="0">
              <a:buNone/>
            </a:pPr>
            <a:r>
              <a:rPr lang="en-US" dirty="0" smtClean="0"/>
              <a:t>2. To </a:t>
            </a:r>
            <a:r>
              <a:rPr lang="en-US" dirty="0"/>
              <a:t>present these leaders </a:t>
            </a:r>
            <a:r>
              <a:rPr lang="en-US" dirty="0" smtClean="0"/>
              <a:t>actionable, data-driven </a:t>
            </a:r>
            <a:r>
              <a:rPr lang="en-US" dirty="0"/>
              <a:t>strategies for pollution control and </a:t>
            </a:r>
            <a:r>
              <a:rPr lang="en-US" dirty="0" smtClean="0"/>
              <a:t>disease prevention</a:t>
            </a:r>
          </a:p>
          <a:p>
            <a:pPr marL="0" indent="0">
              <a:buNone/>
            </a:pPr>
            <a:r>
              <a:rPr lang="en-US" dirty="0" smtClean="0"/>
              <a:t>  </a:t>
            </a:r>
            <a:endParaRPr lang="en-US"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t>Anticipated Work Products</a:t>
            </a:r>
          </a:p>
          <a:p>
            <a:pPr marL="0" indent="0">
              <a:buNone/>
            </a:pPr>
            <a:endParaRPr lang="en-US" sz="1700" u="sng" dirty="0" smtClean="0"/>
          </a:p>
          <a:p>
            <a:r>
              <a:rPr lang="en-US" sz="2800" dirty="0"/>
              <a:t>F</a:t>
            </a:r>
            <a:r>
              <a:rPr lang="en-US" sz="2800" dirty="0" smtClean="0"/>
              <a:t>irst-ever analysis of the global burden of disease attributable to all types of pollution</a:t>
            </a:r>
          </a:p>
          <a:p>
            <a:pPr marL="0" indent="0">
              <a:buNone/>
            </a:pPr>
            <a:endParaRPr lang="en-US" sz="1200" dirty="0" smtClean="0"/>
          </a:p>
          <a:p>
            <a:r>
              <a:rPr lang="en-US" sz="2800" dirty="0"/>
              <a:t>F</a:t>
            </a:r>
            <a:r>
              <a:rPr lang="en-US" sz="2800" dirty="0" smtClean="0"/>
              <a:t>irst-ever analysis of PRD’s global economic costs</a:t>
            </a:r>
          </a:p>
          <a:p>
            <a:pPr marL="0" indent="0">
              <a:buNone/>
            </a:pPr>
            <a:endParaRPr lang="en-US" sz="1200" dirty="0" smtClean="0"/>
          </a:p>
          <a:p>
            <a:r>
              <a:rPr lang="en-US" sz="2800" dirty="0" smtClean="0"/>
              <a:t>Actionable strategies based on case studies for pollution control and disease prevention</a:t>
            </a:r>
          </a:p>
          <a:p>
            <a:pPr marL="0" indent="0">
              <a:buNone/>
            </a:pPr>
            <a:endParaRPr lang="en-US" sz="1200" dirty="0" smtClean="0"/>
          </a:p>
          <a:p>
            <a:r>
              <a:rPr lang="en-US" sz="2800" dirty="0" smtClean="0"/>
              <a:t>Evidence-based recommendations for pollution control and prevention of pollution-related disease</a:t>
            </a:r>
          </a:p>
          <a:p>
            <a:pPr marL="0" indent="0">
              <a:buNone/>
            </a:pPr>
            <a:endParaRPr lang="en-US" dirty="0"/>
          </a:p>
        </p:txBody>
      </p:sp>
      <p:pic>
        <p:nvPicPr>
          <p:cNvPr id="4" name="Picture 6" descr="\\home\users$\landrp01\Documents\My Pictures\mount sinai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3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p:txBody>
          <a:bodyPr>
            <a:normAutofit fontScale="77500" lnSpcReduction="20000"/>
          </a:bodyPr>
          <a:lstStyle/>
          <a:p>
            <a:pPr marL="0" indent="0">
              <a:buNone/>
            </a:pPr>
            <a:r>
              <a:rPr lang="en-US" sz="4100" u="sng" dirty="0" smtClean="0"/>
              <a:t>Three Key </a:t>
            </a:r>
            <a:r>
              <a:rPr lang="en-US" sz="4100" u="sng" dirty="0"/>
              <a:t>A</a:t>
            </a:r>
            <a:r>
              <a:rPr lang="en-US" sz="4100" u="sng" dirty="0" smtClean="0"/>
              <a:t>udiences</a:t>
            </a:r>
          </a:p>
          <a:p>
            <a:pPr marL="0" indent="0">
              <a:buNone/>
            </a:pPr>
            <a:endParaRPr lang="en-US" sz="2300" u="sng" dirty="0" smtClean="0"/>
          </a:p>
          <a:p>
            <a:pPr marL="514350" indent="-514350">
              <a:buAutoNum type="arabicPeriod"/>
            </a:pPr>
            <a:r>
              <a:rPr lang="en-US" dirty="0" smtClean="0"/>
              <a:t>Heads of government – Presidents, Governors and Mayors</a:t>
            </a:r>
          </a:p>
          <a:p>
            <a:pPr marL="514350" indent="-514350">
              <a:buFont typeface="Arial" panose="020B0604020202020204" pitchFamily="34" charset="0"/>
              <a:buAutoNum type="arabicPeriod"/>
            </a:pPr>
            <a:r>
              <a:rPr lang="en-US" dirty="0" smtClean="0"/>
              <a:t>International development organizations - United Nations agencies, multilateral development banks, bilateral funding agencies, private foundations and NGOs</a:t>
            </a:r>
          </a:p>
          <a:p>
            <a:pPr marL="514350" indent="-514350">
              <a:buFont typeface="Arial" panose="020B0604020202020204" pitchFamily="34" charset="0"/>
              <a:buAutoNum type="arabicPeriod"/>
            </a:pPr>
            <a:r>
              <a:rPr lang="en-US" dirty="0" smtClean="0"/>
              <a:t>Health professionals</a:t>
            </a:r>
          </a:p>
          <a:p>
            <a:pPr marL="0" indent="0">
              <a:buNone/>
            </a:pPr>
            <a:endParaRPr lang="en-US" dirty="0" smtClean="0"/>
          </a:p>
          <a:p>
            <a:pPr marL="0" indent="0">
              <a:buNone/>
            </a:pPr>
            <a:r>
              <a:rPr lang="en-US" dirty="0" smtClean="0"/>
              <a:t>The Commission’s intent is to dispel the myth that pollution is unavoidable, to overcome apathy and entrenched vested interests, and to mobilize the political will, the leadership and the resources that will be needed to control pollution and prevent PRD worldwide</a:t>
            </a:r>
            <a:endParaRPr lang="en-US" dirty="0"/>
          </a:p>
        </p:txBody>
      </p:sp>
    </p:spTree>
    <p:extLst>
      <p:ext uri="{BB962C8B-B14F-4D97-AF65-F5344CB8AC3E}">
        <p14:creationId xmlns:p14="http://schemas.microsoft.com/office/powerpoint/2010/main" val="315142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000" b="1" dirty="0" smtClean="0">
                <a:solidFill>
                  <a:schemeClr val="accent5">
                    <a:lumMod val="50000"/>
                  </a:schemeClr>
                </a:solidFill>
              </a:rPr>
              <a:t>The Global Commission on </a:t>
            </a:r>
            <a:br>
              <a:rPr lang="en-US" sz="4000" b="1" dirty="0" smtClean="0">
                <a:solidFill>
                  <a:schemeClr val="accent5">
                    <a:lumMod val="50000"/>
                  </a:schemeClr>
                </a:solidFill>
              </a:rPr>
            </a:br>
            <a:r>
              <a:rPr lang="en-US" sz="4000" b="1" dirty="0" smtClean="0">
                <a:solidFill>
                  <a:schemeClr val="accent5">
                    <a:lumMod val="50000"/>
                  </a:schemeClr>
                </a:solidFill>
              </a:rPr>
              <a:t>Pollution &amp; Health</a:t>
            </a:r>
            <a:r>
              <a:rPr lang="en-US" b="1" dirty="0" smtClean="0">
                <a:solidFill>
                  <a:schemeClr val="accent5">
                    <a:lumMod val="50000"/>
                  </a:schemeClr>
                </a:solidFill>
              </a:rPr>
              <a:t/>
            </a:r>
            <a:br>
              <a:rPr lang="en-US" b="1" dirty="0" smtClean="0">
                <a:solidFill>
                  <a:schemeClr val="accent5">
                    <a:lumMod val="50000"/>
                  </a:schemeClr>
                </a:solidFill>
              </a:rPr>
            </a:br>
            <a:endParaRPr lang="en-US" dirty="0"/>
          </a:p>
        </p:txBody>
      </p:sp>
      <p:sp>
        <p:nvSpPr>
          <p:cNvPr id="3" name="Content Placeholder 2"/>
          <p:cNvSpPr>
            <a:spLocks noGrp="1"/>
          </p:cNvSpPr>
          <p:nvPr>
            <p:ph idx="1"/>
          </p:nvPr>
        </p:nvSpPr>
        <p:spPr>
          <a:xfrm>
            <a:off x="921826" y="1752600"/>
            <a:ext cx="7415576" cy="4525963"/>
          </a:xfrm>
        </p:spPr>
        <p:txBody>
          <a:bodyPr>
            <a:normAutofit fontScale="85000" lnSpcReduction="20000"/>
          </a:bodyPr>
          <a:lstStyle/>
          <a:p>
            <a:pPr marL="0" indent="0">
              <a:buNone/>
            </a:pPr>
            <a:r>
              <a:rPr lang="en-US" sz="3300" u="sng" dirty="0" smtClean="0"/>
              <a:t>The Team:</a:t>
            </a:r>
          </a:p>
          <a:p>
            <a:r>
              <a:rPr lang="en-US" sz="2800" dirty="0" smtClean="0"/>
              <a:t>Global Alliance on Health and Pollution</a:t>
            </a:r>
          </a:p>
          <a:p>
            <a:r>
              <a:rPr lang="en-US" sz="2800" dirty="0" smtClean="0"/>
              <a:t>UN Environment Programme</a:t>
            </a:r>
          </a:p>
          <a:p>
            <a:r>
              <a:rPr lang="en-US" sz="2800" dirty="0" smtClean="0"/>
              <a:t>World Bank</a:t>
            </a:r>
          </a:p>
          <a:p>
            <a:r>
              <a:rPr lang="en-US" sz="2800" dirty="0" smtClean="0"/>
              <a:t>Pure Earth</a:t>
            </a:r>
          </a:p>
          <a:p>
            <a:r>
              <a:rPr lang="en-US" sz="2800" dirty="0" smtClean="0"/>
              <a:t>Institute for Health Metrics and Evaluation</a:t>
            </a:r>
          </a:p>
          <a:p>
            <a:pPr marL="0" indent="0">
              <a:buNone/>
            </a:pPr>
            <a:endParaRPr lang="en-US" sz="2800" b="1" dirty="0" smtClean="0"/>
          </a:p>
          <a:p>
            <a:pPr marL="0" indent="0">
              <a:buNone/>
            </a:pPr>
            <a:r>
              <a:rPr lang="en-US" sz="3300" u="sng" dirty="0" smtClean="0"/>
              <a:t>Co-Chairs: </a:t>
            </a:r>
          </a:p>
          <a:p>
            <a:r>
              <a:rPr lang="en-US" sz="2800" dirty="0" smtClean="0"/>
              <a:t>Philip Landrigan - </a:t>
            </a:r>
            <a:r>
              <a:rPr lang="en-US" sz="2800" dirty="0"/>
              <a:t>Dean for Global Health, Professor of </a:t>
            </a:r>
            <a:r>
              <a:rPr lang="en-US" sz="2800" dirty="0" smtClean="0"/>
              <a:t>Preventive Medicine</a:t>
            </a:r>
            <a:r>
              <a:rPr lang="en-US" sz="2800" dirty="0"/>
              <a:t> </a:t>
            </a:r>
            <a:r>
              <a:rPr lang="en-US" sz="2800" dirty="0" smtClean="0"/>
              <a:t>and Pediatrics, Icahn School of Medicine at Mount Sinai</a:t>
            </a:r>
          </a:p>
          <a:p>
            <a:r>
              <a:rPr lang="en-US" sz="2800" dirty="0" smtClean="0"/>
              <a:t>Richard Fuller – Executive Director, Pure Earth</a:t>
            </a:r>
            <a:endParaRPr lang="en-US" sz="2800"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41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solidFill>
                <a:schemeClr val="accent5">
                  <a:lumMod val="50000"/>
                </a:schemeClr>
              </a:solidFill>
            </a:endParaRPr>
          </a:p>
        </p:txBody>
      </p:sp>
      <p:sp>
        <p:nvSpPr>
          <p:cNvPr id="3" name="Content Placeholder 2"/>
          <p:cNvSpPr>
            <a:spLocks noGrp="1"/>
          </p:cNvSpPr>
          <p:nvPr>
            <p:ph idx="1"/>
          </p:nvPr>
        </p:nvSpPr>
        <p:spPr>
          <a:xfrm>
            <a:off x="457200" y="1600200"/>
            <a:ext cx="8229600" cy="4830763"/>
          </a:xfrm>
        </p:spPr>
        <p:txBody>
          <a:bodyPr>
            <a:noAutofit/>
          </a:bodyPr>
          <a:lstStyle/>
          <a:p>
            <a:pPr marL="0" indent="0">
              <a:buNone/>
            </a:pPr>
            <a:r>
              <a:rPr lang="en-US" sz="2400" u="sng" dirty="0" smtClean="0"/>
              <a:t>Commissioners:</a:t>
            </a:r>
            <a:endParaRPr lang="en-US" sz="1800" u="sng" dirty="0" smtClean="0"/>
          </a:p>
          <a:p>
            <a:r>
              <a:rPr lang="en-US" sz="1400" b="1" dirty="0" err="1"/>
              <a:t>Neric</a:t>
            </a:r>
            <a:r>
              <a:rPr lang="en-US" sz="1400" b="1" dirty="0"/>
              <a:t> Acosta</a:t>
            </a:r>
            <a:r>
              <a:rPr lang="en-US" sz="1400" dirty="0"/>
              <a:t> - Presidential Adviser for Environmental Protection, Government of the </a:t>
            </a:r>
            <a:r>
              <a:rPr lang="en-US" sz="1400" dirty="0" smtClean="0"/>
              <a:t>Philippines</a:t>
            </a:r>
            <a:r>
              <a:rPr lang="en-US" sz="1400" dirty="0"/>
              <a:t> </a:t>
            </a:r>
          </a:p>
          <a:p>
            <a:r>
              <a:rPr lang="en-US" sz="1400" b="1" dirty="0"/>
              <a:t>Robert Arnold</a:t>
            </a:r>
            <a:r>
              <a:rPr lang="en-US" sz="1400" dirty="0"/>
              <a:t> – Professor of Chemical and Environmental Engineering, University of Arizona</a:t>
            </a:r>
          </a:p>
          <a:p>
            <a:r>
              <a:rPr lang="en-US" sz="1400" b="1" dirty="0" smtClean="0"/>
              <a:t>Kenneth </a:t>
            </a:r>
            <a:r>
              <a:rPr lang="en-US" sz="1400" b="1" dirty="0"/>
              <a:t>Arrow</a:t>
            </a:r>
            <a:r>
              <a:rPr lang="en-US" sz="1400" dirty="0"/>
              <a:t>, Nobel Laureate in Economics; Professor of Economics at Stanford </a:t>
            </a:r>
            <a:r>
              <a:rPr lang="en-US" sz="1400" dirty="0" smtClean="0"/>
              <a:t>University</a:t>
            </a:r>
            <a:endParaRPr lang="en-US" sz="1400" dirty="0"/>
          </a:p>
          <a:p>
            <a:r>
              <a:rPr lang="en-US" sz="1400" b="1" dirty="0" err="1"/>
              <a:t>Siti</a:t>
            </a:r>
            <a:r>
              <a:rPr lang="en-US" sz="1400" b="1" dirty="0"/>
              <a:t> </a:t>
            </a:r>
            <a:r>
              <a:rPr lang="en-US" sz="1400" b="1" dirty="0" err="1"/>
              <a:t>Nurbaya</a:t>
            </a:r>
            <a:r>
              <a:rPr lang="en-US" sz="1400" b="1" dirty="0"/>
              <a:t> </a:t>
            </a:r>
            <a:r>
              <a:rPr lang="en-US" sz="1400" b="1" dirty="0" err="1"/>
              <a:t>Bakar</a:t>
            </a:r>
            <a:r>
              <a:rPr lang="en-US" sz="1400" dirty="0"/>
              <a:t>, Minister of Environment and Forestry for the Government of Indonesia; Secretary General of the Regional Representatives Council for the Government of Indonesia (2004-2013); Secretary General of the Ministry of Home Affairs for the Government of Indonesia (2001-2005</a:t>
            </a:r>
            <a:r>
              <a:rPr lang="en-US" sz="1400" dirty="0" smtClean="0"/>
              <a:t>)</a:t>
            </a:r>
            <a:endParaRPr lang="en-US" sz="1400" dirty="0"/>
          </a:p>
          <a:p>
            <a:r>
              <a:rPr lang="en-US" sz="1400" b="1" dirty="0" err="1"/>
              <a:t>Abdoulaye</a:t>
            </a:r>
            <a:r>
              <a:rPr lang="en-US" sz="1400" b="1" dirty="0"/>
              <a:t> </a:t>
            </a:r>
            <a:r>
              <a:rPr lang="en-US" sz="1400" b="1" dirty="0" err="1"/>
              <a:t>Bibi</a:t>
            </a:r>
            <a:r>
              <a:rPr lang="en-US" sz="1400" b="1" dirty="0"/>
              <a:t> </a:t>
            </a:r>
            <a:r>
              <a:rPr lang="en-US" sz="1400" b="1" dirty="0" err="1"/>
              <a:t>Baldé</a:t>
            </a:r>
            <a:r>
              <a:rPr lang="en-US" sz="1400" dirty="0"/>
              <a:t> – Minister of Environment and Sustainable Development, Republic of Senegal</a:t>
            </a:r>
          </a:p>
          <a:p>
            <a:r>
              <a:rPr lang="en-US" sz="1400" b="1" dirty="0" err="1"/>
              <a:t>Ralava</a:t>
            </a:r>
            <a:r>
              <a:rPr lang="en-US" sz="1400" b="1" dirty="0"/>
              <a:t> </a:t>
            </a:r>
            <a:r>
              <a:rPr lang="en-US" sz="1400" b="1" dirty="0" err="1"/>
              <a:t>Beboarimisa</a:t>
            </a:r>
            <a:r>
              <a:rPr lang="en-US" sz="1400" dirty="0"/>
              <a:t> – Minister of the Environment, Ecology, Sea and Forestry, Madagascar</a:t>
            </a:r>
          </a:p>
          <a:p>
            <a:r>
              <a:rPr lang="en-US" sz="1400" b="1" dirty="0"/>
              <a:t>Roberto </a:t>
            </a:r>
            <a:r>
              <a:rPr lang="en-US" sz="1400" b="1" dirty="0" err="1"/>
              <a:t>Bertollini</a:t>
            </a:r>
            <a:r>
              <a:rPr lang="en-US" sz="1400" dirty="0"/>
              <a:t> – Chief Scientist and WHO Representative to the EU World Health Organization, Office at the European </a:t>
            </a:r>
            <a:r>
              <a:rPr lang="en-US" sz="1400" dirty="0" smtClean="0"/>
              <a:t>Union</a:t>
            </a:r>
            <a:r>
              <a:rPr lang="en-US" sz="1400" dirty="0"/>
              <a:t> </a:t>
            </a:r>
          </a:p>
          <a:p>
            <a:r>
              <a:rPr lang="en-US" sz="1400" b="1" dirty="0"/>
              <a:t>Li </a:t>
            </a:r>
            <a:r>
              <a:rPr lang="en-US" sz="1400" b="1" dirty="0" err="1"/>
              <a:t>Bingbing</a:t>
            </a:r>
            <a:r>
              <a:rPr lang="en-US" sz="1400" dirty="0"/>
              <a:t> - Actress; singer; environmental protection advocate; UNEP Goodwill </a:t>
            </a:r>
            <a:r>
              <a:rPr lang="en-US" sz="1400" dirty="0" smtClean="0"/>
              <a:t>Ambassador</a:t>
            </a:r>
          </a:p>
          <a:p>
            <a:r>
              <a:rPr lang="en-US" sz="1400" b="1" dirty="0" smtClean="0"/>
              <a:t>Jo Ivey Boufford </a:t>
            </a:r>
            <a:r>
              <a:rPr lang="en-US" sz="1400" dirty="0" smtClean="0"/>
              <a:t>– President, New York Academy of Medicine</a:t>
            </a:r>
          </a:p>
          <a:p>
            <a:r>
              <a:rPr lang="en-US" sz="1400" b="1" dirty="0" smtClean="0"/>
              <a:t>Patrick </a:t>
            </a:r>
            <a:r>
              <a:rPr lang="en-US" sz="1400" b="1" dirty="0"/>
              <a:t>Breysse</a:t>
            </a:r>
            <a:r>
              <a:rPr lang="en-US" sz="1400" dirty="0"/>
              <a:t> - Director, National Center for Environmental Health/Agency for Toxic Substances and Disease Registry, U.S. Centers for Disease Control and Prevention </a:t>
            </a:r>
            <a:endParaRPr lang="en-US" sz="1400" dirty="0" smtClean="0"/>
          </a:p>
          <a:p>
            <a:r>
              <a:rPr lang="en-US" sz="1400" b="1" dirty="0" smtClean="0"/>
              <a:t>Paula Caballero</a:t>
            </a:r>
            <a:r>
              <a:rPr lang="en-US" sz="1400" dirty="0" smtClean="0"/>
              <a:t> – Senior Director, Environment and Natural Resources, World Bank Group</a:t>
            </a:r>
          </a:p>
          <a:p>
            <a:r>
              <a:rPr lang="en-US" sz="1400" b="1" dirty="0" err="1" smtClean="0"/>
              <a:t>Palaniappan</a:t>
            </a:r>
            <a:r>
              <a:rPr lang="en-US" sz="1400" b="1" dirty="0" smtClean="0"/>
              <a:t> Chidambaram</a:t>
            </a:r>
            <a:r>
              <a:rPr lang="en-US" sz="1400" dirty="0" smtClean="0"/>
              <a:t>, Union Minister of Finance for the Government of India (2004-2008, 2012-2014); Minister of Home Affairs for the Government of India (2008-2012)</a:t>
            </a:r>
          </a:p>
          <a:p>
            <a:endParaRPr lang="en-US" sz="1400" dirty="0" smtClean="0"/>
          </a:p>
        </p:txBody>
      </p:sp>
    </p:spTree>
    <p:extLst>
      <p:ext uri="{BB962C8B-B14F-4D97-AF65-F5344CB8AC3E}">
        <p14:creationId xmlns:p14="http://schemas.microsoft.com/office/powerpoint/2010/main" val="1020859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a:xfrm>
            <a:off x="457200" y="1447800"/>
            <a:ext cx="8229600" cy="5257800"/>
          </a:xfrm>
        </p:spPr>
        <p:txBody>
          <a:bodyPr>
            <a:noAutofit/>
          </a:bodyPr>
          <a:lstStyle/>
          <a:p>
            <a:r>
              <a:rPr lang="en-US" sz="1400" b="1" dirty="0" smtClean="0"/>
              <a:t>Thomas Chiles</a:t>
            </a:r>
            <a:r>
              <a:rPr lang="en-US" sz="1400" dirty="0" smtClean="0"/>
              <a:t> - DeLuca Chair of Biology and Vice Provost for Research, Boston College</a:t>
            </a:r>
          </a:p>
          <a:p>
            <a:r>
              <a:rPr lang="en-US" sz="1400" b="1" dirty="0" smtClean="0"/>
              <a:t>Her Royal Highness Princess Chulabhorn</a:t>
            </a:r>
            <a:r>
              <a:rPr lang="en-US" sz="1400" dirty="0" smtClean="0"/>
              <a:t> - Princess of Thailand; President, Professor, Chulabhorn Research Institute </a:t>
            </a:r>
          </a:p>
          <a:p>
            <a:r>
              <a:rPr lang="en-US" sz="1400" dirty="0" err="1" smtClean="0"/>
              <a:t>Johanita</a:t>
            </a:r>
            <a:r>
              <a:rPr lang="en-US" sz="1400" dirty="0" smtClean="0"/>
              <a:t> </a:t>
            </a:r>
            <a:r>
              <a:rPr lang="en-US" sz="1400" dirty="0" err="1" smtClean="0"/>
              <a:t>Dahimananjara</a:t>
            </a:r>
            <a:r>
              <a:rPr lang="en-US" sz="1400" dirty="0" smtClean="0"/>
              <a:t> – Minister of the Environment, Ecology, Sea and Forestry, Madagascar</a:t>
            </a:r>
          </a:p>
          <a:p>
            <a:r>
              <a:rPr lang="en-US" sz="1400" b="1" dirty="0" smtClean="0"/>
              <a:t>Valentin Fuster </a:t>
            </a:r>
            <a:r>
              <a:rPr lang="en-US" sz="1400" dirty="0" smtClean="0"/>
              <a:t>- Professor of Internal Medicine and Cardiology, Physician in Chief and Director, </a:t>
            </a:r>
            <a:r>
              <a:rPr lang="en-US" sz="1400" dirty="0" err="1" smtClean="0"/>
              <a:t>Zena</a:t>
            </a:r>
            <a:r>
              <a:rPr lang="en-US" sz="1400" dirty="0" smtClean="0"/>
              <a:t> and Michael A. Wiener Cardiovascular Institute, Mount Sinai Medical Center, New York, NY; General Director, Centro Nacional de </a:t>
            </a:r>
            <a:r>
              <a:rPr lang="en-US" sz="1400" dirty="0" err="1" smtClean="0"/>
              <a:t>Investigaciones</a:t>
            </a:r>
            <a:r>
              <a:rPr lang="en-US" sz="1400" dirty="0" smtClean="0"/>
              <a:t> </a:t>
            </a:r>
            <a:r>
              <a:rPr lang="en-US" sz="1400" dirty="0" err="1" smtClean="0"/>
              <a:t>Cardiovasculares</a:t>
            </a:r>
            <a:r>
              <a:rPr lang="en-US" sz="1400" dirty="0" smtClean="0"/>
              <a:t> Carlos III (CNIC), Madrid, Spain; President, World Heart Federation (2005-2006)</a:t>
            </a:r>
          </a:p>
          <a:p>
            <a:r>
              <a:rPr lang="en-US" sz="1400" b="1" dirty="0" smtClean="0"/>
              <a:t>Michael Greenstone</a:t>
            </a:r>
            <a:r>
              <a:rPr lang="en-US" sz="1400" dirty="0" smtClean="0"/>
              <a:t>, Director of the Energy Policy Institute at Chicago (EPIC); Milton Friedman Professor in Economics at the University of </a:t>
            </a:r>
            <a:r>
              <a:rPr lang="en-US" sz="1400" dirty="0" err="1" smtClean="0"/>
              <a:t>ChicagoDevelopment</a:t>
            </a:r>
            <a:r>
              <a:rPr lang="en-US" sz="1400" dirty="0" smtClean="0"/>
              <a:t> Council </a:t>
            </a:r>
          </a:p>
          <a:p>
            <a:r>
              <a:rPr lang="en-US" sz="1400" b="1" dirty="0" smtClean="0"/>
              <a:t>David Hunter</a:t>
            </a:r>
            <a:r>
              <a:rPr lang="en-US" sz="1400" dirty="0" smtClean="0"/>
              <a:t>, Associate Dean, Harvard T. H. Chan School of Public Health</a:t>
            </a:r>
          </a:p>
          <a:p>
            <a:r>
              <a:rPr lang="en-US" sz="1400" b="1" dirty="0"/>
              <a:t>Bruce Lanphear </a:t>
            </a:r>
            <a:r>
              <a:rPr lang="en-US" sz="1400" dirty="0"/>
              <a:t>– Clinician Scientist, Child and Family Research Institute, BC Children’s Hospital; Professor, Faculty of Health Sciences, Simon Fraser University</a:t>
            </a:r>
          </a:p>
          <a:p>
            <a:r>
              <a:rPr lang="en-US" sz="1400" b="1" dirty="0" smtClean="0"/>
              <a:t>Bindu </a:t>
            </a:r>
            <a:r>
              <a:rPr lang="en-US" sz="1400" b="1" dirty="0" err="1" smtClean="0"/>
              <a:t>Lohani</a:t>
            </a:r>
            <a:r>
              <a:rPr lang="en-US" sz="1400" dirty="0" smtClean="0"/>
              <a:t>, Vice President for Knowledge Management and Sustainable Development for the Asian Development Bank (ADB); Vice President for Finance and Administration for the Asian Development Bank (2007-2011)</a:t>
            </a:r>
          </a:p>
          <a:p>
            <a:r>
              <a:rPr lang="en-US" sz="1400" b="1" dirty="0"/>
              <a:t>Keith Martin</a:t>
            </a:r>
            <a:r>
              <a:rPr lang="en-US" sz="1400" dirty="0"/>
              <a:t> – Executive Director, Consortium of Universities for Global Health; Member of Parliament, Canada (1993-2011)</a:t>
            </a:r>
          </a:p>
          <a:p>
            <a:r>
              <a:rPr lang="en-US" sz="1400" b="1" dirty="0" smtClean="0"/>
              <a:t>Karen Mathiasen</a:t>
            </a:r>
            <a:r>
              <a:rPr lang="en-US" sz="1400" dirty="0" smtClean="0"/>
              <a:t>, Senior Advisor, Office of the U.S. Executive Director, World Bank Group; Director, Multilateral Development Banks, U.S. Dept. of Treasury</a:t>
            </a:r>
          </a:p>
          <a:p>
            <a:r>
              <a:rPr lang="en-US" sz="1400" b="1" dirty="0"/>
              <a:t>Maureen </a:t>
            </a:r>
            <a:r>
              <a:rPr lang="en-US" sz="1400" b="1" dirty="0" err="1"/>
              <a:t>McTeer</a:t>
            </a:r>
            <a:r>
              <a:rPr lang="en-US" sz="1400" dirty="0"/>
              <a:t> - Canadian Lawyer, Author, Women's Rights and Health Advocate, and Adjunct Professor of Health Law at the University of </a:t>
            </a:r>
            <a:r>
              <a:rPr lang="en-US" sz="1400" dirty="0" smtClean="0"/>
              <a:t>Ottawa</a:t>
            </a:r>
          </a:p>
          <a:p>
            <a:pPr marL="0" indent="0">
              <a:buNone/>
            </a:pPr>
            <a:endParaRPr lang="en-US" sz="1400" dirty="0"/>
          </a:p>
        </p:txBody>
      </p:sp>
    </p:spTree>
    <p:extLst>
      <p:ext uri="{BB962C8B-B14F-4D97-AF65-F5344CB8AC3E}">
        <p14:creationId xmlns:p14="http://schemas.microsoft.com/office/powerpoint/2010/main" val="2059715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930"/>
            <a:ext cx="8229600" cy="5200470"/>
          </a:xfrm>
        </p:spPr>
        <p:txBody>
          <a:bodyPr>
            <a:normAutofit fontScale="25000" lnSpcReduction="20000"/>
          </a:bodyPr>
          <a:lstStyle/>
          <a:p>
            <a:r>
              <a:rPr lang="en-US" sz="5600" b="1" dirty="0" smtClean="0"/>
              <a:t>Christopher Murray</a:t>
            </a:r>
            <a:r>
              <a:rPr lang="en-US" sz="5600" dirty="0" smtClean="0"/>
              <a:t> - Professor of Global Health, University of Washington; Director, Institute for Health Metrics and Evaluation</a:t>
            </a:r>
          </a:p>
          <a:p>
            <a:r>
              <a:rPr lang="en-US" sz="5600" b="1" dirty="0" smtClean="0"/>
              <a:t>Ramon </a:t>
            </a:r>
            <a:r>
              <a:rPr lang="en-US" sz="5600" b="1" dirty="0" err="1" smtClean="0"/>
              <a:t>Paje</a:t>
            </a:r>
            <a:r>
              <a:rPr lang="en-US" sz="5600" dirty="0" smtClean="0"/>
              <a:t>, 19th Secretary of the Philippine Department of Environment and Natural Resources (DENR); former DENR Undersecretary for Field Operations; former DENR Executive Director of the Minerals </a:t>
            </a:r>
            <a:r>
              <a:rPr lang="en-US" sz="5600" b="1" dirty="0" smtClean="0"/>
              <a:t>Frederica </a:t>
            </a:r>
            <a:r>
              <a:rPr lang="en-US" sz="5600" b="1" dirty="0"/>
              <a:t>Perera</a:t>
            </a:r>
            <a:r>
              <a:rPr lang="en-US" sz="5600" dirty="0"/>
              <a:t> - Professor of Environmental Health Sciences, Director of the Columbia Center for Children's Environmental Health, Mailman School of Public Health, Columbia University</a:t>
            </a:r>
          </a:p>
          <a:p>
            <a:pPr>
              <a:lnSpc>
                <a:spcPct val="120000"/>
              </a:lnSpc>
            </a:pPr>
            <a:r>
              <a:rPr lang="en-US" sz="5600" b="1" dirty="0" err="1" smtClean="0"/>
              <a:t>Janez</a:t>
            </a:r>
            <a:r>
              <a:rPr lang="en-US" sz="5600" b="1" dirty="0" smtClean="0"/>
              <a:t> </a:t>
            </a:r>
            <a:r>
              <a:rPr lang="en-US" sz="5600" b="1" dirty="0" err="1"/>
              <a:t>Potocnik</a:t>
            </a:r>
            <a:r>
              <a:rPr lang="en-US" sz="5600" b="1" dirty="0"/>
              <a:t>,</a:t>
            </a:r>
            <a:r>
              <a:rPr lang="en-US" sz="5600" dirty="0"/>
              <a:t> European Commissioner for the Environment (2010-2014); European Commissioner for Science and Research (2004-2010); Minister for European Affairs for Government of Slovenia (2002-</a:t>
            </a:r>
            <a:r>
              <a:rPr lang="en-US" sz="5600" dirty="0" smtClean="0"/>
              <a:t>2004)</a:t>
            </a:r>
          </a:p>
          <a:p>
            <a:pPr>
              <a:lnSpc>
                <a:spcPct val="120000"/>
              </a:lnSpc>
            </a:pPr>
            <a:r>
              <a:rPr lang="en-US" sz="5600" b="1" dirty="0"/>
              <a:t>Alexander Preker </a:t>
            </a:r>
            <a:r>
              <a:rPr lang="en-US" sz="5600" dirty="0"/>
              <a:t>- Executive Scholar &amp; Adjunct Associate Professor, Columbia University, Mt. Sinai and NYU; President and CEO of the Health Investment &amp; Financing Corporation; former Head of Health Industry Group &amp; Chief Economist for Health, World Bank/IFC (1991-2013)</a:t>
            </a:r>
          </a:p>
          <a:p>
            <a:pPr>
              <a:lnSpc>
                <a:spcPct val="120000"/>
              </a:lnSpc>
            </a:pPr>
            <a:r>
              <a:rPr lang="en-US" sz="5600" b="1" dirty="0" err="1" smtClean="0"/>
              <a:t>Jairam</a:t>
            </a:r>
            <a:r>
              <a:rPr lang="en-US" sz="5600" b="1" dirty="0" smtClean="0"/>
              <a:t> </a:t>
            </a:r>
            <a:r>
              <a:rPr lang="en-US" sz="5600" b="1" dirty="0"/>
              <a:t>Ramesh</a:t>
            </a:r>
            <a:r>
              <a:rPr lang="en-US" sz="5600" dirty="0"/>
              <a:t>, Member of the Indian Parliament; Minister of Rural Development for the Government of India (2011-2014); Minister of State at the Ministry of Environment and Forests for the Government of India (2009-2011</a:t>
            </a:r>
            <a:r>
              <a:rPr lang="en-US" sz="5600" dirty="0" smtClean="0"/>
              <a:t>)</a:t>
            </a:r>
            <a:endParaRPr lang="en-US" sz="5600" dirty="0"/>
          </a:p>
          <a:p>
            <a:pPr>
              <a:lnSpc>
                <a:spcPct val="120000"/>
              </a:lnSpc>
            </a:pPr>
            <a:r>
              <a:rPr lang="en-US" sz="5600" b="1" dirty="0"/>
              <a:t>Johan </a:t>
            </a:r>
            <a:r>
              <a:rPr lang="en-US" sz="5600" b="1" dirty="0" err="1"/>
              <a:t>Rockström</a:t>
            </a:r>
            <a:r>
              <a:rPr lang="en-US" sz="5600" dirty="0"/>
              <a:t> - Professor of Environmental Science, Director of Stockholm Resilience Centre, Stockholm University</a:t>
            </a:r>
          </a:p>
          <a:p>
            <a:pPr>
              <a:lnSpc>
                <a:spcPct val="120000"/>
              </a:lnSpc>
            </a:pPr>
            <a:r>
              <a:rPr lang="en-US" sz="5600" b="1" dirty="0" smtClean="0"/>
              <a:t>Carlos </a:t>
            </a:r>
            <a:r>
              <a:rPr lang="en-US" sz="5600" b="1" dirty="0"/>
              <a:t>Salinas</a:t>
            </a:r>
            <a:r>
              <a:rPr lang="en-US" sz="5600" dirty="0"/>
              <a:t>, former President, </a:t>
            </a:r>
            <a:r>
              <a:rPr lang="en-US" sz="5600" dirty="0" smtClean="0"/>
              <a:t>Mexico</a:t>
            </a:r>
            <a:endParaRPr lang="en-US" sz="5600" dirty="0"/>
          </a:p>
          <a:p>
            <a:pPr>
              <a:lnSpc>
                <a:spcPct val="120000"/>
              </a:lnSpc>
            </a:pPr>
            <a:r>
              <a:rPr lang="en-US" sz="5600" b="1" dirty="0" err="1"/>
              <a:t>Aitkul</a:t>
            </a:r>
            <a:r>
              <a:rPr lang="en-US" sz="5600" b="1" dirty="0"/>
              <a:t> </a:t>
            </a:r>
            <a:r>
              <a:rPr lang="en-US" sz="5600" b="1" dirty="0" err="1"/>
              <a:t>Samakova</a:t>
            </a:r>
            <a:r>
              <a:rPr lang="en-US" sz="5600" dirty="0"/>
              <a:t>, Member of Parliament, Kazakhstan; Minister of Environment, Kazakhstan (2002-2006</a:t>
            </a:r>
            <a:r>
              <a:rPr lang="en-US" sz="5600" dirty="0" smtClean="0"/>
              <a:t>)</a:t>
            </a:r>
            <a:endParaRPr lang="en-US" sz="5600" dirty="0"/>
          </a:p>
          <a:p>
            <a:pPr>
              <a:lnSpc>
                <a:spcPct val="120000"/>
              </a:lnSpc>
            </a:pPr>
            <a:r>
              <a:rPr lang="en-US" sz="5600" b="1" dirty="0"/>
              <a:t>Leona Samson</a:t>
            </a:r>
            <a:r>
              <a:rPr lang="en-US" sz="5600" dirty="0"/>
              <a:t>, Professor of Biology and Biological Engineering, Massachusetts Institute of Technology (MIT); Director of the MIT Center for Environmental Health Sciences (2001-2012</a:t>
            </a:r>
            <a:r>
              <a:rPr lang="en-US" sz="5600" dirty="0" smtClean="0"/>
              <a:t>)</a:t>
            </a:r>
            <a:r>
              <a:rPr lang="en-US" sz="5600" dirty="0"/>
              <a:t> </a:t>
            </a:r>
          </a:p>
          <a:p>
            <a:r>
              <a:rPr lang="en-US" sz="5600" b="1" dirty="0" smtClean="0"/>
              <a:t>Karti Sandilya </a:t>
            </a:r>
            <a:r>
              <a:rPr lang="en-US" sz="5600" dirty="0" smtClean="0"/>
              <a:t>- Senior Advisor, Pure Earth; U.S. Resident Director, Asian Development Bank (2002-2004); Joint Secretary, Ministry of Finance, India (1983-1986)</a:t>
            </a:r>
            <a:endParaRPr lang="en-US" sz="4800" dirty="0"/>
          </a:p>
          <a:p>
            <a:pPr marL="0" indent="0">
              <a:buNone/>
            </a:pPr>
            <a:endParaRPr lang="en-US" dirty="0"/>
          </a:p>
          <a:p>
            <a:endParaRPr lang="en-US" dirty="0"/>
          </a:p>
        </p:txBody>
      </p:sp>
      <p:sp>
        <p:nvSpPr>
          <p:cNvPr id="2" name="Rectangle 1"/>
          <p:cNvSpPr/>
          <p:nvPr/>
        </p:nvSpPr>
        <p:spPr>
          <a:xfrm>
            <a:off x="0" y="228600"/>
            <a:ext cx="9144000" cy="1200329"/>
          </a:xfrm>
          <a:prstGeom prst="rect">
            <a:avLst/>
          </a:prstGeom>
        </p:spPr>
        <p:txBody>
          <a:bodyPr wrap="square">
            <a:spAutoFit/>
          </a:bodyPr>
          <a:lstStyle/>
          <a:p>
            <a:pPr algn="ctr"/>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Tree>
    <p:extLst>
      <p:ext uri="{BB962C8B-B14F-4D97-AF65-F5344CB8AC3E}">
        <p14:creationId xmlns:p14="http://schemas.microsoft.com/office/powerpoint/2010/main" val="205694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a:spcBef>
                <a:spcPts val="336"/>
              </a:spcBef>
            </a:pPr>
            <a:r>
              <a:rPr lang="en-US" b="1" dirty="0" err="1" smtClean="0"/>
              <a:t>Onno</a:t>
            </a:r>
            <a:r>
              <a:rPr lang="en-US" b="1" dirty="0" smtClean="0"/>
              <a:t> van </a:t>
            </a:r>
            <a:r>
              <a:rPr lang="en-US" b="1" dirty="0" err="1" smtClean="0"/>
              <a:t>Schayck</a:t>
            </a:r>
            <a:r>
              <a:rPr lang="en-US" b="1" dirty="0" smtClean="0"/>
              <a:t> </a:t>
            </a:r>
            <a:r>
              <a:rPr lang="en-US" dirty="0" smtClean="0"/>
              <a:t>– Scientific Director of the Netherlands School of Primary Care Research, Professor of preventative medicine, Maastricht University</a:t>
            </a:r>
          </a:p>
          <a:p>
            <a:pPr>
              <a:spcBef>
                <a:spcPts val="336"/>
              </a:spcBef>
            </a:pPr>
            <a:r>
              <a:rPr lang="en-US" b="1" dirty="0" smtClean="0"/>
              <a:t>Awa Marie-</a:t>
            </a:r>
            <a:r>
              <a:rPr lang="en-US" b="1" dirty="0" err="1" smtClean="0"/>
              <a:t>Coll</a:t>
            </a:r>
            <a:r>
              <a:rPr lang="en-US" b="1" dirty="0" smtClean="0"/>
              <a:t> </a:t>
            </a:r>
            <a:r>
              <a:rPr lang="en-US" b="1" dirty="0" err="1" smtClean="0"/>
              <a:t>Seck</a:t>
            </a:r>
            <a:r>
              <a:rPr lang="en-US" dirty="0" smtClean="0"/>
              <a:t> – Minister of Health, Republic of Senegal; Director, Department of Policy, Strategy and Research and Department of Country and Regional Support, UNAIDS (1996-2001)</a:t>
            </a:r>
          </a:p>
          <a:p>
            <a:pPr>
              <a:lnSpc>
                <a:spcPct val="120000"/>
              </a:lnSpc>
              <a:spcBef>
                <a:spcPts val="336"/>
              </a:spcBef>
            </a:pPr>
            <a:r>
              <a:rPr lang="en-US" b="1" dirty="0"/>
              <a:t>Peter Sly</a:t>
            </a:r>
            <a:r>
              <a:rPr lang="en-US" dirty="0"/>
              <a:t> - Professor of Faculty of Medicine and Biomedical Sciences, Senior Clinical Research Fellow, the University of Queensland</a:t>
            </a:r>
          </a:p>
          <a:p>
            <a:pPr>
              <a:lnSpc>
                <a:spcPct val="120000"/>
              </a:lnSpc>
              <a:spcBef>
                <a:spcPts val="336"/>
              </a:spcBef>
            </a:pPr>
            <a:r>
              <a:rPr lang="en-US" b="1" dirty="0" err="1" smtClean="0"/>
              <a:t>Achim</a:t>
            </a:r>
            <a:r>
              <a:rPr lang="en-US" b="1" dirty="0" smtClean="0"/>
              <a:t> Steiner</a:t>
            </a:r>
            <a:r>
              <a:rPr lang="en-US" dirty="0" smtClean="0"/>
              <a:t>, Executive Director of the United Nations Environment Programme (UNEP); Director General of the International Union for Conservation of Nature (IUCN) (2001-2006)</a:t>
            </a:r>
          </a:p>
          <a:p>
            <a:pPr>
              <a:lnSpc>
                <a:spcPct val="120000"/>
              </a:lnSpc>
              <a:spcBef>
                <a:spcPts val="336"/>
              </a:spcBef>
            </a:pPr>
            <a:r>
              <a:rPr lang="en-US" b="1" dirty="0" smtClean="0"/>
              <a:t>Kirk Smith</a:t>
            </a:r>
            <a:r>
              <a:rPr lang="en-US" dirty="0" smtClean="0"/>
              <a:t>, Professor of Global Environmental Health, Director of the Global Health and Environment Program at the School of Public Health, University of California, Berkeley</a:t>
            </a:r>
          </a:p>
          <a:p>
            <a:pPr>
              <a:lnSpc>
                <a:spcPct val="120000"/>
              </a:lnSpc>
              <a:spcBef>
                <a:spcPts val="336"/>
              </a:spcBef>
            </a:pPr>
            <a:r>
              <a:rPr lang="en-US" b="1" dirty="0"/>
              <a:t>Richard Stewart</a:t>
            </a:r>
            <a:r>
              <a:rPr lang="en-US" dirty="0"/>
              <a:t> - Professor of Law, Director of the Frank J. </a:t>
            </a:r>
            <a:r>
              <a:rPr lang="en-US" dirty="0" err="1"/>
              <a:t>Guarini</a:t>
            </a:r>
            <a:r>
              <a:rPr lang="en-US" dirty="0"/>
              <a:t> Center on Environmental, Energy, and Land Use Law, New York University School of Law</a:t>
            </a:r>
          </a:p>
          <a:p>
            <a:pPr>
              <a:lnSpc>
                <a:spcPct val="120000"/>
              </a:lnSpc>
              <a:spcBef>
                <a:spcPts val="336"/>
              </a:spcBef>
            </a:pPr>
            <a:r>
              <a:rPr lang="en-US" b="1" dirty="0" smtClean="0"/>
              <a:t>William Suk</a:t>
            </a:r>
            <a:r>
              <a:rPr lang="en-US" dirty="0" smtClean="0"/>
              <a:t>, Director, Center for Risk and Integrated Sciences, the Superfund Research Program and the Hazardous Substances Research Branch, US National Institute of Environmental Health </a:t>
            </a:r>
          </a:p>
          <a:p>
            <a:pPr>
              <a:lnSpc>
                <a:spcPct val="120000"/>
              </a:lnSpc>
              <a:spcBef>
                <a:spcPts val="336"/>
              </a:spcBef>
            </a:pPr>
            <a:r>
              <a:rPr lang="en-US" b="1" dirty="0" err="1" smtClean="0"/>
              <a:t>Gautam</a:t>
            </a:r>
            <a:r>
              <a:rPr lang="en-US" b="1" dirty="0" smtClean="0"/>
              <a:t> </a:t>
            </a:r>
            <a:r>
              <a:rPr lang="en-US" b="1" dirty="0" err="1" smtClean="0"/>
              <a:t>Yadama</a:t>
            </a:r>
            <a:r>
              <a:rPr lang="en-US" b="1" dirty="0" smtClean="0"/>
              <a:t>, </a:t>
            </a:r>
            <a:r>
              <a:rPr lang="en-US" dirty="0" smtClean="0"/>
              <a:t>Dean and Professor, Boston College School of Social Work</a:t>
            </a:r>
          </a:p>
          <a:p>
            <a:pPr>
              <a:lnSpc>
                <a:spcPct val="120000"/>
              </a:lnSpc>
              <a:spcBef>
                <a:spcPts val="336"/>
              </a:spcBef>
            </a:pPr>
            <a:r>
              <a:rPr lang="en-US" b="1" dirty="0" err="1" smtClean="0"/>
              <a:t>Kandeh</a:t>
            </a:r>
            <a:r>
              <a:rPr lang="en-US" b="1" dirty="0" smtClean="0"/>
              <a:t> </a:t>
            </a:r>
            <a:r>
              <a:rPr lang="en-US" b="1" dirty="0" err="1"/>
              <a:t>Yumkella</a:t>
            </a:r>
            <a:r>
              <a:rPr lang="en-US" dirty="0"/>
              <a:t> - Former Director-General of the United Nations Industrial Development Organization (UNIDO), Founder - Sustainable Energy for </a:t>
            </a:r>
            <a:r>
              <a:rPr lang="en-US" dirty="0" smtClean="0"/>
              <a:t>All</a:t>
            </a:r>
            <a:r>
              <a:rPr lang="en-US" dirty="0"/>
              <a:t> </a:t>
            </a:r>
          </a:p>
          <a:p>
            <a:pPr>
              <a:spcBef>
                <a:spcPts val="336"/>
              </a:spcBef>
            </a:pPr>
            <a:r>
              <a:rPr lang="en-US" b="1" dirty="0"/>
              <a:t>Ma </a:t>
            </a:r>
            <a:r>
              <a:rPr lang="en-US" b="1" dirty="0" err="1"/>
              <a:t>Zhong</a:t>
            </a:r>
            <a:r>
              <a:rPr lang="en-US" dirty="0"/>
              <a:t> - Professor and Dean, School of Environment and Natural Resources, </a:t>
            </a:r>
            <a:r>
              <a:rPr lang="en-US" dirty="0" err="1"/>
              <a:t>Renmin</a:t>
            </a:r>
            <a:r>
              <a:rPr lang="en-US" dirty="0"/>
              <a:t> University of China; Senior Advisor, Ministry of Environmental Protection; Council Member, China Council for International Cooperation of Environment and </a:t>
            </a:r>
            <a:r>
              <a:rPr lang="en-US" dirty="0" smtClean="0"/>
              <a:t>Development Sciences</a:t>
            </a:r>
            <a:endParaRPr lang="en-US" dirty="0"/>
          </a:p>
        </p:txBody>
      </p:sp>
    </p:spTree>
    <p:extLst>
      <p:ext uri="{BB962C8B-B14F-4D97-AF65-F5344CB8AC3E}">
        <p14:creationId xmlns:p14="http://schemas.microsoft.com/office/powerpoint/2010/main" val="458939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5">
                    <a:lumMod val="50000"/>
                  </a:schemeClr>
                </a:solidFill>
              </a:rPr>
              <a:t>The Global Commission on </a:t>
            </a:r>
            <a:br>
              <a:rPr lang="en-US" sz="3600" b="1" dirty="0" smtClean="0">
                <a:solidFill>
                  <a:schemeClr val="accent5">
                    <a:lumMod val="50000"/>
                  </a:schemeClr>
                </a:solidFill>
              </a:rPr>
            </a:br>
            <a:r>
              <a:rPr lang="en-US" sz="3600" b="1" dirty="0" smtClean="0">
                <a:solidFill>
                  <a:schemeClr val="accent5">
                    <a:lumMod val="50000"/>
                  </a:schemeClr>
                </a:solidFill>
              </a:rPr>
              <a:t>Pollution &amp; Health</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u="sng" dirty="0" smtClean="0"/>
              <a:t>Report structure</a:t>
            </a:r>
            <a:r>
              <a:rPr lang="en-US" dirty="0" smtClean="0"/>
              <a:t>:</a:t>
            </a:r>
          </a:p>
          <a:p>
            <a:pPr marL="0" indent="0">
              <a:buNone/>
            </a:pPr>
            <a:endParaRPr lang="en-US" sz="1100" dirty="0" smtClean="0"/>
          </a:p>
          <a:p>
            <a:r>
              <a:rPr lang="en-US" sz="2800" dirty="0" smtClean="0"/>
              <a:t>Executive Summary with recommendations</a:t>
            </a:r>
          </a:p>
          <a:p>
            <a:r>
              <a:rPr lang="en-US" sz="2800" dirty="0" smtClean="0"/>
              <a:t>Introduction and Overview</a:t>
            </a:r>
          </a:p>
          <a:p>
            <a:r>
              <a:rPr lang="en-US" sz="2800" dirty="0" smtClean="0"/>
              <a:t>Chapter 1. Global burden of disease due to pollution</a:t>
            </a:r>
          </a:p>
          <a:p>
            <a:r>
              <a:rPr lang="en-US" sz="2800" dirty="0" smtClean="0"/>
              <a:t>Chapter 2. Economic costs of pollution-related disease</a:t>
            </a:r>
          </a:p>
          <a:p>
            <a:r>
              <a:rPr lang="en-US" sz="2800" dirty="0" smtClean="0"/>
              <a:t>Chapter 3. Pollution and social justice</a:t>
            </a:r>
          </a:p>
          <a:p>
            <a:r>
              <a:rPr lang="en-US" sz="2800" dirty="0" smtClean="0"/>
              <a:t>Chapter 4. Solutions</a:t>
            </a:r>
          </a:p>
          <a:p>
            <a:pPr marL="0" indent="0">
              <a:buNone/>
            </a:pPr>
            <a:endParaRPr lang="en-US" sz="2800" dirty="0"/>
          </a:p>
          <a:p>
            <a:pPr marL="0" indent="0">
              <a:buNone/>
            </a:pPr>
            <a:r>
              <a:rPr lang="en-US" sz="2800" dirty="0" smtClean="0"/>
              <a:t>To be published in </a:t>
            </a:r>
            <a:r>
              <a:rPr lang="en-US" sz="2800" i="1" dirty="0" smtClean="0"/>
              <a:t>The Lancet </a:t>
            </a:r>
            <a:r>
              <a:rPr lang="en-US" sz="2800" dirty="0" smtClean="0"/>
              <a:t>in early 2017</a:t>
            </a:r>
            <a:endParaRPr lang="en-US" sz="2800"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631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50000"/>
                  </a:schemeClr>
                </a:solidFill>
              </a:rPr>
              <a:t>Beyond the Commission</a:t>
            </a:r>
            <a:endParaRPr lang="en-US" sz="3600" b="1" dirty="0">
              <a:solidFill>
                <a:schemeClr val="accent5">
                  <a:lumMod val="50000"/>
                </a:schemeClr>
              </a:solidFill>
            </a:endParaRPr>
          </a:p>
        </p:txBody>
      </p:sp>
      <p:sp>
        <p:nvSpPr>
          <p:cNvPr id="3" name="Content Placeholder 2"/>
          <p:cNvSpPr>
            <a:spLocks noGrp="1"/>
          </p:cNvSpPr>
          <p:nvPr>
            <p:ph idx="1"/>
          </p:nvPr>
        </p:nvSpPr>
        <p:spPr>
          <a:xfrm>
            <a:off x="457200" y="1295400"/>
            <a:ext cx="8229600" cy="5029200"/>
          </a:xfrm>
        </p:spPr>
        <p:txBody>
          <a:bodyPr>
            <a:noAutofit/>
          </a:bodyPr>
          <a:lstStyle/>
          <a:p>
            <a:pPr>
              <a:spcAft>
                <a:spcPts val="300"/>
              </a:spcAft>
            </a:pPr>
            <a:r>
              <a:rPr lang="en-US" sz="2400" dirty="0" smtClean="0"/>
              <a:t>The Commission’s work  will not end with publication of its report in </a:t>
            </a:r>
            <a:r>
              <a:rPr lang="en-US" sz="2400" i="1" dirty="0" smtClean="0"/>
              <a:t>The Lancet </a:t>
            </a:r>
            <a:r>
              <a:rPr lang="en-US" sz="2400" dirty="0" smtClean="0"/>
              <a:t>in early 2017</a:t>
            </a:r>
          </a:p>
          <a:p>
            <a:pPr>
              <a:spcAft>
                <a:spcPts val="300"/>
              </a:spcAft>
            </a:pPr>
            <a:r>
              <a:rPr lang="en-US" sz="2400" dirty="0" smtClean="0"/>
              <a:t>We are mapping intervention programs to continue the Commission's work globally and in countries worldwide. The Global Alliance on Health and  Pollution (GAHP) will coordinate</a:t>
            </a:r>
          </a:p>
          <a:p>
            <a:pPr>
              <a:spcAft>
                <a:spcPts val="300"/>
              </a:spcAft>
            </a:pPr>
            <a:r>
              <a:rPr lang="en-US" sz="2400" dirty="0" smtClean="0"/>
              <a:t>We call for research to correlate </a:t>
            </a:r>
            <a:r>
              <a:rPr lang="en-US" sz="2400" dirty="0"/>
              <a:t>pollution exposures </a:t>
            </a:r>
            <a:r>
              <a:rPr lang="en-US" sz="2400" dirty="0" smtClean="0"/>
              <a:t>with health outcomes.  Far too little is known about too many </a:t>
            </a:r>
            <a:r>
              <a:rPr lang="en-US" sz="2400" dirty="0" err="1" smtClean="0"/>
              <a:t>polutants</a:t>
            </a:r>
            <a:endParaRPr lang="en-US" sz="2400" dirty="0" smtClean="0"/>
          </a:p>
          <a:p>
            <a:pPr>
              <a:spcAft>
                <a:spcPts val="300"/>
              </a:spcAft>
            </a:pPr>
            <a:r>
              <a:rPr lang="en-US" sz="2400" dirty="0" smtClean="0"/>
              <a:t>Sustainability </a:t>
            </a:r>
            <a:r>
              <a:rPr lang="en-US" sz="2400" dirty="0"/>
              <a:t>of these </a:t>
            </a:r>
            <a:r>
              <a:rPr lang="en-US" sz="2400" dirty="0" smtClean="0"/>
              <a:t>programs will require the creation of a new Global Fund for Prevention of Pollution and Disease. This will be a key recommendation of the Commission</a:t>
            </a:r>
            <a:endParaRPr lang="en-US" sz="2400" dirty="0"/>
          </a:p>
        </p:txBody>
      </p:sp>
      <p:pic>
        <p:nvPicPr>
          <p:cNvPr id="4" name="Picture 6" descr="\\home\users$\landrp01\Documents\My Pictures\mount sinai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538" y="6078538"/>
            <a:ext cx="779462"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4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705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76200"/>
            <a:ext cx="9144000" cy="1200329"/>
          </a:xfrm>
          <a:prstGeom prst="rect">
            <a:avLst/>
          </a:prstGeom>
          <a:noFill/>
        </p:spPr>
        <p:txBody>
          <a:bodyPr wrap="square" rtlCol="0">
            <a:spAutoFit/>
          </a:bodyPr>
          <a:lstStyle/>
          <a:p>
            <a:pPr algn="ctr"/>
            <a:r>
              <a:rPr lang="en-US" sz="3600" b="1" dirty="0" smtClean="0">
                <a:solidFill>
                  <a:srgbClr val="002060"/>
                </a:solidFill>
              </a:rPr>
              <a:t>Pollution is a Major </a:t>
            </a:r>
            <a:r>
              <a:rPr lang="en-US" sz="3600" b="1" dirty="0">
                <a:solidFill>
                  <a:srgbClr val="002060"/>
                </a:solidFill>
              </a:rPr>
              <a:t>C</a:t>
            </a:r>
            <a:r>
              <a:rPr lang="en-US" sz="3600" b="1" dirty="0" smtClean="0">
                <a:solidFill>
                  <a:srgbClr val="002060"/>
                </a:solidFill>
              </a:rPr>
              <a:t>ause of Disease and Premature Death</a:t>
            </a:r>
            <a:endParaRPr lang="en-US" sz="3600" b="1" dirty="0">
              <a:solidFill>
                <a:srgbClr val="002060"/>
              </a:solidFill>
            </a:endParaRPr>
          </a:p>
        </p:txBody>
      </p:sp>
    </p:spTree>
    <p:extLst>
      <p:ext uri="{BB962C8B-B14F-4D97-AF65-F5344CB8AC3E}">
        <p14:creationId xmlns:p14="http://schemas.microsoft.com/office/powerpoint/2010/main" val="1130579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401"/>
            <a:ext cx="8229600" cy="1143000"/>
          </a:xfrm>
        </p:spPr>
        <p:txBody>
          <a:bodyPr>
            <a:normAutofit/>
          </a:bodyPr>
          <a:lstStyle/>
          <a:p>
            <a:r>
              <a:rPr lang="en-US" sz="4000" b="1" dirty="0" smtClean="0">
                <a:solidFill>
                  <a:schemeClr val="accent5">
                    <a:lumMod val="50000"/>
                  </a:schemeClr>
                </a:solidFill>
              </a:rPr>
              <a:t>Thank you</a:t>
            </a:r>
            <a:endParaRPr lang="en-US" sz="4000" b="1" dirty="0">
              <a:solidFill>
                <a:schemeClr val="accent5">
                  <a:lumMod val="50000"/>
                </a:schemeClr>
              </a:solidFill>
            </a:endParaRPr>
          </a:p>
        </p:txBody>
      </p:sp>
      <p:sp>
        <p:nvSpPr>
          <p:cNvPr id="3" name="Content Placeholder 2"/>
          <p:cNvSpPr>
            <a:spLocks noGrp="1"/>
          </p:cNvSpPr>
          <p:nvPr>
            <p:ph idx="1"/>
          </p:nvPr>
        </p:nvSpPr>
        <p:spPr/>
        <p:txBody>
          <a:bodyPr/>
          <a:lstStyle/>
          <a:p>
            <a:endParaRPr lang="en-US"/>
          </a:p>
        </p:txBody>
      </p:sp>
      <p:pic>
        <p:nvPicPr>
          <p:cNvPr id="4" name="Picture 3" descr="Image001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1401"/>
            <a:ext cx="9194354" cy="7005222"/>
          </a:xfrm>
          <a:prstGeom prst="rect">
            <a:avLst/>
          </a:prstGeom>
        </p:spPr>
      </p:pic>
    </p:spTree>
    <p:extLst>
      <p:ext uri="{BB962C8B-B14F-4D97-AF65-F5344CB8AC3E}">
        <p14:creationId xmlns:p14="http://schemas.microsoft.com/office/powerpoint/2010/main" val="241752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gbogbloshie_Ghana_girls in wheelbarro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287001" cy="6858000"/>
          </a:xfrm>
          <a:prstGeom prst="rect">
            <a:avLst/>
          </a:prstGeom>
        </p:spPr>
      </p:pic>
      <p:sp>
        <p:nvSpPr>
          <p:cNvPr id="5" name="TextBox 4"/>
          <p:cNvSpPr txBox="1"/>
          <p:nvPr/>
        </p:nvSpPr>
        <p:spPr>
          <a:xfrm>
            <a:off x="457200" y="79277"/>
            <a:ext cx="5208702" cy="830997"/>
          </a:xfrm>
          <a:prstGeom prst="rect">
            <a:avLst/>
          </a:prstGeom>
          <a:noFill/>
        </p:spPr>
        <p:txBody>
          <a:bodyPr wrap="square" rtlCol="0">
            <a:spAutoFit/>
          </a:bodyPr>
          <a:lstStyle/>
          <a:p>
            <a:r>
              <a:rPr lang="en-US" sz="2400" dirty="0" smtClean="0">
                <a:solidFill>
                  <a:srgbClr val="FFFFFF"/>
                </a:solidFill>
              </a:rPr>
              <a:t>A toxic cocktail of air and soil pollution from e-waste recycling in Ghana </a:t>
            </a:r>
            <a:endParaRPr lang="en-US" sz="2400" dirty="0">
              <a:solidFill>
                <a:srgbClr val="FFFFFF"/>
              </a:solidFill>
            </a:endParaRPr>
          </a:p>
        </p:txBody>
      </p:sp>
    </p:spTree>
    <p:extLst>
      <p:ext uri="{BB962C8B-B14F-4D97-AF65-F5344CB8AC3E}">
        <p14:creationId xmlns:p14="http://schemas.microsoft.com/office/powerpoint/2010/main" val="4141155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lu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438772" y="5285641"/>
            <a:ext cx="3705228" cy="1569660"/>
          </a:xfrm>
          <a:prstGeom prst="rect">
            <a:avLst/>
          </a:prstGeom>
          <a:noFill/>
        </p:spPr>
        <p:txBody>
          <a:bodyPr wrap="square" rtlCol="0">
            <a:spAutoFit/>
          </a:bodyPr>
          <a:lstStyle/>
          <a:p>
            <a:pPr algn="r"/>
            <a:r>
              <a:rPr lang="en-US" sz="2400" dirty="0" smtClean="0">
                <a:solidFill>
                  <a:srgbClr val="FFFFFF"/>
                </a:solidFill>
              </a:rPr>
              <a:t>Villagers in northern Nigeria cleaning up lead pollution that killed more than 400 children in one year</a:t>
            </a:r>
            <a:endParaRPr lang="en-US" sz="2400" dirty="0">
              <a:solidFill>
                <a:srgbClr val="FFFFFF"/>
              </a:solidFill>
            </a:endParaRPr>
          </a:p>
        </p:txBody>
      </p:sp>
    </p:spTree>
    <p:extLst>
      <p:ext uri="{BB962C8B-B14F-4D97-AF65-F5344CB8AC3E}">
        <p14:creationId xmlns:p14="http://schemas.microsoft.com/office/powerpoint/2010/main" val="4084587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r in water IN-2016 59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095" y="256233"/>
            <a:ext cx="2360792" cy="2308324"/>
          </a:xfrm>
          <a:prstGeom prst="rect">
            <a:avLst/>
          </a:prstGeom>
          <a:noFill/>
        </p:spPr>
        <p:txBody>
          <a:bodyPr wrap="square" rtlCol="0">
            <a:spAutoFit/>
          </a:bodyPr>
          <a:lstStyle/>
          <a:p>
            <a:r>
              <a:rPr lang="en-US" sz="2400" dirty="0" smtClean="0">
                <a:solidFill>
                  <a:srgbClr val="FFFFFF"/>
                </a:solidFill>
              </a:rPr>
              <a:t>Groundwater contaminated with hexavalent chromium from leather tanning in India</a:t>
            </a:r>
            <a:endParaRPr lang="en-US" sz="2400" dirty="0">
              <a:solidFill>
                <a:srgbClr val="FFFFFF"/>
              </a:solidFill>
            </a:endParaRPr>
          </a:p>
        </p:txBody>
      </p:sp>
    </p:spTree>
    <p:extLst>
      <p:ext uri="{BB962C8B-B14F-4D97-AF65-F5344CB8AC3E}">
        <p14:creationId xmlns:p14="http://schemas.microsoft.com/office/powerpoint/2010/main" val="38083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esticides-Cleanup 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9095" y="274638"/>
            <a:ext cx="2670137" cy="1938992"/>
          </a:xfrm>
          <a:prstGeom prst="rect">
            <a:avLst/>
          </a:prstGeom>
          <a:noFill/>
        </p:spPr>
        <p:txBody>
          <a:bodyPr wrap="square" rtlCol="0">
            <a:spAutoFit/>
          </a:bodyPr>
          <a:lstStyle/>
          <a:p>
            <a:r>
              <a:rPr lang="en-US" sz="2400" dirty="0" smtClean="0">
                <a:solidFill>
                  <a:schemeClr val="bg1"/>
                </a:solidFill>
              </a:rPr>
              <a:t>Banned and obsolete pesticides left in crumbing buildings in </a:t>
            </a:r>
          </a:p>
          <a:p>
            <a:r>
              <a:rPr lang="en-US" sz="2400" dirty="0" smtClean="0">
                <a:solidFill>
                  <a:schemeClr val="bg1"/>
                </a:solidFill>
              </a:rPr>
              <a:t>Eastern Europe</a:t>
            </a:r>
            <a:endParaRPr lang="en-US" sz="2400" dirty="0">
              <a:solidFill>
                <a:schemeClr val="bg1"/>
              </a:solidFill>
            </a:endParaRPr>
          </a:p>
        </p:txBody>
      </p:sp>
    </p:spTree>
    <p:extLst>
      <p:ext uri="{BB962C8B-B14F-4D97-AF65-F5344CB8AC3E}">
        <p14:creationId xmlns:p14="http://schemas.microsoft.com/office/powerpoint/2010/main" val="73899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368653217_b7a5f3da42_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2909" y="3995148"/>
            <a:ext cx="1423710" cy="2554545"/>
          </a:xfrm>
          <a:prstGeom prst="rect">
            <a:avLst/>
          </a:prstGeom>
          <a:noFill/>
        </p:spPr>
        <p:txBody>
          <a:bodyPr wrap="square" rtlCol="0">
            <a:spAutoFit/>
          </a:bodyPr>
          <a:lstStyle/>
          <a:p>
            <a:r>
              <a:rPr lang="en-US" sz="2000" dirty="0" smtClean="0">
                <a:solidFill>
                  <a:schemeClr val="bg1"/>
                </a:solidFill>
              </a:rPr>
              <a:t>A community in Armenia where half of the children have lead poisoning</a:t>
            </a:r>
            <a:endParaRPr lang="en-US" sz="2000" dirty="0">
              <a:solidFill>
                <a:schemeClr val="bg1"/>
              </a:solidFill>
            </a:endParaRPr>
          </a:p>
        </p:txBody>
      </p:sp>
    </p:spTree>
    <p:extLst>
      <p:ext uri="{BB962C8B-B14F-4D97-AF65-F5344CB8AC3E}">
        <p14:creationId xmlns:p14="http://schemas.microsoft.com/office/powerpoint/2010/main" val="382156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bhopal.org/pictures/bartholomew/f201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0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
          <p:cNvSpPr>
            <a:spLocks noChangeArrowheads="1"/>
          </p:cNvSpPr>
          <p:nvPr/>
        </p:nvSpPr>
        <p:spPr bwMode="auto">
          <a:xfrm>
            <a:off x="712788" y="838200"/>
            <a:ext cx="2589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a:solidFill>
                  <a:srgbClr val="FFFF00"/>
                </a:solidFill>
                <a:latin typeface="Verdana" pitchFamily="34" charset="0"/>
              </a:rPr>
              <a:t>Bhopal, India</a:t>
            </a:r>
          </a:p>
        </p:txBody>
      </p:sp>
    </p:spTree>
    <p:extLst>
      <p:ext uri="{BB962C8B-B14F-4D97-AF65-F5344CB8AC3E}">
        <p14:creationId xmlns:p14="http://schemas.microsoft.com/office/powerpoint/2010/main" val="691304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1603</Words>
  <Application>Microsoft Office PowerPoint</Application>
  <PresentationFormat>On-screen Show (4:3)</PresentationFormat>
  <Paragraphs>189</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IMPACT OF POLLUTION ON  GLOBAL HEALTH: Emergence of an Underappreciated Risk Factor</vt:lpstr>
      <vt:lpstr>Pollution and Global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E-Waste -  A Growing Global Problem</vt:lpstr>
      <vt:lpstr>Deaths Due to Pollution are Increasing  </vt:lpstr>
      <vt:lpstr>Patterns of Pollution and Disease Change  as Countries Develop </vt:lpstr>
      <vt:lpstr>Pollution is a Human Rights Issue</vt:lpstr>
      <vt:lpstr>Pollution is Extremely Costly</vt:lpstr>
      <vt:lpstr>Pollution’s Costs are Uncounted  and Largely Invisible</vt:lpstr>
      <vt:lpstr>Pollution Control is Highly Cost-Effective</vt:lpstr>
      <vt:lpstr>Pollution and its Diseases  have been Neglected</vt:lpstr>
      <vt:lpstr>PowerPoint Presentation</vt:lpstr>
      <vt:lpstr>The Global Commission on  Pollution &amp; Health</vt:lpstr>
      <vt:lpstr>The Global Commission on  Pollution &amp; Health</vt:lpstr>
      <vt:lpstr>The Global Commission on  Pollution &amp; Health</vt:lpstr>
      <vt:lpstr>The Global Commission on  Pollution &amp; Health </vt:lpstr>
      <vt:lpstr>The Global Commission on  Pollution &amp; Health</vt:lpstr>
      <vt:lpstr>The Global Commission on  Pollution &amp; Health</vt:lpstr>
      <vt:lpstr>PowerPoint Presentation</vt:lpstr>
      <vt:lpstr>The Global Commission on  Pollution &amp; Health</vt:lpstr>
      <vt:lpstr>The Global Commission on  Pollution &amp; Health</vt:lpstr>
      <vt:lpstr>Beyond the Commission</vt:lpstr>
      <vt:lpstr>Thank you</vt:lpstr>
    </vt:vector>
  </TitlesOfParts>
  <Company>Mount Sinai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Insufficiently Appreciated Impact of Pollution on Global Health</dc:title>
  <dc:creator>Landrigan, Philip</dc:creator>
  <cp:lastModifiedBy>Philip</cp:lastModifiedBy>
  <cp:revision>34</cp:revision>
  <dcterms:created xsi:type="dcterms:W3CDTF">2016-09-03T18:00:07Z</dcterms:created>
  <dcterms:modified xsi:type="dcterms:W3CDTF">2016-10-28T08:01:24Z</dcterms:modified>
</cp:coreProperties>
</file>