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4" r:id="rId2"/>
    <p:sldMasterId id="2147483924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7" r:id="rId5"/>
    <p:sldId id="278" r:id="rId6"/>
    <p:sldId id="279" r:id="rId7"/>
    <p:sldId id="280" r:id="rId8"/>
    <p:sldId id="281" r:id="rId9"/>
    <p:sldId id="259" r:id="rId10"/>
    <p:sldId id="275" r:id="rId11"/>
    <p:sldId id="261" r:id="rId12"/>
    <p:sldId id="262" r:id="rId13"/>
    <p:sldId id="263" r:id="rId14"/>
    <p:sldId id="266" r:id="rId15"/>
    <p:sldId id="274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FF9"/>
    <a:srgbClr val="FE717B"/>
    <a:srgbClr val="FE4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5"/>
    <p:restoredTop sz="94674"/>
  </p:normalViewPr>
  <p:slideViewPr>
    <p:cSldViewPr snapToGrid="0" snapToObjects="1">
      <p:cViewPr>
        <p:scale>
          <a:sx n="130" d="100"/>
          <a:sy n="130" d="100"/>
        </p:scale>
        <p:origin x="144" y="-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89444-065D-2747-9867-D1C75B9AEF19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2F393-59F3-5146-A978-9D50909E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94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17753-1398-A040-8E86-FCF736FFF32E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8A858-771A-FA4C-809D-D433A8FB3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8A858-771A-FA4C-809D-D433A8FB39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3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8A858-771A-FA4C-809D-D433A8FB39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2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8A858-771A-FA4C-809D-D433A8FB39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3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825C75CF-974A-8449-9FC7-DC3AA8660ACB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DB39ABC3-5F1D-DF46-A50E-5F5DB60C215E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D7D093F-4BAB-BF44-AF3B-FF22D2173CF1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8C6B-BE39-394B-9C17-FD1CED91E938}" type="datetime1">
              <a:rPr lang="en-US" smtClean="0"/>
              <a:t>10/27/16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ACB7A-19CC-4446-A599-FFCDD81A54A9}" type="datetime1">
              <a:rPr lang="en-US" smtClean="0"/>
              <a:t>10/27/16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BBA7-2A3E-4340-B269-B4E7E15FB56C}" type="datetime1">
              <a:rPr lang="en-US" smtClean="0"/>
              <a:t>10/27/16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FF7B-8912-4F44-95F3-E5C88DA1D04E}" type="datetime1">
              <a:rPr lang="en-US" smtClean="0"/>
              <a:t>10/27/16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AC28-001E-B149-8A67-5BB79C7CBADA}" type="datetime1">
              <a:rPr lang="en-US" smtClean="0"/>
              <a:t>10/27/16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BA2E-9008-C141-A1AC-AE8AF98D3864}" type="datetime1">
              <a:rPr lang="en-US" smtClean="0"/>
              <a:t>10/27/16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36B0-16EC-314F-A673-22C1FF157A98}" type="datetime1">
              <a:rPr lang="en-US" smtClean="0"/>
              <a:t>10/27/16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4365-9761-3A47-9734-108EABE36C33}" type="datetime1">
              <a:rPr lang="en-US" smtClean="0"/>
              <a:t>10/27/16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590F152-383A-FF4D-BFA4-6652C34C699F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C7AE-1A14-9848-AB04-95D6A9CB5C31}" type="datetime1">
              <a:rPr lang="en-US" smtClean="0"/>
              <a:t>10/27/16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A5A5-B324-CC4E-8972-9B1C14F3D2EA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813-AC7E-EE45-905F-0290885C80BA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ED503BD3-5741-614D-A7D6-1F5C8314DEE2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0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C8E4-4EE6-4D4D-AB0B-B3FC662D4E76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58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3F7B8C-F1A4-3C48-BBE7-961E53C4A10B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C365-868B-4043-AE8D-2B06D419B2A3}" type="datetime1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12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C4E1-C29E-5F44-91A6-84F9298A691E}" type="datetime1">
              <a:rPr lang="en-US" smtClean="0"/>
              <a:t>10/27/16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88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B8CE-BAC9-3445-9D9F-F54F850B6B26}" type="datetime1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49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AA5E-4C28-344B-84CE-42CEBA90AC7E}" type="datetime1">
              <a:rPr lang="en-US" smtClean="0"/>
              <a:t>10/27/16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4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AE8A898-8061-954D-AB8A-27B49BD55CAC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76C1-8EE8-3743-85F0-EDF0562A8244}" type="datetime1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2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612B-3F9A-DD40-9F70-64651DBA84C6}" type="datetime1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18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7A39-4C51-B04C-B4A2-81B3673783D3}" type="datetime1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7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ECD54AD-95C9-AF47-8485-CB253B8B7AC2}" type="datetime1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9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41CE911-C01A-3A47-A979-FE114D2D12A5}" type="datetime1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1084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E6BDFDB-6F85-844C-AF38-07D16796B878}" type="datetime1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4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341-B18E-F749-98DF-5462E1EF46CE}" type="datetime1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95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5499-97BB-A540-B411-A95D700624A0}" type="datetime1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4D29-356B-3C48-BA32-98A13B47E20F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64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1AC5F18-73B2-8E45-A937-44DC72477700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7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3CBE5AEC-D1F7-214A-ADB2-93A45AE0E64D}" type="datetime1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FB502E8-08A5-BF41-8890-5B9B7E665E3B}" type="datetime1">
              <a:rPr lang="en-US" smtClean="0"/>
              <a:t>10/27/16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F53485A-80A8-C949-8E36-3A12B01E2D5F}" type="datetime1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612309D8-1AA4-4640-A07C-3BC619F14654}" type="datetime1">
              <a:rPr lang="en-US" smtClean="0"/>
              <a:t>10/27/16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5AFEB3C-DC13-9243-A46E-841D53904AAA}" type="datetime1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0B26483-8D2D-B548-8629-FCE0FBA9DE7D}" type="datetime1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291A3892-783C-6442-A792-3C103B96A519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7793AD-81E8-9F43-93E2-BD57B6A3B39B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5BB0E-F9A2-E746-9C9F-E8D53E970789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74A9E-376B-9345-A5D5-C7095210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65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923" y="816077"/>
            <a:ext cx="7138736" cy="12154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MESOTHELIOMA</a:t>
            </a:r>
            <a:endParaRPr lang="en-US" dirty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786" y="2496379"/>
            <a:ext cx="844647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“The idea of preventive medicine is faintly un-American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it means, first, recognizing that the enemy is us”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Chicago Tribune, 1975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4683" y="4311294"/>
            <a:ext cx="3398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Apple Chancery" charset="0"/>
                <a:ea typeface="Apple Chancery" charset="0"/>
                <a:cs typeface="Apple Chancery" charset="0"/>
              </a:rPr>
              <a:t>Richard A. Lemen, Ph.D. MSPH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  <a:latin typeface="Apple Chancery" charset="0"/>
                <a:ea typeface="Apple Chancery" charset="0"/>
                <a:cs typeface="Apple Chancery" charset="0"/>
              </a:rPr>
              <a:t>Fellow Collegium Ramazzini</a:t>
            </a:r>
            <a:endParaRPr lang="en-US" dirty="0">
              <a:solidFill>
                <a:schemeClr val="accent4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347" y="232792"/>
            <a:ext cx="6377940" cy="129302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Genetic </a:t>
            </a:r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Role</a:t>
            </a:r>
            <a:b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</a:br>
            <a:r>
              <a:rPr lang="en-US" sz="20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(Suspected) </a:t>
            </a:r>
            <a:endParaRPr lang="en-US" sz="2000" dirty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850" y="1790269"/>
            <a:ext cx="8301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→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Family clusters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in Italy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&amp; erionite exposed families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in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Turkey suggest genetic role.</a:t>
            </a:r>
          </a:p>
          <a:p>
            <a:endParaRPr lang="en-US" dirty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→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Precise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genetic role in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family susceptibility unknown.</a:t>
            </a:r>
          </a:p>
          <a:p>
            <a:endParaRPr lang="en-US" dirty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→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Low incidence in heavily exposed suggest possible genetic role.</a:t>
            </a:r>
          </a:p>
          <a:p>
            <a:endParaRPr lang="en-US" dirty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→</a:t>
            </a:r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	Autosomal </a:t>
            </a:r>
            <a:r>
              <a:rPr lang="en-US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dominant inheritance found </a:t>
            </a:r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in family clusters in Turkey .</a:t>
            </a:r>
          </a:p>
          <a:p>
            <a:endParaRPr lang="en-US" dirty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→</a:t>
            </a:r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	More </a:t>
            </a:r>
            <a:r>
              <a:rPr lang="en-US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genome-wide expression </a:t>
            </a:r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in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pleural </a:t>
            </a:r>
            <a:r>
              <a:rPr lang="en-US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mesothelioma </a:t>
            </a:r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cells vs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peritoneal cells.</a:t>
            </a:r>
            <a:endParaRPr lang="en-US" dirty="0" smtClean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endParaRPr lang="en-US" dirty="0" smtClean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→</a:t>
            </a:r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	Consistent </a:t>
            </a:r>
            <a:r>
              <a:rPr lang="en-US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with </a:t>
            </a:r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finding higher </a:t>
            </a:r>
            <a:r>
              <a:rPr lang="en-US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exposures </a:t>
            </a:r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to asbestos in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peritoneal cases.</a:t>
            </a:r>
            <a:endParaRPr lang="en-US" dirty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51023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Genetic Role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2806" y="5975987"/>
            <a:ext cx="5881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  <a:latin typeface="Herculanum" charset="0"/>
                <a:ea typeface="Herculanum" charset="0"/>
                <a:cs typeface="Herculanum" charset="0"/>
              </a:rPr>
              <a:t>Sources: </a:t>
            </a:r>
            <a:r>
              <a:rPr lang="en-US" sz="1400" dirty="0">
                <a:solidFill>
                  <a:schemeClr val="accent2"/>
                </a:solidFill>
                <a:latin typeface="Herculanum" charset="0"/>
                <a:ea typeface="Herculanum" charset="0"/>
                <a:cs typeface="Herculanum" charset="0"/>
              </a:rPr>
              <a:t>Dragon et al., 2015: Lemen &amp; Dodson, </a:t>
            </a:r>
            <a:r>
              <a:rPr lang="en-US" sz="1400" dirty="0" smtClean="0">
                <a:solidFill>
                  <a:schemeClr val="accent2"/>
                </a:solidFill>
                <a:latin typeface="Herculanum" charset="0"/>
                <a:ea typeface="Herculanum" charset="0"/>
                <a:cs typeface="Herculanum" charset="0"/>
              </a:rPr>
              <a:t>2012; Lemen, 2016</a:t>
            </a:r>
            <a:endParaRPr lang="en-US" sz="1400" dirty="0">
              <a:solidFill>
                <a:schemeClr val="accent2"/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08171" y="6395755"/>
            <a:ext cx="4103906" cy="426681"/>
          </a:xfrm>
        </p:spPr>
        <p:txBody>
          <a:bodyPr/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Dr. R.A. Lemen - Collegium Ramazzini 2016 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008" y="227130"/>
            <a:ext cx="4326194" cy="129302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Genetic Role </a:t>
            </a:r>
            <a:r>
              <a:rPr lang="en-US" sz="28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/>
            </a:r>
            <a:br>
              <a:rPr lang="en-US" sz="28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</a:br>
            <a:r>
              <a:rPr lang="en-US" sz="16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(undecided)</a:t>
            </a:r>
            <a:endParaRPr lang="en-US" sz="1600" dirty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271" y="1215474"/>
            <a:ext cx="86386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➤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Germline</a:t>
            </a:r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i="1" dirty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BAP1</a:t>
            </a:r>
            <a:r>
              <a:rPr lang="en-US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mutations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found in some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mesothelioma-prone families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having little 	history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of heavy exposure to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asbestos ⏤ other studies have not.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endParaRPr lang="en-US" dirty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➤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Some consider </a:t>
            </a:r>
            <a:r>
              <a:rPr lang="en-US" i="1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BAP1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gene</a:t>
            </a:r>
            <a:r>
              <a:rPr lang="en-US" dirty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mutations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as potential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markers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of susceptibility. 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➤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It is thought specific non-invasive biomarkers will emerge.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endParaRPr lang="is-IS" sz="1400" dirty="0" smtClean="0">
              <a:solidFill>
                <a:schemeClr val="accent1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is-I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➤</a:t>
            </a:r>
            <a:r>
              <a:rPr lang="is-I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Recent consensus suggests :</a:t>
            </a:r>
          </a:p>
          <a:p>
            <a:endParaRPr lang="is-IS" dirty="0" smtClean="0">
              <a:solidFill>
                <a:schemeClr val="accent1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is-I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	</a:t>
            </a:r>
            <a:r>
              <a:rPr lang="is-I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☛	</a:t>
            </a:r>
            <a:r>
              <a:rPr lang="is-I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persons with </a:t>
            </a:r>
            <a:r>
              <a:rPr lang="is-IS" i="1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BAP1</a:t>
            </a:r>
            <a:r>
              <a:rPr lang="is-I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germline mutations transmitted over the course of 					multiple generations are associated with very high incidence of MM upon 				exposure to asbestos. </a:t>
            </a:r>
          </a:p>
          <a:p>
            <a:endParaRPr lang="is-IS" dirty="0">
              <a:solidFill>
                <a:schemeClr val="accent1">
                  <a:lumMod val="20000"/>
                  <a:lumOff val="8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	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☛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	it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is anticipated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that carriers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of germline </a:t>
            </a: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BAP1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mutations may be more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			sensitive than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population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at large to low amounts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of asbestos and/or 				naturally 	occurring asbestos. </a:t>
            </a:r>
            <a:r>
              <a:rPr lang="is-I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endParaRPr lang="is-IS" sz="1600" dirty="0">
              <a:solidFill>
                <a:schemeClr val="accent1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576" y="6502383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Genetic Role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64676" y="6502383"/>
            <a:ext cx="4273642" cy="272045"/>
          </a:xfrm>
        </p:spPr>
        <p:txBody>
          <a:bodyPr/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Dr. R.A. Lemen - Collegium Ramazzini 2016 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576" y="5934135"/>
            <a:ext cx="9088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rculanum" charset="0"/>
                <a:ea typeface="Herculanum" charset="0"/>
                <a:cs typeface="Herculanum" charset="0"/>
              </a:rPr>
              <a:t>Sources: 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(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Testa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 et al. 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2011; </a:t>
            </a:r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Sneddon 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et al., 2015;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Betti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 et al., 2015;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Rusch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 et al., </a:t>
            </a:r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2015; </a:t>
            </a:r>
            <a:r>
              <a:rPr lang="en-US" sz="1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Panou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 et al.,</a:t>
            </a:r>
            <a:r>
              <a:rPr lang="is-I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2015; </a:t>
            </a:r>
            <a:r>
              <a:rPr lang="is-IS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Carbone et al., </a:t>
            </a:r>
            <a:r>
              <a:rPr lang="is-I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2016.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291" y="69805"/>
            <a:ext cx="6377940" cy="129302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Plausible Fiber Action </a:t>
            </a:r>
            <a:br>
              <a:rPr lang="en-US" sz="24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</a:br>
            <a:r>
              <a:rPr lang="en-US" sz="24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in humans</a:t>
            </a:r>
            <a:endParaRPr lang="en-US" sz="2400" dirty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224" y="1156038"/>
            <a:ext cx="8905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➤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Mechanical irritation</a:t>
            </a:r>
          </a:p>
          <a:p>
            <a:endParaRPr lang="en-US" dirty="0" smtClean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➤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 	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Fibers interfere with mitotic process through disruption of the mitotic 	spindle, inducing 	chromosomal abnormalities and aneuploidy</a:t>
            </a:r>
          </a:p>
          <a:p>
            <a:endParaRPr lang="en-US" dirty="0" smtClean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➤</a:t>
            </a:r>
            <a:r>
              <a:rPr lang="en-US" dirty="0"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Highly reactive oxygen species (ROS) and reactive nitrogen species (RNS)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are generated by asbestos fibers causing DNA damage and strand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breaks.</a:t>
            </a:r>
          </a:p>
          <a:p>
            <a:endParaRPr lang="en-US" dirty="0" smtClean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➤</a:t>
            </a:r>
            <a:r>
              <a:rPr lang="en-US" dirty="0"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Asbestos fibers induce cytokines and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growth factors, i.e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.: </a:t>
            </a:r>
          </a:p>
          <a:p>
            <a:r>
              <a:rPr lang="en-US" dirty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	</a:t>
            </a:r>
          </a:p>
          <a:p>
            <a:r>
              <a:rPr lang="en-US" dirty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		</a:t>
            </a:r>
            <a:r>
              <a:rPr lang="en-US" sz="24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transforming growth factor-β (TGF-β); </a:t>
            </a:r>
          </a:p>
          <a:p>
            <a:r>
              <a:rPr lang="en-US" dirty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	</a:t>
            </a:r>
            <a:r>
              <a:rPr lang="en-US" sz="24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platelet-derived growth factor (PDGF); </a:t>
            </a:r>
          </a:p>
          <a:p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		</a:t>
            </a:r>
            <a:r>
              <a:rPr lang="en-US" sz="24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transcription factors including nuclear factor kappa B (NF-ĸB) 							and activator protein-1 </a:t>
            </a:r>
            <a:r>
              <a:rPr lang="is-I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(AP-1).</a:t>
            </a:r>
          </a:p>
          <a:p>
            <a:endParaRPr lang="is-I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is-I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620" y="6478704"/>
            <a:ext cx="165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Fiber 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9019" y="5763019"/>
            <a:ext cx="2927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	</a:t>
            </a:r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						Source: Lemen, 2016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02728" y="6167380"/>
            <a:ext cx="4614150" cy="343970"/>
          </a:xfrm>
        </p:spPr>
        <p:txBody>
          <a:bodyPr/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Dr. R.A. Lemen - Collegium Ramazzini 2016 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8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5220" y="977735"/>
            <a:ext cx="867877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Meta-analyses of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studies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having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good exposure assessment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show less differences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in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potency between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chrysotile and amphiboles 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pPr algn="just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Chrysotile's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fibers breakdown into</a:t>
            </a:r>
          </a:p>
          <a:p>
            <a:pPr algn="just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	smaller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fibrils readily leaving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the</a:t>
            </a:r>
          </a:p>
          <a:p>
            <a:pPr algn="just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	lung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for areas outside the lung 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pPr algn="just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	demonstrating  the fallacy of lung</a:t>
            </a:r>
          </a:p>
          <a:p>
            <a:pPr algn="just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	burden analysis seeking their presence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pPr algn="ctr"/>
            <a:endParaRPr lang="en-US" b="1" dirty="0">
              <a:solidFill>
                <a:srgbClr val="EBFB0F"/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pPr algn="just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Mesothelial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(pleural) tissues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show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pPr algn="just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chrysotile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fibers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30.3 times more</a:t>
            </a:r>
          </a:p>
          <a:p>
            <a:pPr algn="just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common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than amphiboles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.</a:t>
            </a:r>
          </a:p>
          <a:p>
            <a:pPr algn="just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ATEM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not SEM most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appropriate for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	quantification of both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chrysotile 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&amp;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short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fibers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pPr algn="just"/>
            <a:endParaRPr lang="en-US" sz="1400" dirty="0" smtClean="0">
              <a:solidFill>
                <a:schemeClr val="accent3"/>
              </a:solidFill>
            </a:endParaRPr>
          </a:p>
          <a:p>
            <a:pPr algn="just"/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	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			Sources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:  Suzuki et al., 2002; Lenters et al., 2011; Lemen &amp; Dodson, 2012</a:t>
            </a:r>
          </a:p>
          <a:p>
            <a:pPr algn="just"/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609" y="1940484"/>
            <a:ext cx="3784600" cy="36957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146882" y="2729046"/>
            <a:ext cx="1123208" cy="16035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38496" y="323261"/>
            <a:ext cx="3821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Chrysotile vs. </a:t>
            </a:r>
            <a:r>
              <a:rPr lang="en-US" sz="28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Amphibole</a:t>
            </a:r>
            <a:endParaRPr lang="en-US" sz="2800" dirty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666" y="6366689"/>
            <a:ext cx="142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Chrysotile</a:t>
            </a:r>
            <a:endParaRPr lang="en-US" b="1" dirty="0">
              <a:solidFill>
                <a:srgbClr val="FFFF00"/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45252" y="6182023"/>
            <a:ext cx="4547161" cy="511425"/>
          </a:xfrm>
        </p:spPr>
        <p:txBody>
          <a:bodyPr/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Dr. R.A. Lemen - Collegium Ramazzini 2016 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060" y="25142"/>
            <a:ext cx="6377940" cy="129302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Conclusions : Asbestos &amp; mesothelioma</a:t>
            </a:r>
            <a:endParaRPr lang="en-US" sz="2400" dirty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110" y="1014901"/>
            <a:ext cx="844397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➣</a:t>
            </a:r>
            <a:r>
              <a:rPr lang="en-US" sz="2000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0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No safe concentration</a:t>
            </a:r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(CR, WHO; IPCS; </a:t>
            </a:r>
            <a:r>
              <a:rPr lang="en-US" sz="14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NIOSH</a:t>
            </a:r>
            <a:r>
              <a:rPr lang="en-US" sz="14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; EPA etc.)</a:t>
            </a:r>
            <a:endParaRPr lang="en-US" sz="1400" dirty="0" smtClean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</a:p>
          <a:p>
            <a:r>
              <a:rPr lang="en-US" dirty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	☞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Likely involves unknown factors in genetic susceptibility;</a:t>
            </a:r>
          </a:p>
          <a:p>
            <a:r>
              <a:rPr lang="en-US" dirty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Multiple processes taking place to produce mesothelioma;</a:t>
            </a:r>
          </a:p>
          <a:p>
            <a:r>
              <a:rPr lang="en-US" dirty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No way to pinpoint which exposure caused disease.</a:t>
            </a: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➣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Asbestos is a complete carcinogen, both initiates &amp; promotes cancer.</a:t>
            </a:r>
          </a:p>
          <a:p>
            <a:endParaRPr lang="en-US" dirty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➢	</a:t>
            </a:r>
            <a:r>
              <a:rPr lang="en-US" sz="20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Both early and late exposures relevant</a:t>
            </a:r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(CR Statement).</a:t>
            </a:r>
          </a:p>
          <a:p>
            <a:endParaRPr lang="en-US" dirty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➢</a:t>
            </a:r>
            <a:r>
              <a:rPr lang="en-US" sz="2000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Sentinel tumor, most often associated with asbestos exposure.</a:t>
            </a: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➢</a:t>
            </a:r>
            <a:r>
              <a:rPr lang="en-US" sz="2000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Like all ARDs is both risk and dose/intensity dependent to some degree 	as 	cumulative exposures rise.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	</a:t>
            </a:r>
            <a:endParaRPr lang="en-US" dirty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As proposed </a:t>
            </a:r>
            <a:r>
              <a:rPr lang="en-US" sz="2400" dirty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by NIOSH in 1976 </a:t>
            </a:r>
            <a:r>
              <a:rPr lang="en-US" sz="24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-</a:t>
            </a:r>
            <a:r>
              <a:rPr lang="en-US" sz="2400" dirty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only </a:t>
            </a:r>
            <a:r>
              <a:rPr lang="en-US" sz="2400" dirty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a BAN can assure </a:t>
            </a:r>
            <a:r>
              <a:rPr lang="en-US" sz="24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prevention </a:t>
            </a:r>
            <a:endParaRPr lang="en-US" sz="2400" dirty="0">
              <a:solidFill>
                <a:srgbClr val="FFFF00"/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													</a:t>
            </a:r>
          </a:p>
          <a:p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	</a:t>
            </a:r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													Source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: Lemen, 2016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365" y="6426619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Conclusion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63708" y="6381135"/>
            <a:ext cx="4262775" cy="304129"/>
          </a:xfrm>
        </p:spPr>
        <p:txBody>
          <a:bodyPr/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Dr. R.A. Lemen - Collegium Ramazzini 2016 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102" y="665654"/>
            <a:ext cx="6946879" cy="14042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/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700" dirty="0" smtClean="0">
                <a:solidFill>
                  <a:schemeClr val="accent1"/>
                </a:solidFill>
                <a:latin typeface="Chalkduster" charset="0"/>
                <a:ea typeface="Chalkduster" charset="0"/>
                <a:cs typeface="Chalkduster" charset="0"/>
              </a:rPr>
              <a:t>epilogue</a:t>
            </a:r>
            <a:r>
              <a:rPr lang="en-US" sz="2400" dirty="0" smtClean="0">
                <a:solidFill>
                  <a:schemeClr val="accent1"/>
                </a:solidFill>
                <a:latin typeface="Chalkduster" charset="0"/>
                <a:ea typeface="Chalkduster" charset="0"/>
                <a:cs typeface="Chalkduster" charset="0"/>
              </a:rPr>
              <a:t/>
            </a:r>
            <a:br>
              <a:rPr lang="en-US" sz="2400" dirty="0" smtClean="0">
                <a:solidFill>
                  <a:schemeClr val="accent1"/>
                </a:solidFill>
                <a:latin typeface="Chalkduster" charset="0"/>
                <a:ea typeface="Chalkduster" charset="0"/>
                <a:cs typeface="Chalkduster" charset="0"/>
              </a:rPr>
            </a:br>
            <a:r>
              <a:rPr lang="en-US" sz="2400" dirty="0">
                <a:solidFill>
                  <a:schemeClr val="accent1"/>
                </a:solidFill>
              </a:rPr>
              <a:t/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2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mesothelioma risk from </a:t>
            </a:r>
            <a:r>
              <a:rPr lang="en-US" sz="22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other respirable elongated mineral particles (</a:t>
            </a:r>
            <a:r>
              <a:rPr lang="en-US" sz="22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REMP)</a:t>
            </a:r>
            <a:endParaRPr lang="en-US" sz="2200" dirty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821" y="2358514"/>
            <a:ext cx="851835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pPr algn="ctr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Many of same factors associated with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asbestos induced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mesothelioma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may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be relevant</a:t>
            </a:r>
          </a:p>
          <a:p>
            <a:pPr algn="ctr"/>
            <a:endParaRPr lang="en-US" dirty="0"/>
          </a:p>
          <a:p>
            <a:r>
              <a:rPr lang="en-US" dirty="0"/>
              <a:t>		</a:t>
            </a:r>
            <a:r>
              <a:rPr lang="en-US" sz="2800" dirty="0" smtClean="0">
                <a:solidFill>
                  <a:srgbClr val="FFFF00"/>
                </a:solidFill>
              </a:rPr>
              <a:t>→ 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mineral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type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,</a:t>
            </a:r>
          </a:p>
          <a:p>
            <a:endParaRPr lang="en-US" dirty="0"/>
          </a:p>
          <a:p>
            <a:r>
              <a:rPr lang="en-US" dirty="0"/>
              <a:t>		</a:t>
            </a:r>
            <a:r>
              <a:rPr lang="en-US" sz="2800" dirty="0" smtClean="0">
                <a:solidFill>
                  <a:srgbClr val="FFFF00"/>
                </a:solidFill>
              </a:rPr>
              <a:t>→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physical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features of inhalation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,</a:t>
            </a:r>
          </a:p>
          <a:p>
            <a:endParaRPr lang="en-US" dirty="0"/>
          </a:p>
          <a:p>
            <a:r>
              <a:rPr lang="en-US" dirty="0"/>
              <a:t>		</a:t>
            </a:r>
            <a:r>
              <a:rPr lang="en-US" sz="2800" dirty="0" smtClean="0">
                <a:solidFill>
                  <a:srgbClr val="FFFF00"/>
                </a:solidFill>
              </a:rPr>
              <a:t>→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surface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chemical composition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  <a:p>
            <a:endParaRPr lang="en-US" dirty="0"/>
          </a:p>
          <a:p>
            <a:pPr algn="ctr"/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985763" y="5457451"/>
            <a:ext cx="3158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Source: Aust, Cook, Dodson, 2011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40655" y="6063398"/>
            <a:ext cx="4221271" cy="352255"/>
          </a:xfrm>
        </p:spPr>
        <p:txBody>
          <a:bodyPr/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Dr. R.A. Lemen - Collegium Ramazzini 2016 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626" y="6371303"/>
            <a:ext cx="132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halkduster" charset="0"/>
                <a:ea typeface="Chalkduster" charset="0"/>
                <a:cs typeface="Chalkduster" charset="0"/>
              </a:rPr>
              <a:t>Epilogue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384" y="381001"/>
            <a:ext cx="637794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Asbestos Causes Mesothelioma</a:t>
            </a:r>
            <a:endParaRPr lang="en-US" dirty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819" y="1811222"/>
            <a:ext cx="831382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Some never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linked to asbestos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because: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endParaRPr lang="en-US" dirty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000" dirty="0">
                <a:solidFill>
                  <a:schemeClr val="accent4"/>
                </a:solidFill>
                <a:latin typeface="Goudy Old Style" charset="0"/>
                <a:ea typeface="Goudy Old Style" charset="0"/>
                <a:cs typeface="Goudy Old Style" charset="0"/>
              </a:rPr>
              <a:t>(1) </a:t>
            </a:r>
            <a:r>
              <a:rPr lang="en-US" sz="2000" dirty="0" smtClean="0">
                <a:solidFill>
                  <a:schemeClr val="accent4"/>
                </a:solidFill>
                <a:latin typeface="Goudy Old Style" charset="0"/>
                <a:ea typeface="Goudy Old Style" charset="0"/>
                <a:cs typeface="Goudy Old Style" charset="0"/>
              </a:rPr>
              <a:t>  there </a:t>
            </a:r>
            <a:r>
              <a:rPr lang="en-US" sz="2000" dirty="0">
                <a:solidFill>
                  <a:schemeClr val="accent4"/>
                </a:solidFill>
                <a:latin typeface="Goudy Old Style" charset="0"/>
                <a:ea typeface="Goudy Old Style" charset="0"/>
                <a:cs typeface="Goudy Old Style" charset="0"/>
              </a:rPr>
              <a:t>is no known history of exposure to asbestos; </a:t>
            </a:r>
          </a:p>
          <a:p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(2) </a:t>
            </a:r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 subjects 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die before an exposure history is obtained; </a:t>
            </a:r>
          </a:p>
          <a:p>
            <a:endParaRPr lang="en-US" sz="2000" dirty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(3) 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seeking 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a history 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from next of kin who may have 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no knowledge of 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asbestos 	exposure;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	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(4) 	epidemiological studies assess 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occupational exposure, 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but  not para-	occupational 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or 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environmental exposures 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to asbestos.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92365" y="6394477"/>
            <a:ext cx="220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Demographics</a:t>
            </a:r>
            <a:endParaRPr lang="en-US" b="1" dirty="0">
              <a:solidFill>
                <a:srgbClr val="FFFF00"/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8802" y="5948844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Source: Lemen, 2016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90310" y="6497053"/>
            <a:ext cx="3904048" cy="164181"/>
          </a:xfrm>
        </p:spPr>
        <p:txBody>
          <a:bodyPr/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Dr. R.A. Lemen - Collegium Ramazzini 2016 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8930" y="6182422"/>
            <a:ext cx="3138580" cy="365125"/>
          </a:xfrm>
        </p:spPr>
        <p:txBody>
          <a:bodyPr/>
          <a:lstStyle/>
          <a:p>
            <a:r>
              <a:rPr lang="en-US" dirty="0" smtClean="0"/>
              <a:t>Dr. R.A. Lemen - Collegium Ramazzini 2016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44877" y="594174"/>
            <a:ext cx="51570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Why question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no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asbestos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link? </a:t>
            </a:r>
            <a:r>
              <a:rPr lang="en-US" sz="24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/>
            </a:r>
            <a:br>
              <a:rPr lang="en-US" sz="24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</a:br>
            <a:r>
              <a:rPr lang="en-US" dirty="0">
                <a:solidFill>
                  <a:schemeClr val="accent1"/>
                </a:solidFill>
                <a:latin typeface="Apple Braille" charset="0"/>
                <a:ea typeface="Apple Braille" charset="0"/>
                <a:cs typeface="Apple Braille" charset="0"/>
              </a:rPr>
              <a:t/>
            </a:r>
            <a:br>
              <a:rPr lang="en-US" dirty="0">
                <a:solidFill>
                  <a:schemeClr val="accent1"/>
                </a:solidFill>
                <a:latin typeface="Apple Braille" charset="0"/>
                <a:ea typeface="Apple Braille" charset="0"/>
                <a:cs typeface="Apple Braille" charset="0"/>
              </a:rPr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419" y="1132783"/>
            <a:ext cx="781222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Examples</a:t>
            </a:r>
            <a:endParaRPr lang="en-US" sz="2000" dirty="0" smtClean="0">
              <a:latin typeface="Goudy Old Style" charset="0"/>
              <a:ea typeface="Goudy Old Style" charset="0"/>
              <a:cs typeface="Goudy Old Style" charset="0"/>
            </a:endParaRPr>
          </a:p>
          <a:p>
            <a:endParaRPr lang="en-US" sz="2000" dirty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sz="2000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0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81% reported no asbestos exposure;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	All had lung fiber counts &gt;200,000 [TEM];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Suggests unrecognized exposures to asbestos </a:t>
            </a:r>
            <a:r>
              <a:rPr lang="en-US" sz="12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(Leigh et al, </a:t>
            </a:r>
            <a:r>
              <a:rPr lang="en-US" sz="12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2002)</a:t>
            </a:r>
          </a:p>
          <a:p>
            <a:endParaRPr lang="en-US" sz="1200" dirty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“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Past exposure is not always recognized as such and this is more likely </a:t>
            </a:r>
            <a:endParaRPr lang="en-US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to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be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the case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in females.” </a:t>
            </a:r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(Leigh 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et al., 2002</a:t>
            </a:r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)</a:t>
            </a:r>
          </a:p>
          <a:p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“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If the deaths due to ‘take-home’ asbestos exposure were considered, 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 the attributable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risks may be around 90%.” 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(</a:t>
            </a:r>
            <a:r>
              <a:rPr lang="en-US" sz="1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Steenland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et al., 2003)</a:t>
            </a:r>
            <a:endParaRPr lang="en-US" sz="1200" dirty="0">
              <a:latin typeface="Goudy Old Style" charset="0"/>
              <a:ea typeface="Goudy Old Style" charset="0"/>
              <a:cs typeface="Goudy Old Style" charset="0"/>
            </a:endParaRPr>
          </a:p>
          <a:p>
            <a:pPr algn="ctr"/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sz="20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	“</a:t>
            </a:r>
            <a:r>
              <a:rPr lang="en-US" sz="20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Failure to consider homogeneity within exposure patterns between </a:t>
            </a:r>
            <a:endParaRPr lang="en-US" sz="2000" dirty="0" smtClean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	the </a:t>
            </a:r>
            <a:r>
              <a:rPr lang="en-US" sz="20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sexes </a:t>
            </a:r>
            <a:r>
              <a:rPr lang="en-US" sz="20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might </a:t>
            </a:r>
            <a:r>
              <a:rPr lang="en-US" sz="20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account for reported differences in rates of </a:t>
            </a:r>
            <a:endParaRPr lang="en-US" sz="2000" dirty="0" smtClean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 	mesothelioma</a:t>
            </a:r>
            <a:r>
              <a:rPr lang="en-US" sz="20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.” </a:t>
            </a:r>
            <a:r>
              <a:rPr lang="en-US" sz="20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sz="12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(</a:t>
            </a:r>
            <a:r>
              <a:rPr lang="en-US" sz="12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Lemen, 2016)</a:t>
            </a:r>
          </a:p>
          <a:p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96645" y="6329169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Demographics</a:t>
            </a:r>
            <a:endParaRPr lang="en-US" b="1" dirty="0">
              <a:solidFill>
                <a:srgbClr val="FFFF00"/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060" y="134292"/>
            <a:ext cx="6377940" cy="129302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Reporting &amp; Incidence</a:t>
            </a:r>
            <a:br>
              <a:rPr lang="en-US" sz="24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</a:br>
            <a:r>
              <a:rPr lang="en-US" sz="24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(U.S. Data)</a:t>
            </a:r>
            <a:endParaRPr lang="en-US" sz="2400" dirty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711" y="1164525"/>
            <a:ext cx="836216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&lt;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10%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occur in highest asbestos exposed (Kent filter workers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=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18%)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2"/>
                </a:solidFill>
                <a:latin typeface="Goudy Old Style" charset="0"/>
                <a:ea typeface="Goudy Old Style" charset="0"/>
                <a:cs typeface="Goudy Old Style" charset="0"/>
              </a:rPr>
              <a:t>		</a:t>
            </a:r>
            <a:r>
              <a:rPr lang="en-US" sz="20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Similar to most environmental carcinogens</a:t>
            </a:r>
          </a:p>
          <a:p>
            <a:endParaRPr lang="en-US" dirty="0" smtClean="0">
              <a:solidFill>
                <a:srgbClr val="FFFF00"/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Average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latency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 </a:t>
            </a:r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≅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30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-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40 years. </a:t>
            </a:r>
          </a:p>
          <a:p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	ICD-10 (C45) first separate code for mesothelioma in 1990s,</a:t>
            </a:r>
          </a:p>
          <a:p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		</a:t>
            </a:r>
          </a:p>
          <a:p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➢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Overall rates: 	1.05/100,000</a:t>
            </a:r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		</a:t>
            </a:r>
            <a:r>
              <a:rPr lang="en-US" sz="2800" dirty="0" smtClean="0">
                <a:solidFill>
                  <a:srgbClr val="00B0F0"/>
                </a:solidFill>
                <a:latin typeface="Goudy Old Style" charset="0"/>
                <a:ea typeface="Goudy Old Style" charset="0"/>
                <a:cs typeface="Goudy Old Style" charset="0"/>
              </a:rPr>
              <a:t>♂</a:t>
            </a:r>
            <a:r>
              <a:rPr lang="en-US" sz="20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1.93/100,00   vs </a:t>
            </a:r>
            <a:r>
              <a:rPr lang="en-US" sz="2800" dirty="0" smtClean="0">
                <a:solidFill>
                  <a:srgbClr val="FD8FF9"/>
                </a:solidFill>
                <a:latin typeface="Goudy Old Style" charset="0"/>
                <a:ea typeface="Goudy Old Style" charset="0"/>
                <a:cs typeface="Goudy Old Style" charset="0"/>
              </a:rPr>
              <a:t>♁</a:t>
            </a:r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0.41/100,000</a:t>
            </a:r>
          </a:p>
          <a:p>
            <a:endParaRPr lang="en-US" dirty="0" smtClean="0">
              <a:solidFill>
                <a:srgbClr val="FFFF00"/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➢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Highest rates:	White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males =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2.06/100,000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   	 		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    	Black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males =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1.05/100,000</a:t>
            </a:r>
          </a:p>
          <a:p>
            <a:endParaRPr lang="en-US" dirty="0" smtClean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➢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Highest rates in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75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┼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years.</a:t>
            </a: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					Sources: Tomatis et al., 2007; Henley et al., 2013; Lemen, 2011; 2016.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731" y="6232993"/>
            <a:ext cx="1674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Reporting &amp; </a:t>
            </a:r>
            <a:endParaRPr lang="en-US" b="1" dirty="0" smtClean="0">
              <a:solidFill>
                <a:srgbClr val="FFFF00"/>
              </a:solidFill>
              <a:latin typeface="Herculanum" charset="0"/>
              <a:ea typeface="Herculanum" charset="0"/>
              <a:cs typeface="Herculanum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Incidence</a:t>
            </a:r>
            <a:r>
              <a:rPr lang="en-US" b="1" dirty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/>
            </a:r>
            <a:br>
              <a:rPr lang="en-US" b="1" dirty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</a:br>
            <a:endParaRPr lang="en-US" b="1" dirty="0">
              <a:solidFill>
                <a:srgbClr val="FFFF00"/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2506" y="6406571"/>
            <a:ext cx="4534875" cy="288087"/>
          </a:xfrm>
        </p:spPr>
        <p:txBody>
          <a:bodyPr/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Dr. R.A. Lemen - Collegium Ramazzini 2016 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823" y="100051"/>
            <a:ext cx="6278085" cy="1150474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Reporting &amp; Incidence</a:t>
            </a:r>
            <a:br>
              <a:rPr lang="en-US" sz="24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</a:br>
            <a:r>
              <a:rPr lang="en-US" sz="18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(Data Estimates)</a:t>
            </a:r>
            <a:endParaRPr lang="en-US" sz="1800" dirty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413" y="1699518"/>
            <a:ext cx="87349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U.S. (2013) </a:t>
            </a:r>
          </a:p>
          <a:p>
            <a:endParaRPr lang="en-US" sz="2000" b="1" dirty="0" smtClean="0">
              <a:solidFill>
                <a:schemeClr val="accent2"/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→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1.3 x 10</a:t>
            </a:r>
            <a:r>
              <a:rPr lang="en-US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6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Workers exposed to asbestos</a:t>
            </a:r>
          </a:p>
          <a:p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→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3,200 diagnosed mesothelioma/year (≅ 2460 males vs.  707 females)</a:t>
            </a:r>
          </a:p>
          <a:p>
            <a:endParaRPr lang="en-US" dirty="0" smtClean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→</a:t>
            </a:r>
            <a:r>
              <a:rPr lang="en-US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12,000 - 15,000 ARD Deaths</a:t>
            </a:r>
          </a:p>
          <a:p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➢	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Anatomic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site =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800" dirty="0">
                <a:solidFill>
                  <a:srgbClr val="00B0F0"/>
                </a:solidFill>
                <a:latin typeface="Goudy Old Style" charset="0"/>
                <a:ea typeface="Goudy Old Style" charset="0"/>
                <a:cs typeface="Goudy Old Style" charset="0"/>
              </a:rPr>
              <a:t>♂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85%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Pleural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;  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 7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%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Peritoneal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000" dirty="0">
                <a:latin typeface="Goudy Old Style" charset="0"/>
                <a:ea typeface="Goudy Old Style" charset="0"/>
                <a:cs typeface="Goudy Old Style" charset="0"/>
              </a:rPr>
              <a:t>			      		</a:t>
            </a:r>
            <a:r>
              <a:rPr lang="en-US" sz="2000" dirty="0" smtClean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800" dirty="0" smtClean="0">
                <a:solidFill>
                  <a:srgbClr val="FD8FF9"/>
                </a:solidFill>
                <a:latin typeface="Goudy Old Style" charset="0"/>
                <a:ea typeface="Goudy Old Style" charset="0"/>
                <a:cs typeface="Goudy Old Style" charset="0"/>
              </a:rPr>
              <a:t>♁</a:t>
            </a:r>
            <a:r>
              <a:rPr lang="en-US" sz="28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73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%</a:t>
            </a:r>
            <a:r>
              <a:rPr lang="en-US" sz="2000" dirty="0">
                <a:solidFill>
                  <a:schemeClr val="accent2"/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Pleural</a:t>
            </a:r>
            <a:r>
              <a:rPr lang="en-US" sz="2000" dirty="0">
                <a:solidFill>
                  <a:schemeClr val="accent2"/>
                </a:solidFill>
                <a:latin typeface="Goudy Old Style" charset="0"/>
                <a:ea typeface="Goudy Old Style" charset="0"/>
                <a:cs typeface="Goudy Old Style" charset="0"/>
              </a:rPr>
              <a:t>;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18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%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Peritoneal</a:t>
            </a:r>
          </a:p>
          <a:p>
            <a:endParaRPr lang="en-US" sz="1400" dirty="0" smtClean="0">
              <a:solidFill>
                <a:schemeClr val="accent2"/>
              </a:solidFill>
              <a:latin typeface="Herculanum" charset="0"/>
              <a:ea typeface="Herculanum" charset="0"/>
              <a:cs typeface="Herculanum" charset="0"/>
            </a:endParaRPr>
          </a:p>
          <a:p>
            <a:r>
              <a:rPr lang="en-US" sz="1400" dirty="0">
                <a:solidFill>
                  <a:schemeClr val="accent2"/>
                </a:solidFill>
                <a:latin typeface="Herculanum" charset="0"/>
                <a:ea typeface="Herculanum" charset="0"/>
                <a:cs typeface="Herculanum" charset="0"/>
              </a:rPr>
              <a:t>	</a:t>
            </a:r>
            <a:r>
              <a:rPr lang="en-US" sz="1400" dirty="0" smtClean="0">
                <a:solidFill>
                  <a:schemeClr val="accent2"/>
                </a:solidFill>
                <a:latin typeface="Herculanum" charset="0"/>
                <a:ea typeface="Herculanum" charset="0"/>
                <a:cs typeface="Herculanum" charset="0"/>
              </a:rPr>
              <a:t>				Sources:  Henley </a:t>
            </a:r>
            <a:r>
              <a:rPr lang="en-US" sz="1400" dirty="0">
                <a:solidFill>
                  <a:schemeClr val="accent2"/>
                </a:solidFill>
                <a:latin typeface="Herculanum" charset="0"/>
                <a:ea typeface="Herculanum" charset="0"/>
                <a:cs typeface="Herculanum" charset="0"/>
              </a:rPr>
              <a:t>et al., 2013; Lemen, 2011; </a:t>
            </a:r>
            <a:r>
              <a:rPr lang="en-US" sz="1400" dirty="0" smtClean="0">
                <a:solidFill>
                  <a:schemeClr val="accent2"/>
                </a:solidFill>
                <a:latin typeface="Herculanum" charset="0"/>
                <a:ea typeface="Herculanum" charset="0"/>
                <a:cs typeface="Herculanum" charset="0"/>
              </a:rPr>
              <a:t>2016; </a:t>
            </a:r>
            <a:r>
              <a:rPr lang="en-US" sz="1400" dirty="0" err="1" smtClean="0">
                <a:solidFill>
                  <a:schemeClr val="accent2"/>
                </a:solidFill>
                <a:latin typeface="Herculanum" charset="0"/>
                <a:ea typeface="Herculanum" charset="0"/>
                <a:cs typeface="Herculanum" charset="0"/>
              </a:rPr>
              <a:t>Lunder</a:t>
            </a:r>
            <a:r>
              <a:rPr lang="en-US" sz="1400" dirty="0">
                <a:solidFill>
                  <a:schemeClr val="accent2"/>
                </a:solidFill>
                <a:latin typeface="Herculanum" charset="0"/>
                <a:ea typeface="Herculanum" charset="0"/>
                <a:cs typeface="Herculanum" charset="0"/>
              </a:rPr>
              <a:t>, 2016; </a:t>
            </a:r>
            <a:r>
              <a:rPr lang="en-US" sz="1400" dirty="0" smtClean="0">
                <a:solidFill>
                  <a:schemeClr val="accent2"/>
                </a:solidFill>
                <a:latin typeface="Herculanum" charset="0"/>
                <a:ea typeface="Herculanum" charset="0"/>
                <a:cs typeface="Herculanum" charset="0"/>
              </a:rPr>
              <a:t>GBD, 						2015;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162" y="6243461"/>
            <a:ext cx="1451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Reporting </a:t>
            </a:r>
            <a:r>
              <a:rPr lang="en-US" sz="1600" b="1" dirty="0" smtClean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&amp;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 </a:t>
            </a:r>
            <a:r>
              <a:rPr lang="en-US" sz="1600" b="1" dirty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Incidence</a:t>
            </a:r>
            <a:br>
              <a:rPr lang="en-US" sz="1600" b="1" dirty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</a:br>
            <a:endParaRPr lang="en-US" sz="1600" b="1" dirty="0">
              <a:solidFill>
                <a:srgbClr val="FFFF00"/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3817" y="6479020"/>
            <a:ext cx="4785437" cy="320171"/>
          </a:xfrm>
        </p:spPr>
        <p:txBody>
          <a:bodyPr/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Dr. R.A. Lemen - Collegium Ramazzini 2016 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57455" y="6297282"/>
            <a:ext cx="3928479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Dr. R.A. Lemen - Collegium Ramazzini 2016 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359" y="1705451"/>
            <a:ext cx="828416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World (2013)	</a:t>
            </a: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en-US" dirty="0">
                <a:latin typeface="Apple Braille" charset="0"/>
                <a:ea typeface="Apple Braille" charset="0"/>
                <a:cs typeface="Apple Braille" charset="0"/>
              </a:rPr>
              <a:t>	</a:t>
            </a:r>
            <a:r>
              <a:rPr lang="en-US" sz="2000" dirty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→</a:t>
            </a:r>
            <a:r>
              <a:rPr lang="en-US" sz="2000" dirty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125 </a:t>
            </a:r>
            <a:r>
              <a:rPr lang="en-US" sz="20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 million workers </a:t>
            </a:r>
            <a:r>
              <a:rPr lang="en-US" sz="20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exposed to </a:t>
            </a:r>
            <a:r>
              <a:rPr lang="en-US" sz="20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asbestos.</a:t>
            </a:r>
          </a:p>
          <a:p>
            <a:endParaRPr lang="en-US" sz="2000" dirty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000" dirty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000" dirty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→</a:t>
            </a:r>
            <a:r>
              <a:rPr lang="en-US" sz="2000" dirty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50,400 mesothelioma deaths/year = 94.7% </a:t>
            </a:r>
            <a:r>
              <a:rPr lang="en-US" sz="2000" b="1" dirty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↑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since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1990.</a:t>
            </a:r>
          </a:p>
          <a:p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000" dirty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000" dirty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→</a:t>
            </a:r>
            <a:r>
              <a:rPr lang="en-US" sz="2000" dirty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194,000 deaths/year from all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ARD. </a:t>
            </a:r>
          </a:p>
          <a:p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000" dirty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→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ARD accounts for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2/3</a:t>
            </a:r>
            <a:r>
              <a:rPr lang="en-US" sz="20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rd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of the burden of all occupational carcinogens.</a:t>
            </a:r>
          </a:p>
          <a:p>
            <a:r>
              <a:rPr lang="en-US" sz="2000" dirty="0">
                <a:latin typeface="Goudy Old Style" charset="0"/>
                <a:ea typeface="Goudy Old Style" charset="0"/>
                <a:cs typeface="Goudy Old Style" charset="0"/>
              </a:rPr>
              <a:t>		</a:t>
            </a:r>
          </a:p>
          <a:p>
            <a:r>
              <a:rPr lang="en-US" sz="2000" dirty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→</a:t>
            </a:r>
            <a:r>
              <a:rPr lang="en-US" sz="2000" dirty="0"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3.4 million disability-adjusted life-years lost = 93.4%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↑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since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1990.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3912" y="655277"/>
            <a:ext cx="40057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REPORTING &amp; INCIDENCE</a:t>
            </a:r>
          </a:p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(DATA ESTIMATES)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7961" y="5663381"/>
            <a:ext cx="6888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Sources: Lemen, 2016;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http://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www.who.int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/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ipcs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/assessment/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publichealth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/asbestos/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en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/.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8155" y="6018179"/>
            <a:ext cx="1610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Reporting &amp;</a:t>
            </a:r>
          </a:p>
          <a:p>
            <a:r>
              <a:rPr lang="en-US" b="1" dirty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 Incidence</a:t>
            </a:r>
            <a:br>
              <a:rPr lang="en-US" b="1" dirty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</a:br>
            <a:endParaRPr lang="en-US" b="1" dirty="0">
              <a:solidFill>
                <a:srgbClr val="FFFF00"/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2093" y="255692"/>
            <a:ext cx="3510505" cy="129302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Gender</a:t>
            </a:r>
            <a:endParaRPr lang="en-US" sz="2800" dirty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724" y="1269691"/>
            <a:ext cx="885524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➢</a:t>
            </a:r>
            <a:r>
              <a:rPr lang="en-US" sz="2000" dirty="0" smtClean="0">
                <a:solidFill>
                  <a:schemeClr val="accent1"/>
                </a:solidFill>
                <a:latin typeface="Apple Braille" charset="0"/>
                <a:ea typeface="Apple Braille" charset="0"/>
                <a:cs typeface="Apple Braille" charset="0"/>
              </a:rPr>
              <a:t>	Men's &amp; Women's risk similar from similar exposures</a:t>
            </a:r>
            <a:endParaRPr lang="en-US" sz="1400" dirty="0" smtClean="0">
              <a:solidFill>
                <a:schemeClr val="accent1"/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endParaRPr lang="pl-PL" dirty="0">
              <a:solidFill>
                <a:schemeClr val="accent1"/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➢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Women’s risk frequently from non-occupational exposures:</a:t>
            </a: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					</a:t>
            </a:r>
            <a:r>
              <a:rPr lang="en-US" sz="28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☞ 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bystander,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					</a:t>
            </a:r>
            <a:r>
              <a:rPr lang="en-US" sz="28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☞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   incidental, or	 </a:t>
            </a:r>
          </a:p>
          <a:p>
            <a:pPr algn="ctr"/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     </a:t>
            </a:r>
            <a:r>
              <a:rPr lang="en-US" sz="28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☞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take-home exposure.  </a:t>
            </a:r>
          </a:p>
          <a:p>
            <a:pPr algn="ctr"/>
            <a:r>
              <a:rPr lang="en-US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       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➢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Pleural highest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in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men</a:t>
            </a:r>
          </a:p>
          <a:p>
            <a:endParaRPr lang="en-US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➢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Peritoneal highest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in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women</a:t>
            </a:r>
          </a:p>
          <a:p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➢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Incidence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of pleural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falls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after 45 years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latency but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peritoneal did not. </a:t>
            </a:r>
          </a:p>
          <a:p>
            <a:pPr algn="ctr"/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											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Source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: Lemen,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2016;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NCI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, SEER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Data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1400" dirty="0">
              <a:solidFill>
                <a:schemeClr val="accent3">
                  <a:lumMod val="75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  <a:p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ea typeface="American Typewriter" charset="0"/>
              <a:cs typeface="American Typewriter" charset="0"/>
            </a:endParaRPr>
          </a:p>
          <a:p>
            <a:endParaRPr lang="en-US" dirty="0">
              <a:latin typeface="+mj-lt"/>
              <a:ea typeface="American Typewriter" charset="0"/>
              <a:cs typeface="American Typewriter" charset="0"/>
            </a:endParaRPr>
          </a:p>
          <a:p>
            <a:endParaRPr lang="en-US" dirty="0" smtClean="0">
              <a:latin typeface="+mj-lt"/>
              <a:ea typeface="American Typewriter" charset="0"/>
              <a:cs typeface="American Typewriter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94" y="644033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Gender</a:t>
            </a:r>
            <a:endParaRPr lang="en-US" b="1" dirty="0">
              <a:solidFill>
                <a:srgbClr val="FFFF00"/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8250" y="6047305"/>
            <a:ext cx="4201479" cy="393032"/>
          </a:xfrm>
        </p:spPr>
        <p:txBody>
          <a:bodyPr/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Dr. R.A. Lemen - Collegium Ramazzini 2016 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4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46553" y="6252331"/>
            <a:ext cx="4239793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  <a:latin typeface="Herculanum" charset="0"/>
                <a:ea typeface="Herculanum" charset="0"/>
                <a:cs typeface="Herculanum" charset="0"/>
              </a:rPr>
              <a:t>Dr. R.A. Lemen - Collegium Ramazzini 2016 </a:t>
            </a:r>
            <a:endParaRPr lang="en-US" sz="1200" dirty="0">
              <a:solidFill>
                <a:schemeClr val="accent1"/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" y="1274150"/>
            <a:ext cx="78908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Better survival associated: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				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						</a:t>
            </a:r>
            <a:r>
              <a:rPr lang="en-US" sz="20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✦</a:t>
            </a:r>
            <a:r>
              <a:rPr lang="en-US" sz="20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	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female; </a:t>
            </a: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				</a:t>
            </a:r>
            <a:r>
              <a:rPr lang="en-US" sz="20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✦</a:t>
            </a:r>
            <a:r>
              <a:rPr lang="en-US" sz="20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	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peritoneal; </a:t>
            </a: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				</a:t>
            </a:r>
            <a:r>
              <a:rPr lang="en-US" sz="20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✦</a:t>
            </a:r>
            <a:r>
              <a:rPr lang="en-US" sz="20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	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receipt of site-directed surgery; </a:t>
            </a: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					</a:t>
            </a:r>
            <a:r>
              <a:rPr lang="en-US" sz="20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✦</a:t>
            </a:r>
            <a:r>
              <a:rPr lang="en-US" sz="20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	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radiation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.</a:t>
            </a:r>
          </a:p>
          <a:p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						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(Lemen, 2016)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	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⚤	</a:t>
            </a:r>
            <a:r>
              <a:rPr lang="en-US" sz="24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   mesothelioma similar in men and women</a:t>
            </a:r>
            <a:r>
              <a:rPr lang="en-US" sz="24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sz="2400" dirty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⚤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“</a:t>
            </a:r>
            <a:r>
              <a:rPr lang="is-I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…seems likely to be due to an increase in ambient asbestos exposure </a:t>
            </a:r>
            <a:r>
              <a:rPr lang="is-IS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that </a:t>
            </a:r>
            <a:r>
              <a:rPr lang="en-US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c</a:t>
            </a:r>
            <a:r>
              <a:rPr lang="is-I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oincided with the widespread occupational exposures of the 1960s and </a:t>
            </a:r>
            <a:r>
              <a:rPr lang="is-IS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1970s rather </a:t>
            </a:r>
            <a:r>
              <a:rPr lang="is-I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than to an increase in diagnostic awareness</a:t>
            </a:r>
            <a:r>
              <a:rPr lang="is-IS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.”</a:t>
            </a:r>
          </a:p>
          <a:p>
            <a:pPr algn="ctr"/>
            <a:r>
              <a:rPr lang="en-US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(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Peto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 et al., 2009)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0999" y="578270"/>
            <a:ext cx="157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Gender</a:t>
            </a:r>
            <a:endParaRPr lang="en-US" sz="3600" dirty="0"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10" y="637123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Gender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403" y="381001"/>
            <a:ext cx="1190493" cy="584631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age</a:t>
            </a:r>
            <a:endParaRPr lang="en-US" sz="3200" dirty="0">
              <a:solidFill>
                <a:schemeClr val="accent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248" y="888027"/>
            <a:ext cx="851835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    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&lt; 40 years of age						&gt; 40 years of age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Rare = 1.7%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Ratio = 51/49%  male/female				 	</a:t>
            </a:r>
            <a:r>
              <a:rPr lang="en-US" dirty="0" smtClean="0">
                <a:solidFill>
                  <a:schemeClr val="accent2"/>
                </a:solidFill>
                <a:latin typeface="Goudy Old Style" charset="0"/>
                <a:ea typeface="Goudy Old Style" charset="0"/>
                <a:cs typeface="Goudy Old Style" charset="0"/>
              </a:rPr>
              <a:t> 	</a:t>
            </a:r>
            <a:r>
              <a:rPr lang="en-US" dirty="0" smtClean="0">
                <a:solidFill>
                  <a:schemeClr val="accent3"/>
                </a:solidFill>
                <a:latin typeface="Goudy Old Style" charset="0"/>
                <a:ea typeface="Goudy Old Style" charset="0"/>
                <a:cs typeface="Goudy Old Style" charset="0"/>
              </a:rPr>
              <a:t>78%  </a:t>
            </a:r>
            <a:r>
              <a:rPr lang="en-US" sz="2400" dirty="0" smtClean="0">
                <a:solidFill>
                  <a:schemeClr val="accent3"/>
                </a:solidFill>
                <a:latin typeface="Goudy Old Style" charset="0"/>
                <a:ea typeface="Goudy Old Style" charset="0"/>
                <a:cs typeface="Goudy Old Style" charset="0"/>
              </a:rPr>
              <a:t>/ </a:t>
            </a:r>
            <a:r>
              <a:rPr lang="en-US" dirty="0" smtClean="0">
                <a:solidFill>
                  <a:schemeClr val="accent3"/>
                </a:solidFill>
                <a:latin typeface="Goudy Old Style" charset="0"/>
                <a:ea typeface="Goudy Old Style" charset="0"/>
                <a:cs typeface="Goudy Old Style" charset="0"/>
              </a:rPr>
              <a:t>22%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✵</a:t>
            </a:r>
            <a:endParaRPr lang="en-US" dirty="0" smtClean="0">
              <a:solidFill>
                <a:schemeClr val="accent2"/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endParaRPr lang="en-US" dirty="0"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	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Less likely occupational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49% between 35-40 years of age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dirty="0" smtClean="0">
                <a:solidFill>
                  <a:schemeClr val="accent6"/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84% white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								</a:t>
            </a:r>
            <a:r>
              <a:rPr lang="en-US" dirty="0" smtClean="0">
                <a:solidFill>
                  <a:schemeClr val="accent3"/>
                </a:solidFill>
                <a:latin typeface="Goudy Old Style" charset="0"/>
                <a:ea typeface="Goudy Old Style" charset="0"/>
                <a:cs typeface="Goudy Old Style" charset="0"/>
              </a:rPr>
              <a:t>92% white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✵</a:t>
            </a:r>
            <a:r>
              <a:rPr lang="en-US" dirty="0" smtClean="0">
                <a:solidFill>
                  <a:schemeClr val="accent2"/>
                </a:solidFill>
                <a:latin typeface="Goudy Old Style" charset="0"/>
                <a:ea typeface="Goudy Old Style" charset="0"/>
                <a:cs typeface="Goudy Old Style" charset="0"/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2"/>
                </a:solidFill>
                <a:latin typeface="Goudy Old Style" charset="0"/>
                <a:ea typeface="Goudy Old Style" charset="0"/>
                <a:cs typeface="Goudy Old Style" charset="0"/>
              </a:rPr>
              <a:t>	 	</a:t>
            </a:r>
          </a:p>
          <a:p>
            <a:r>
              <a:rPr lang="en-US" dirty="0">
                <a:solidFill>
                  <a:schemeClr val="accent2"/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dirty="0" smtClean="0">
                <a:solidFill>
                  <a:schemeClr val="accent2"/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47%/48% pleural/peritoneal  					</a:t>
            </a:r>
            <a:r>
              <a:rPr lang="en-US" dirty="0" smtClean="0">
                <a:solidFill>
                  <a:schemeClr val="accent3"/>
                </a:solidFill>
                <a:latin typeface="Goudy Old Style" charset="0"/>
                <a:ea typeface="Goudy Old Style" charset="0"/>
                <a:cs typeface="Goudy Old Style" charset="0"/>
              </a:rPr>
              <a:t>90%  </a:t>
            </a:r>
            <a:r>
              <a:rPr lang="en-US" sz="2400" dirty="0" smtClean="0">
                <a:solidFill>
                  <a:schemeClr val="accent3"/>
                </a:solidFill>
                <a:latin typeface="Goudy Old Style" charset="0"/>
                <a:ea typeface="Goudy Old Style" charset="0"/>
                <a:cs typeface="Goudy Old Style" charset="0"/>
              </a:rPr>
              <a:t>/ </a:t>
            </a:r>
            <a:r>
              <a:rPr lang="en-US" dirty="0" smtClean="0">
                <a:solidFill>
                  <a:schemeClr val="accent3"/>
                </a:solidFill>
                <a:latin typeface="Goudy Old Style" charset="0"/>
                <a:ea typeface="Goudy Old Style" charset="0"/>
                <a:cs typeface="Goudy Old Style" charset="0"/>
              </a:rPr>
              <a:t>9% </a:t>
            </a:r>
            <a:r>
              <a:rPr lang="en-US" dirty="0" smtClean="0">
                <a:solidFill>
                  <a:schemeClr val="accent2"/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endParaRPr lang="en-US" dirty="0">
              <a:solidFill>
                <a:schemeClr val="accent2"/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34 months average survival	  					</a:t>
            </a:r>
            <a:r>
              <a:rPr lang="en-US" dirty="0" smtClean="0">
                <a:solidFill>
                  <a:schemeClr val="accent3"/>
                </a:solidFill>
                <a:latin typeface="Goudy Old Style" charset="0"/>
                <a:ea typeface="Goudy Old Style" charset="0"/>
                <a:cs typeface="Goudy Old Style" charset="0"/>
              </a:rPr>
              <a:t>8 months</a:t>
            </a:r>
            <a:endParaRPr lang="en-US" dirty="0">
              <a:solidFill>
                <a:schemeClr val="accent3"/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	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Goudy Old Style" charset="0"/>
                <a:ea typeface="Goudy Old Style" charset="0"/>
                <a:cs typeface="Goudy Old Style" charset="0"/>
              </a:rPr>
              <a:t>☞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oudy Old Style" charset="0"/>
                <a:ea typeface="Goudy Old Style" charset="0"/>
                <a:cs typeface="Goudy Old Style" charset="0"/>
              </a:rPr>
              <a:t>	</a:t>
            </a:r>
            <a:r>
              <a:rPr lang="en-US" dirty="0" smtClean="0">
                <a:solidFill>
                  <a:schemeClr val="accent1"/>
                </a:solidFill>
                <a:latin typeface="Goudy Old Style" charset="0"/>
                <a:ea typeface="Goudy Old Style" charset="0"/>
                <a:cs typeface="Goudy Old Style" charset="0"/>
              </a:rPr>
              <a:t>5-year survival = 38% 							</a:t>
            </a:r>
            <a:r>
              <a:rPr lang="en-US" dirty="0" smtClean="0">
                <a:solidFill>
                  <a:schemeClr val="accent3"/>
                </a:solidFill>
                <a:latin typeface="Goudy Old Style" charset="0"/>
                <a:ea typeface="Goudy Old Style" charset="0"/>
                <a:cs typeface="Goudy Old Style" charset="0"/>
              </a:rPr>
              <a:t>3%</a:t>
            </a:r>
          </a:p>
          <a:p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Goudy Old Style" charset="0"/>
                <a:ea typeface="Goudy Old Style" charset="0"/>
                <a:cs typeface="Goudy Old Style" charset="0"/>
              </a:rPr>
              <a:t>✵ Statistically Significant 						</a:t>
            </a:r>
            <a:r>
              <a:rPr lang="en-US" sz="1200" dirty="0" smtClean="0">
                <a:solidFill>
                  <a:schemeClr val="accent2"/>
                </a:solidFill>
                <a:latin typeface="Herculanum" charset="0"/>
                <a:ea typeface="Herculanum" charset="0"/>
                <a:cs typeface="Herculanum" charset="0"/>
              </a:rPr>
              <a:t>Sources</a:t>
            </a:r>
            <a:r>
              <a:rPr lang="en-US" sz="1200" dirty="0">
                <a:solidFill>
                  <a:schemeClr val="accent2"/>
                </a:solidFill>
                <a:latin typeface="Herculanum" charset="0"/>
                <a:ea typeface="Herculanum" charset="0"/>
                <a:cs typeface="Herculanum" charset="0"/>
              </a:rPr>
              <a:t>: Thomas et al., 2015; Lemen, 2016</a:t>
            </a:r>
          </a:p>
          <a:p>
            <a:endParaRPr lang="en-US" dirty="0" smtClean="0">
              <a:solidFill>
                <a:schemeClr val="accent2"/>
              </a:solidFill>
              <a:latin typeface="Goudy Old Style" charset="0"/>
              <a:ea typeface="Goudy Old Style" charset="0"/>
              <a:cs typeface="Goudy Old Style" charset="0"/>
            </a:endParaRPr>
          </a:p>
          <a:p>
            <a:r>
              <a:rPr lang="en-US" sz="1400" dirty="0" smtClean="0">
                <a:solidFill>
                  <a:schemeClr val="accent2"/>
                </a:solidFill>
                <a:latin typeface="Herculanum" charset="0"/>
                <a:ea typeface="Herculanum" charset="0"/>
                <a:cs typeface="Herculanum" charset="0"/>
              </a:rPr>
              <a:t>										</a:t>
            </a:r>
            <a:endParaRPr lang="en-US" sz="1400" dirty="0"/>
          </a:p>
          <a:p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4731" y="647746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Herculanum" charset="0"/>
                <a:ea typeface="Herculanum" charset="0"/>
                <a:cs typeface="Herculanum" charset="0"/>
              </a:rPr>
              <a:t>Age</a:t>
            </a:r>
            <a:endParaRPr lang="en-US" b="1" dirty="0">
              <a:solidFill>
                <a:srgbClr val="FFFF00"/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62726" y="6360504"/>
            <a:ext cx="4980530" cy="301628"/>
          </a:xfrm>
        </p:spPr>
        <p:txBody>
          <a:bodyPr/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rculanum" charset="0"/>
                <a:ea typeface="Herculanum" charset="0"/>
                <a:cs typeface="Herculanum" charset="0"/>
              </a:rPr>
              <a:t>Dr. R.A. Lemen - Collegium Ramazzini 2016 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Herculanum" charset="0"/>
              <a:ea typeface="Herculanum" charset="0"/>
              <a:cs typeface="Herculanum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A9E-376B-9345-A5D5-C709521094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2097</TotalTime>
  <Words>396</Words>
  <Application>Microsoft Macintosh PowerPoint</Application>
  <PresentationFormat>On-screen Show (4:3)</PresentationFormat>
  <Paragraphs>274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American Typewriter</vt:lpstr>
      <vt:lpstr>Apple Braille</vt:lpstr>
      <vt:lpstr>Apple Chancery</vt:lpstr>
      <vt:lpstr>Arial</vt:lpstr>
      <vt:lpstr>Calibri</vt:lpstr>
      <vt:lpstr>Century Gothic</vt:lpstr>
      <vt:lpstr>Chalkduster</vt:lpstr>
      <vt:lpstr>Goudy Old Style</vt:lpstr>
      <vt:lpstr>Herculanum</vt:lpstr>
      <vt:lpstr>Palatino Linotype</vt:lpstr>
      <vt:lpstr>Rockwell</vt:lpstr>
      <vt:lpstr>Wingdings</vt:lpstr>
      <vt:lpstr>Kilter</vt:lpstr>
      <vt:lpstr>Elemental</vt:lpstr>
      <vt:lpstr>Vapor Trail</vt:lpstr>
      <vt:lpstr>MESOTHELIOMA</vt:lpstr>
      <vt:lpstr>Asbestos Causes Mesothelioma</vt:lpstr>
      <vt:lpstr>PowerPoint Presentation</vt:lpstr>
      <vt:lpstr>Reporting &amp; Incidence (U.S. Data)</vt:lpstr>
      <vt:lpstr>Reporting &amp; Incidence (Data Estimates)</vt:lpstr>
      <vt:lpstr>PowerPoint Presentation</vt:lpstr>
      <vt:lpstr>Gender</vt:lpstr>
      <vt:lpstr>PowerPoint Presentation</vt:lpstr>
      <vt:lpstr>age</vt:lpstr>
      <vt:lpstr>Genetic Role (Suspected) </vt:lpstr>
      <vt:lpstr>Genetic Role  (undecided)</vt:lpstr>
      <vt:lpstr>Plausible Fiber Action  in humans</vt:lpstr>
      <vt:lpstr>PowerPoint Presentation</vt:lpstr>
      <vt:lpstr>Conclusions : Asbestos &amp; mesothelioma</vt:lpstr>
      <vt:lpstr> epilogue  mesothelioma risk from other respirable elongated mineral particles (REMP)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MESOTHELIOMA</dc:title>
  <dc:creator>Richard Lemen</dc:creator>
  <cp:lastModifiedBy>Richard Lemen</cp:lastModifiedBy>
  <cp:revision>275</cp:revision>
  <dcterms:created xsi:type="dcterms:W3CDTF">2016-09-12T15:28:24Z</dcterms:created>
  <dcterms:modified xsi:type="dcterms:W3CDTF">2016-10-28T03:15:42Z</dcterms:modified>
</cp:coreProperties>
</file>