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98" r:id="rId3"/>
    <p:sldId id="264" r:id="rId4"/>
    <p:sldId id="261" r:id="rId5"/>
    <p:sldId id="259" r:id="rId6"/>
    <p:sldId id="291" r:id="rId7"/>
    <p:sldId id="289" r:id="rId8"/>
    <p:sldId id="295" r:id="rId9"/>
    <p:sldId id="294" r:id="rId10"/>
    <p:sldId id="292" r:id="rId11"/>
    <p:sldId id="297" r:id="rId12"/>
    <p:sldId id="299" r:id="rId13"/>
    <p:sldId id="296" r:id="rId14"/>
    <p:sldId id="300" r:id="rId15"/>
    <p:sldId id="277" r:id="rId16"/>
    <p:sldId id="279" r:id="rId17"/>
    <p:sldId id="257" r:id="rId18"/>
    <p:sldId id="302" r:id="rId19"/>
    <p:sldId id="303" r:id="rId20"/>
    <p:sldId id="270" r:id="rId21"/>
    <p:sldId id="301" r:id="rId2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32" autoAdjust="0"/>
  </p:normalViewPr>
  <p:slideViewPr>
    <p:cSldViewPr snapToGrid="0" snapToObjects="1">
      <p:cViewPr>
        <p:scale>
          <a:sx n="100" d="100"/>
          <a:sy n="100" d="100"/>
        </p:scale>
        <p:origin x="-86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onnamergler:Documents:Conf&#233;rences%20et%20cours:Manganese%202016:Water%20&amp;%20Mn:Kondaki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onnamergler:Documents:Conf&#233;rences%20et%20cours:Manganese%202016:Water%20&amp;%20Mn:Kondaki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donnamergler:Documents:Conf&#233;rences%20et%20cours:Manganese%202016:Water%20&amp;%20Mn:Kondaki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Macintosh%20HD:Users:donnamergler:Documents:Conf&#233;rences%20et%20cours:Manganese%202016:Water%20&amp;%20Mn:Kondaki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Macintosh%20HD:Users:donnamergler:Documents:Conf&#233;rences%20et%20cours:Manganese%202016:Water%20&amp;%20Mn:Kondak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7565299731278"/>
          <c:y val="0.120181202849915"/>
          <c:w val="0.8070972710973"/>
          <c:h val="0.694464908228408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Feuil1!$A$14:$A$16</c:f>
              <c:strCache>
                <c:ptCount val="3"/>
                <c:pt idx="0">
                  <c:v>A </c:v>
                </c:pt>
                <c:pt idx="1">
                  <c:v>B</c:v>
                </c:pt>
                <c:pt idx="2">
                  <c:v>C </c:v>
                </c:pt>
              </c:strCache>
            </c:strRef>
          </c:cat>
          <c:val>
            <c:numRef>
              <c:f>Feuil1!$B$6:$B$8</c:f>
              <c:numCache>
                <c:formatCode>General</c:formatCode>
                <c:ptCount val="3"/>
                <c:pt idx="0">
                  <c:v>3.21</c:v>
                </c:pt>
                <c:pt idx="1">
                  <c:v>3.26</c:v>
                </c:pt>
                <c:pt idx="2">
                  <c:v>7.23</c:v>
                </c:pt>
              </c:numCache>
            </c:numRef>
          </c:val>
        </c:ser>
        <c:ser>
          <c:idx val="1"/>
          <c:order val="1"/>
          <c:invertIfNegative val="0"/>
          <c:cat>
            <c:strRef>
              <c:f>Feuil1!$A$14:$A$16</c:f>
              <c:strCache>
                <c:ptCount val="3"/>
                <c:pt idx="0">
                  <c:v>A </c:v>
                </c:pt>
                <c:pt idx="1">
                  <c:v>B</c:v>
                </c:pt>
                <c:pt idx="2">
                  <c:v>C </c:v>
                </c:pt>
              </c:strCache>
            </c:strRef>
          </c:cat>
          <c:val>
            <c:numRef>
              <c:f>Feuil1!$C$6:$C$8</c:f>
              <c:numCache>
                <c:formatCode>General</c:formatCode>
                <c:ptCount val="3"/>
                <c:pt idx="0">
                  <c:v>3.87</c:v>
                </c:pt>
                <c:pt idx="1">
                  <c:v>5.5</c:v>
                </c:pt>
                <c:pt idx="2">
                  <c:v>15.06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2580584"/>
        <c:axId val="2092413352"/>
      </c:barChart>
      <c:catAx>
        <c:axId val="20925805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2092413352"/>
        <c:crosses val="autoZero"/>
        <c:auto val="1"/>
        <c:lblAlgn val="ctr"/>
        <c:lblOffset val="100"/>
        <c:noMultiLvlLbl val="0"/>
      </c:catAx>
      <c:valAx>
        <c:axId val="2092413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fr-FR"/>
          </a:p>
        </c:txPr>
        <c:crossAx val="20925805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76354334519295"/>
          <c:y val="0.0561460127903491"/>
          <c:w val="0.682948037303021"/>
          <c:h val="0.766370509343623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fixedVal"/>
            <c:noEndCap val="1"/>
            <c:val val="0.08"/>
          </c:errBars>
          <c:cat>
            <c:strRef>
              <c:f>Feuil1!$A$14:$A$16</c:f>
              <c:strCache>
                <c:ptCount val="3"/>
                <c:pt idx="0">
                  <c:v>A </c:v>
                </c:pt>
                <c:pt idx="1">
                  <c:v>B</c:v>
                </c:pt>
                <c:pt idx="2">
                  <c:v>C </c:v>
                </c:pt>
              </c:strCache>
            </c:strRef>
          </c:cat>
          <c:val>
            <c:numRef>
              <c:f>Feuil1!$B$14:$B$16</c:f>
              <c:numCache>
                <c:formatCode>General</c:formatCode>
                <c:ptCount val="3"/>
                <c:pt idx="0">
                  <c:v>15.8</c:v>
                </c:pt>
                <c:pt idx="2">
                  <c:v>15.01</c:v>
                </c:pt>
              </c:numCache>
            </c:numRef>
          </c:val>
        </c:ser>
        <c:ser>
          <c:idx val="1"/>
          <c:order val="1"/>
          <c:invertIfNegative val="0"/>
          <c:cat>
            <c:strRef>
              <c:f>Feuil1!$A$14:$A$16</c:f>
              <c:strCache>
                <c:ptCount val="3"/>
                <c:pt idx="0">
                  <c:v>A </c:v>
                </c:pt>
                <c:pt idx="1">
                  <c:v>B</c:v>
                </c:pt>
                <c:pt idx="2">
                  <c:v>C </c:v>
                </c:pt>
              </c:strCache>
            </c:strRef>
          </c:cat>
          <c:val>
            <c:numRef>
              <c:f>Feuil1!$C$14:$C$16</c:f>
              <c:numCache>
                <c:formatCode>General</c:formatCode>
                <c:ptCount val="3"/>
                <c:pt idx="0">
                  <c:v>15.87</c:v>
                </c:pt>
                <c:pt idx="2">
                  <c:v>18.05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4532296"/>
        <c:axId val="-2124529288"/>
      </c:barChart>
      <c:catAx>
        <c:axId val="-21245322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-2124529288"/>
        <c:crosses val="autoZero"/>
        <c:auto val="1"/>
        <c:lblAlgn val="ctr"/>
        <c:lblOffset val="100"/>
        <c:noMultiLvlLbl val="0"/>
      </c:catAx>
      <c:valAx>
        <c:axId val="-2124529288"/>
        <c:scaling>
          <c:orientation val="minMax"/>
          <c:min val="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fr-FR"/>
          </a:p>
        </c:txPr>
        <c:crossAx val="-2124532296"/>
        <c:crosses val="autoZero"/>
        <c:crossBetween val="between"/>
        <c:majorUnit val="5.0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Feuil1!$A$14:$A$16</c:f>
              <c:strCache>
                <c:ptCount val="3"/>
                <c:pt idx="0">
                  <c:v>A </c:v>
                </c:pt>
                <c:pt idx="1">
                  <c:v>B</c:v>
                </c:pt>
                <c:pt idx="2">
                  <c:v>C </c:v>
                </c:pt>
              </c:strCache>
            </c:strRef>
          </c:cat>
          <c:val>
            <c:numRef>
              <c:f>Feuil1!$B$6:$B$8</c:f>
              <c:numCache>
                <c:formatCode>General</c:formatCode>
                <c:ptCount val="3"/>
                <c:pt idx="0">
                  <c:v>3.21</c:v>
                </c:pt>
                <c:pt idx="1">
                  <c:v>3.26</c:v>
                </c:pt>
                <c:pt idx="2">
                  <c:v>7.23</c:v>
                </c:pt>
              </c:numCache>
            </c:numRef>
          </c:val>
        </c:ser>
        <c:ser>
          <c:idx val="1"/>
          <c:order val="1"/>
          <c:invertIfNegative val="0"/>
          <c:cat>
            <c:strRef>
              <c:f>Feuil1!$A$14:$A$16</c:f>
              <c:strCache>
                <c:ptCount val="3"/>
                <c:pt idx="0">
                  <c:v>A </c:v>
                </c:pt>
                <c:pt idx="1">
                  <c:v>B</c:v>
                </c:pt>
                <c:pt idx="2">
                  <c:v>C </c:v>
                </c:pt>
              </c:strCache>
            </c:strRef>
          </c:cat>
          <c:val>
            <c:numRef>
              <c:f>Feuil1!$C$6:$C$8</c:f>
              <c:numCache>
                <c:formatCode>General</c:formatCode>
                <c:ptCount val="3"/>
                <c:pt idx="0">
                  <c:v>3.87</c:v>
                </c:pt>
                <c:pt idx="1">
                  <c:v>5.5</c:v>
                </c:pt>
                <c:pt idx="2">
                  <c:v>15.06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4231320"/>
        <c:axId val="-2134197976"/>
      </c:barChart>
      <c:catAx>
        <c:axId val="-21342313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-2134197976"/>
        <c:crosses val="autoZero"/>
        <c:auto val="1"/>
        <c:lblAlgn val="ctr"/>
        <c:lblOffset val="100"/>
        <c:noMultiLvlLbl val="0"/>
      </c:catAx>
      <c:valAx>
        <c:axId val="-2134197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fr-FR"/>
          </a:p>
        </c:txPr>
        <c:crossAx val="-213423132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Feuil1!$A$10:$A$12</c:f>
              <c:strCache>
                <c:ptCount val="3"/>
                <c:pt idx="0">
                  <c:v>A </c:v>
                </c:pt>
                <c:pt idx="1">
                  <c:v>B </c:v>
                </c:pt>
                <c:pt idx="2">
                  <c:v>C</c:v>
                </c:pt>
              </c:strCache>
            </c:strRef>
          </c:cat>
          <c:val>
            <c:numRef>
              <c:f>Feuil1!$B$10:$B$12</c:f>
              <c:numCache>
                <c:formatCode>General</c:formatCode>
                <c:ptCount val="3"/>
                <c:pt idx="0">
                  <c:v>2.4</c:v>
                </c:pt>
                <c:pt idx="1">
                  <c:v>1.6</c:v>
                </c:pt>
                <c:pt idx="2">
                  <c:v>4.9</c:v>
                </c:pt>
              </c:numCache>
            </c:numRef>
          </c:val>
        </c:ser>
        <c:ser>
          <c:idx val="1"/>
          <c:order val="1"/>
          <c:invertIfNegative val="0"/>
          <c:cat>
            <c:strRef>
              <c:f>Feuil1!$A$10:$A$12</c:f>
              <c:strCache>
                <c:ptCount val="3"/>
                <c:pt idx="0">
                  <c:v>A </c:v>
                </c:pt>
                <c:pt idx="1">
                  <c:v>B </c:v>
                </c:pt>
                <c:pt idx="2">
                  <c:v>C</c:v>
                </c:pt>
              </c:strCache>
            </c:strRef>
          </c:cat>
          <c:val>
            <c:numRef>
              <c:f>Feuil1!$C$10:$C$12</c:f>
              <c:numCache>
                <c:formatCode>General</c:formatCode>
                <c:ptCount val="3"/>
                <c:pt idx="0">
                  <c:v>3.0</c:v>
                </c:pt>
                <c:pt idx="1">
                  <c:v>5.7</c:v>
                </c:pt>
                <c:pt idx="2">
                  <c:v>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4477560"/>
        <c:axId val="-2134255656"/>
      </c:barChart>
      <c:catAx>
        <c:axId val="-21344775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-2134255656"/>
        <c:crosses val="autoZero"/>
        <c:auto val="1"/>
        <c:lblAlgn val="ctr"/>
        <c:lblOffset val="100"/>
        <c:noMultiLvlLbl val="0"/>
      </c:catAx>
      <c:valAx>
        <c:axId val="-2134255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fr-FR"/>
          </a:p>
        </c:txPr>
        <c:crossAx val="-2134477560"/>
        <c:crosses val="autoZero"/>
        <c:crossBetween val="between"/>
        <c:majorUnit val="2.0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976354334519295"/>
          <c:y val="0.0561460127903491"/>
          <c:w val="0.682948037303021"/>
          <c:h val="0.766370509343623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fixedVal"/>
            <c:noEndCap val="1"/>
            <c:val val="0.08"/>
          </c:errBars>
          <c:cat>
            <c:strRef>
              <c:f>Feuil1!$A$14:$A$16</c:f>
              <c:strCache>
                <c:ptCount val="3"/>
                <c:pt idx="0">
                  <c:v>A </c:v>
                </c:pt>
                <c:pt idx="1">
                  <c:v>B</c:v>
                </c:pt>
                <c:pt idx="2">
                  <c:v>C </c:v>
                </c:pt>
              </c:strCache>
            </c:strRef>
          </c:cat>
          <c:val>
            <c:numRef>
              <c:f>Feuil1!$B$14:$B$16</c:f>
              <c:numCache>
                <c:formatCode>General</c:formatCode>
                <c:ptCount val="3"/>
                <c:pt idx="0">
                  <c:v>15.8</c:v>
                </c:pt>
                <c:pt idx="2">
                  <c:v>15.01</c:v>
                </c:pt>
              </c:numCache>
            </c:numRef>
          </c:val>
        </c:ser>
        <c:ser>
          <c:idx val="1"/>
          <c:order val="1"/>
          <c:invertIfNegative val="0"/>
          <c:cat>
            <c:strRef>
              <c:f>Feuil1!$A$14:$A$16</c:f>
              <c:strCache>
                <c:ptCount val="3"/>
                <c:pt idx="0">
                  <c:v>A </c:v>
                </c:pt>
                <c:pt idx="1">
                  <c:v>B</c:v>
                </c:pt>
                <c:pt idx="2">
                  <c:v>C </c:v>
                </c:pt>
              </c:strCache>
            </c:strRef>
          </c:cat>
          <c:val>
            <c:numRef>
              <c:f>Feuil1!$C$14:$C$16</c:f>
              <c:numCache>
                <c:formatCode>General</c:formatCode>
                <c:ptCount val="3"/>
                <c:pt idx="0">
                  <c:v>15.87</c:v>
                </c:pt>
                <c:pt idx="2">
                  <c:v>18.05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6271624"/>
        <c:axId val="-2126268616"/>
      </c:barChart>
      <c:catAx>
        <c:axId val="-21262716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-2126268616"/>
        <c:crosses val="autoZero"/>
        <c:auto val="1"/>
        <c:lblAlgn val="ctr"/>
        <c:lblOffset val="100"/>
        <c:noMultiLvlLbl val="0"/>
      </c:catAx>
      <c:valAx>
        <c:axId val="-2126268616"/>
        <c:scaling>
          <c:orientation val="minMax"/>
          <c:min val="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fr-FR"/>
          </a:p>
        </c:txPr>
        <c:crossAx val="-2126271624"/>
        <c:crosses val="autoZero"/>
        <c:crossBetween val="between"/>
        <c:majorUnit val="5.0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0B5FD-D50C-534B-B291-ED83915D8E5E}" type="datetimeFigureOut">
              <a:rPr lang="fr-FR" smtClean="0"/>
              <a:t>16-10-28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0F1A2-AB75-4740-85E7-216AC979B60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65596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BE768-8B91-524A-9C99-5EFD9FC9DF39}" type="datetimeFigureOut">
              <a:rPr lang="fr-FR" smtClean="0"/>
              <a:t>16-10-28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4256A-7906-0145-90E2-98D4CF48A1C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14119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distinct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manganese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oxides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pigment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preparations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painting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Great Bull of Lascaux.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4256A-7906-0145-90E2-98D4CF48A1C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7865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4256A-7906-0145-90E2-98D4CF48A1CD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4729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Both</a:t>
            </a:r>
            <a:r>
              <a:rPr lang="fr-FR" dirty="0" smtClean="0"/>
              <a:t> in </a:t>
            </a:r>
            <a:r>
              <a:rPr lang="fr-FR" dirty="0" err="1" smtClean="0"/>
              <a:t>Environmental</a:t>
            </a:r>
            <a:r>
              <a:rPr lang="fr-FR" dirty="0" smtClean="0"/>
              <a:t> </a:t>
            </a:r>
            <a:r>
              <a:rPr lang="fr-FR" dirty="0" err="1" smtClean="0"/>
              <a:t>Health</a:t>
            </a:r>
            <a:r>
              <a:rPr lang="fr-FR" dirty="0" smtClean="0"/>
              <a:t> Perspectives and 3rd </a:t>
            </a:r>
            <a:r>
              <a:rPr lang="fr-FR" dirty="0" err="1" smtClean="0"/>
              <a:t>Environmental</a:t>
            </a:r>
            <a:r>
              <a:rPr lang="fr-FR" dirty="0" smtClean="0"/>
              <a:t> </a:t>
            </a:r>
            <a:r>
              <a:rPr lang="fr-FR" dirty="0" err="1" smtClean="0"/>
              <a:t>Health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4256A-7906-0145-90E2-98D4CF48A1C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1867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altLang="fr-FR" i="1" dirty="0" smtClean="0"/>
              <a:t> When average daily intakes from drinking water are compared with intakes from food, air and soil, drinking water accounts for a relatively small proportion of </a:t>
            </a:r>
            <a:r>
              <a:rPr lang="en-CA" altLang="fr-FR" i="1" dirty="0" err="1" smtClean="0"/>
              <a:t>Mn</a:t>
            </a:r>
            <a:r>
              <a:rPr lang="en-CA" altLang="fr-FR" i="1" dirty="0" smtClean="0"/>
              <a:t> intake. On the basis of these observations, the impact of regulating </a:t>
            </a:r>
            <a:r>
              <a:rPr lang="en-CA" altLang="fr-FR" i="1" dirty="0" err="1" smtClean="0"/>
              <a:t>Mn</a:t>
            </a:r>
            <a:r>
              <a:rPr lang="en-CA" altLang="fr-FR" i="1" dirty="0" smtClean="0"/>
              <a:t> concentrations in drinking water on health risk reduction is likely to be small.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4256A-7906-0145-90E2-98D4CF48A1C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80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This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our</a:t>
            </a:r>
            <a:r>
              <a:rPr lang="fr-FR" dirty="0" smtClean="0"/>
              <a:t> </a:t>
            </a:r>
            <a:r>
              <a:rPr lang="fr-FR" dirty="0" err="1" smtClean="0"/>
              <a:t>study</a:t>
            </a:r>
            <a:r>
              <a:rPr lang="fr-FR" dirty="0" smtClean="0"/>
              <a:t> in </a:t>
            </a:r>
            <a:r>
              <a:rPr lang="fr-FR" dirty="0" err="1" smtClean="0"/>
              <a:t>Quebec</a:t>
            </a:r>
            <a:r>
              <a:rPr lang="fr-FR" dirty="0" smtClean="0"/>
              <a:t>, but </a:t>
            </a:r>
            <a:r>
              <a:rPr lang="fr-FR" dirty="0" err="1" smtClean="0"/>
              <a:t>there</a:t>
            </a:r>
            <a:r>
              <a:rPr lang="fr-FR" dirty="0" smtClean="0"/>
              <a:t> are </a:t>
            </a:r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others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show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strong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correlations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between</a:t>
            </a:r>
            <a:r>
              <a:rPr lang="fr-FR" baseline="0" dirty="0" smtClean="0"/>
              <a:t> Mn in </a:t>
            </a:r>
            <a:r>
              <a:rPr lang="fr-FR" baseline="0" dirty="0" err="1" smtClean="0"/>
              <a:t>drinking</a:t>
            </a:r>
            <a:r>
              <a:rPr lang="fr-FR" baseline="0" dirty="0" smtClean="0"/>
              <a:t> water and </a:t>
            </a:r>
            <a:r>
              <a:rPr lang="fr-FR" baseline="0" dirty="0" err="1" smtClean="0"/>
              <a:t>hair</a:t>
            </a:r>
            <a:r>
              <a:rPr lang="fr-FR" baseline="0" dirty="0" smtClean="0"/>
              <a:t> Mn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4256A-7906-0145-90E2-98D4CF48A1C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2589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In</a:t>
            </a:r>
            <a:r>
              <a:rPr lang="fr-FR" baseline="0" dirty="0" smtClean="0"/>
              <a:t> the ISA </a:t>
            </a:r>
            <a:r>
              <a:rPr lang="fr-FR" baseline="0" dirty="0" err="1" smtClean="0"/>
              <a:t>study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pregnant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women</a:t>
            </a:r>
            <a:r>
              <a:rPr lang="fr-FR" baseline="0" dirty="0" smtClean="0"/>
              <a:t>, extensive information </a:t>
            </a:r>
            <a:r>
              <a:rPr lang="fr-FR" baseline="0" dirty="0" err="1" smtClean="0"/>
              <a:t>was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taken</a:t>
            </a:r>
            <a:r>
              <a:rPr lang="fr-FR" baseline="0" dirty="0" smtClean="0"/>
              <a:t> of socio-</a:t>
            </a:r>
            <a:r>
              <a:rPr lang="fr-FR" baseline="0" dirty="0" err="1" smtClean="0"/>
              <a:t>demographic</a:t>
            </a:r>
            <a:r>
              <a:rPr lang="fr-FR" baseline="0" dirty="0" smtClean="0"/>
              <a:t> variables, </a:t>
            </a:r>
            <a:r>
              <a:rPr lang="fr-FR" baseline="0" dirty="0" err="1" smtClean="0"/>
              <a:t>geolocation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working</a:t>
            </a:r>
            <a:r>
              <a:rPr lang="fr-FR" baseline="0" dirty="0" smtClean="0"/>
              <a:t> and home </a:t>
            </a:r>
            <a:r>
              <a:rPr lang="fr-FR" baseline="0" dirty="0" err="1" smtClean="0"/>
              <a:t>caring</a:t>
            </a:r>
            <a:r>
              <a:rPr lang="fr-FR" baseline="0" dirty="0" smtClean="0"/>
              <a:t> habits (</a:t>
            </a:r>
            <a:r>
              <a:rPr lang="fr-FR" baseline="0" dirty="0" err="1" smtClean="0"/>
              <a:t>like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washing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work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clothes</a:t>
            </a:r>
            <a:r>
              <a:rPr lang="fr-FR" baseline="0" dirty="0" smtClean="0"/>
              <a:t>).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4256A-7906-0145-90E2-98D4CF48A1C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2589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Everyone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well</a:t>
            </a:r>
            <a:r>
              <a:rPr lang="fr-FR" baseline="0" dirty="0" smtClean="0"/>
              <a:t> water Mn </a:t>
            </a:r>
            <a:r>
              <a:rPr lang="fr-FR" baseline="0" dirty="0" err="1" smtClean="0"/>
              <a:t>category</a:t>
            </a:r>
            <a:r>
              <a:rPr lang="fr-FR" baseline="0" dirty="0" smtClean="0"/>
              <a:t> has </a:t>
            </a:r>
            <a:r>
              <a:rPr lang="fr-FR" baseline="0" dirty="0" err="1" smtClean="0"/>
              <a:t>less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than</a:t>
            </a:r>
            <a:r>
              <a:rPr lang="fr-FR" baseline="0" dirty="0" smtClean="0"/>
              <a:t> 300 µg/L </a:t>
            </a:r>
            <a:r>
              <a:rPr lang="fr-FR" baseline="0" dirty="0" err="1" smtClean="0"/>
              <a:t>although</a:t>
            </a:r>
            <a:r>
              <a:rPr lang="fr-FR" baseline="0" dirty="0" smtClean="0"/>
              <a:t> one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argue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do not know </a:t>
            </a:r>
            <a:r>
              <a:rPr lang="fr-FR" baseline="0" dirty="0" err="1" smtClean="0"/>
              <a:t>whether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previous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consentrations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higher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4256A-7906-0145-90E2-98D4CF48A1C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8146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Performance IQ </a:t>
            </a:r>
            <a:r>
              <a:rPr lang="fr-FR" dirty="0" err="1" smtClean="0"/>
              <a:t>showed</a:t>
            </a:r>
            <a:r>
              <a:rPr lang="fr-FR" dirty="0" smtClean="0"/>
              <a:t> the </a:t>
            </a:r>
            <a:r>
              <a:rPr lang="fr-FR" dirty="0" err="1" smtClean="0"/>
              <a:t>strongest</a:t>
            </a:r>
            <a:r>
              <a:rPr lang="fr-FR" baseline="0" dirty="0" smtClean="0"/>
              <a:t> relation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4256A-7906-0145-90E2-98D4CF48A1C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6014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4256A-7906-0145-90E2-98D4CF48A1C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9152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4256A-7906-0145-90E2-98D4CF48A1CD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7833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7A8C-C433-594A-9142-5077DFB362CC}" type="datetime1">
              <a:rPr lang="fr-CA" smtClean="0"/>
              <a:t>16-10-28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Ramazzini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B117-FD13-3348-9AD3-95E3F74727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4661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7D748-B68C-FA4C-9A6E-98E0DBE15FC1}" type="datetime1">
              <a:rPr lang="fr-CA" smtClean="0"/>
              <a:t>16-10-28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Ramazzini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B117-FD13-3348-9AD3-95E3F74727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0619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0E40-5AA6-F649-A28F-0808DC35AE4C}" type="datetime1">
              <a:rPr lang="fr-CA" smtClean="0"/>
              <a:t>16-10-28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Ramazzini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B117-FD13-3348-9AD3-95E3F74727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2756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98CB8-759D-9F4C-BEEB-7DA25F32501E}" type="datetime1">
              <a:rPr lang="fr-CA" smtClean="0"/>
              <a:t>16-10-28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Ramazzini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B117-FD13-3348-9AD3-95E3F74727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8813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A368-8199-DB4E-AAE2-8C3D184AFE3D}" type="datetime1">
              <a:rPr lang="fr-CA" smtClean="0"/>
              <a:t>16-10-28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Ramazzini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B117-FD13-3348-9AD3-95E3F74727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560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CE9E1-37BD-2C43-8DFD-58A1F50BADD9}" type="datetime1">
              <a:rPr lang="fr-CA" smtClean="0"/>
              <a:t>16-10-28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Ramazzini 2016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B117-FD13-3348-9AD3-95E3F74727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1142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33FB4-8D4A-E549-9498-D0E5A5A599C4}" type="datetime1">
              <a:rPr lang="fr-CA" smtClean="0"/>
              <a:t>16-10-28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Ramazzini 2016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B117-FD13-3348-9AD3-95E3F74727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6835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AD553-E356-274A-9EEB-E88098FC618C}" type="datetime1">
              <a:rPr lang="fr-CA" smtClean="0"/>
              <a:t>16-10-28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Ramazzini 2016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B117-FD13-3348-9AD3-95E3F74727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5186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F23F7-B6E3-614F-8E6F-CF08863CFA42}" type="datetime1">
              <a:rPr lang="fr-CA" smtClean="0"/>
              <a:t>16-10-28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Ramazzini 2016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B117-FD13-3348-9AD3-95E3F74727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190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A872-FD41-9940-8446-8231B9FCBA7C}" type="datetime1">
              <a:rPr lang="fr-CA" smtClean="0"/>
              <a:t>16-10-28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Ramazzini 2016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B117-FD13-3348-9AD3-95E3F74727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0624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27CD1-FE47-1A48-9C0F-B84F7FD01AEA}" type="datetime1">
              <a:rPr lang="fr-CA" smtClean="0"/>
              <a:t>16-10-28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Ramazzini 2016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B117-FD13-3348-9AD3-95E3F74727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5869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657C6-4E6E-F041-B3F3-8BB7E7A6E3DC}" type="datetime1">
              <a:rPr lang="fr-CA" smtClean="0"/>
              <a:t>16-10-28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Ramazzini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2B117-FD13-3348-9AD3-95E3F74727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9484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5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19485" y="116789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b="1" dirty="0" err="1"/>
              <a:t>Drinking</a:t>
            </a:r>
            <a:r>
              <a:rPr lang="fr-FR" b="1" dirty="0"/>
              <a:t> water and </a:t>
            </a:r>
            <a:r>
              <a:rPr lang="fr-FR" b="1" dirty="0" err="1"/>
              <a:t>manganese</a:t>
            </a:r>
            <a:r>
              <a:rPr lang="fr-FR" b="1" dirty="0"/>
              <a:t> </a:t>
            </a:r>
            <a:r>
              <a:rPr lang="fr-FR" b="1" dirty="0" err="1"/>
              <a:t>neurotoxicity</a:t>
            </a:r>
            <a:r>
              <a:rPr lang="fr-FR" b="1" dirty="0"/>
              <a:t>: </a:t>
            </a:r>
            <a:r>
              <a:rPr lang="fr-FR" b="1" dirty="0" err="1"/>
              <a:t>re-establishing</a:t>
            </a:r>
            <a:r>
              <a:rPr lang="fr-FR" b="1" dirty="0"/>
              <a:t> the guidelines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5405" y="3501953"/>
            <a:ext cx="7227346" cy="1752600"/>
          </a:xfrm>
        </p:spPr>
        <p:txBody>
          <a:bodyPr/>
          <a:lstStyle/>
          <a:p>
            <a:r>
              <a:rPr lang="fr-FR" b="1" dirty="0" smtClean="0">
                <a:solidFill>
                  <a:schemeClr val="tx1"/>
                </a:solidFill>
              </a:rPr>
              <a:t>Donna Mergler</a:t>
            </a:r>
            <a:endParaRPr lang="fr-FR" b="1" baseline="30000" dirty="0" smtClean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826949" y="4580360"/>
            <a:ext cx="3726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000000"/>
                </a:solidFill>
              </a:rPr>
              <a:t>Université du Québec à Montréal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Ramazzini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4594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8803" y="4451442"/>
            <a:ext cx="4351218" cy="288623"/>
          </a:xfrm>
        </p:spPr>
        <p:txBody>
          <a:bodyPr>
            <a:normAutofit fontScale="90000"/>
          </a:bodyPr>
          <a:lstStyle/>
          <a:p>
            <a:pPr algn="r"/>
            <a:r>
              <a:rPr lang="fr-FR" sz="1600" dirty="0" err="1" smtClean="0"/>
              <a:t>Kondakis</a:t>
            </a:r>
            <a:r>
              <a:rPr lang="fr-FR" sz="1600" dirty="0" smtClean="0"/>
              <a:t> et al. 1989 </a:t>
            </a:r>
            <a:endParaRPr lang="fr-FR" sz="1600" dirty="0"/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4565338"/>
              </p:ext>
            </p:extLst>
          </p:nvPr>
        </p:nvGraphicFramePr>
        <p:xfrm>
          <a:off x="1088528" y="1072253"/>
          <a:ext cx="3361461" cy="1965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3626322"/>
              </p:ext>
            </p:extLst>
          </p:nvPr>
        </p:nvGraphicFramePr>
        <p:xfrm>
          <a:off x="1145734" y="2876041"/>
          <a:ext cx="4040090" cy="1965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Espace réservé du contenu 14"/>
          <p:cNvSpPr>
            <a:spLocks noGrp="1"/>
          </p:cNvSpPr>
          <p:nvPr>
            <p:ph idx="1"/>
          </p:nvPr>
        </p:nvSpPr>
        <p:spPr>
          <a:xfrm>
            <a:off x="4418177" y="3421670"/>
            <a:ext cx="3993242" cy="102977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CA" dirty="0" smtClean="0"/>
              <a:t>No differences between regions</a:t>
            </a:r>
          </a:p>
          <a:p>
            <a:pPr>
              <a:lnSpc>
                <a:spcPct val="120000"/>
              </a:lnSpc>
            </a:pPr>
            <a:r>
              <a:rPr lang="en-CA" dirty="0" smtClean="0"/>
              <a:t>No difference between sexes</a:t>
            </a:r>
          </a:p>
          <a:p>
            <a:pPr>
              <a:lnSpc>
                <a:spcPct val="120000"/>
              </a:lnSpc>
            </a:pPr>
            <a:r>
              <a:rPr lang="en-CA" dirty="0" smtClean="0"/>
              <a:t>No correlation with hair </a:t>
            </a:r>
            <a:r>
              <a:rPr lang="en-CA" dirty="0" err="1" smtClean="0"/>
              <a:t>Mn</a:t>
            </a:r>
            <a:endParaRPr lang="en-CA" dirty="0"/>
          </a:p>
        </p:txBody>
      </p:sp>
      <p:sp>
        <p:nvSpPr>
          <p:cNvPr id="17" name="Espace réservé du contenu 14"/>
          <p:cNvSpPr txBox="1">
            <a:spLocks/>
          </p:cNvSpPr>
          <p:nvPr/>
        </p:nvSpPr>
        <p:spPr>
          <a:xfrm>
            <a:off x="4418177" y="1287494"/>
            <a:ext cx="3993242" cy="124974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CA" dirty="0" smtClean="0"/>
              <a:t>Significant differences between areas for for men and women separately</a:t>
            </a:r>
          </a:p>
          <a:p>
            <a:pPr>
              <a:lnSpc>
                <a:spcPct val="120000"/>
              </a:lnSpc>
            </a:pPr>
            <a:r>
              <a:rPr lang="en-CA" dirty="0" smtClean="0"/>
              <a:t>Significant difference between sexes in region C </a:t>
            </a:r>
            <a:endParaRPr lang="en-CA" dirty="0"/>
          </a:p>
        </p:txBody>
      </p:sp>
      <p:sp>
        <p:nvSpPr>
          <p:cNvPr id="26" name="ZoneTexte 25"/>
          <p:cNvSpPr txBox="1"/>
          <p:nvPr/>
        </p:nvSpPr>
        <p:spPr>
          <a:xfrm>
            <a:off x="3565369" y="1860614"/>
            <a:ext cx="29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*</a:t>
            </a:r>
            <a:endParaRPr lang="fr-FR" dirty="0"/>
          </a:p>
        </p:txBody>
      </p:sp>
      <p:cxnSp>
        <p:nvCxnSpPr>
          <p:cNvPr id="27" name="Connecteur droit 26"/>
          <p:cNvCxnSpPr/>
          <p:nvPr/>
        </p:nvCxnSpPr>
        <p:spPr>
          <a:xfrm flipV="1">
            <a:off x="1879963" y="1261978"/>
            <a:ext cx="1" cy="2860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V="1">
            <a:off x="1879963" y="1261978"/>
            <a:ext cx="200212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V="1">
            <a:off x="3882090" y="1261978"/>
            <a:ext cx="1" cy="2668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2818037" y="1090346"/>
            <a:ext cx="299631" cy="369332"/>
          </a:xfrm>
          <a:prstGeom prst="rect">
            <a:avLst/>
          </a:prstGeom>
          <a:solidFill>
            <a:srgbClr val="EEECE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*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1462602" y="4751507"/>
            <a:ext cx="1004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(3.6 - 14.6) </a:t>
            </a:r>
            <a:endParaRPr lang="en-CA" sz="1400" dirty="0"/>
          </a:p>
        </p:txBody>
      </p:sp>
      <p:sp>
        <p:nvSpPr>
          <p:cNvPr id="32" name="ZoneTexte 31"/>
          <p:cNvSpPr txBox="1"/>
          <p:nvPr/>
        </p:nvSpPr>
        <p:spPr>
          <a:xfrm>
            <a:off x="2466120" y="4751507"/>
            <a:ext cx="9462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(81 – 225)</a:t>
            </a:r>
            <a:endParaRPr lang="en-CA" sz="1400" dirty="0"/>
          </a:p>
        </p:txBody>
      </p:sp>
      <p:sp>
        <p:nvSpPr>
          <p:cNvPr id="33" name="ZoneTexte 32"/>
          <p:cNvSpPr txBox="1"/>
          <p:nvPr/>
        </p:nvSpPr>
        <p:spPr>
          <a:xfrm>
            <a:off x="3285603" y="4740065"/>
            <a:ext cx="1191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(1800 - 2300)</a:t>
            </a:r>
            <a:endParaRPr lang="en-CA" sz="1400" dirty="0"/>
          </a:p>
        </p:txBody>
      </p:sp>
      <p:sp>
        <p:nvSpPr>
          <p:cNvPr id="34" name="ZoneTexte 33"/>
          <p:cNvSpPr txBox="1"/>
          <p:nvPr/>
        </p:nvSpPr>
        <p:spPr>
          <a:xfrm>
            <a:off x="246533" y="3188866"/>
            <a:ext cx="895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400" dirty="0" smtClean="0"/>
              <a:t>Blood </a:t>
            </a:r>
            <a:r>
              <a:rPr lang="en-CA" sz="1400" dirty="0" err="1" smtClean="0"/>
              <a:t>Mn</a:t>
            </a:r>
            <a:endParaRPr lang="en-CA" sz="1400" dirty="0" smtClean="0"/>
          </a:p>
          <a:p>
            <a:pPr algn="ctr"/>
            <a:r>
              <a:rPr lang="en-CA" sz="1400" dirty="0" smtClean="0"/>
              <a:t>(µg/L)</a:t>
            </a:r>
            <a:endParaRPr lang="en-CA" sz="1400" dirty="0"/>
          </a:p>
        </p:txBody>
      </p:sp>
      <p:sp>
        <p:nvSpPr>
          <p:cNvPr id="35" name="ZoneTexte 34"/>
          <p:cNvSpPr txBox="1"/>
          <p:nvPr/>
        </p:nvSpPr>
        <p:spPr>
          <a:xfrm>
            <a:off x="306977" y="1270281"/>
            <a:ext cx="774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400" dirty="0" smtClean="0"/>
              <a:t>Hair </a:t>
            </a:r>
            <a:r>
              <a:rPr lang="en-CA" sz="1400" dirty="0" err="1" smtClean="0"/>
              <a:t>Mn</a:t>
            </a:r>
            <a:endParaRPr lang="en-CA" sz="1400" dirty="0" smtClean="0"/>
          </a:p>
          <a:p>
            <a:pPr algn="ctr"/>
            <a:r>
              <a:rPr lang="en-CA" sz="1400" dirty="0" smtClean="0"/>
              <a:t>(µg/g)</a:t>
            </a:r>
            <a:endParaRPr lang="en-CA" sz="1400" dirty="0"/>
          </a:p>
        </p:txBody>
      </p:sp>
      <p:sp>
        <p:nvSpPr>
          <p:cNvPr id="43" name="ZoneTexte 42"/>
          <p:cNvSpPr txBox="1"/>
          <p:nvPr/>
        </p:nvSpPr>
        <p:spPr>
          <a:xfrm>
            <a:off x="1382515" y="5046353"/>
            <a:ext cx="29873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 err="1" smtClean="0"/>
              <a:t>Mn</a:t>
            </a:r>
            <a:r>
              <a:rPr lang="en-CA" sz="1400" dirty="0" smtClean="0"/>
              <a:t> in drinking water (µg/L)</a:t>
            </a:r>
            <a:endParaRPr lang="en-CA" sz="140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46533" y="5781089"/>
            <a:ext cx="2895600" cy="365125"/>
          </a:xfrm>
        </p:spPr>
        <p:txBody>
          <a:bodyPr/>
          <a:lstStyle/>
          <a:p>
            <a:pPr algn="l"/>
            <a:r>
              <a:rPr lang="fr-FR" b="1" smtClean="0">
                <a:solidFill>
                  <a:srgbClr val="000000"/>
                </a:solidFill>
              </a:rPr>
              <a:t>Ramazzini 2016</a:t>
            </a:r>
            <a:endParaRPr lang="fr-FR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84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8043241" y="3375824"/>
            <a:ext cx="910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 smtClean="0"/>
              <a:t>p= 0.015 R</a:t>
            </a:r>
            <a:r>
              <a:rPr lang="fr-CA" sz="1400" b="1" baseline="30000" dirty="0" smtClean="0"/>
              <a:t>2</a:t>
            </a:r>
            <a:r>
              <a:rPr lang="fr-CA" sz="1400" b="1" dirty="0" smtClean="0"/>
              <a:t>= 0.03</a:t>
            </a:r>
            <a:endParaRPr lang="fr-CA" sz="1400" b="1" dirty="0">
              <a:latin typeface="Calibri" panose="020F0502020204030204" pitchFamily="34" charset="0"/>
            </a:endParaRPr>
          </a:p>
        </p:txBody>
      </p:sp>
      <p:sp>
        <p:nvSpPr>
          <p:cNvPr id="28" name="Titre 1"/>
          <p:cNvSpPr>
            <a:spLocks noGrp="1"/>
          </p:cNvSpPr>
          <p:nvPr>
            <p:ph type="title"/>
          </p:nvPr>
        </p:nvSpPr>
        <p:spPr>
          <a:xfrm>
            <a:off x="283297" y="-58054"/>
            <a:ext cx="8860703" cy="662944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fr-CA" sz="3200" b="1" dirty="0" err="1" smtClean="0"/>
              <a:t>Drinking</a:t>
            </a:r>
            <a:r>
              <a:rPr lang="fr-CA" sz="3200" b="1" dirty="0" smtClean="0"/>
              <a:t> water and </a:t>
            </a:r>
            <a:r>
              <a:rPr lang="fr-CA" sz="3200" b="1" dirty="0" err="1" smtClean="0"/>
              <a:t>biomarkers</a:t>
            </a:r>
            <a:r>
              <a:rPr lang="fr-CA" sz="3200" b="1" dirty="0" smtClean="0"/>
              <a:t> of </a:t>
            </a:r>
            <a:r>
              <a:rPr lang="fr-CA" sz="3200" b="1" dirty="0" err="1" smtClean="0"/>
              <a:t>exposure</a:t>
            </a:r>
            <a:endParaRPr lang="fr-CA" sz="3200" b="1" dirty="0">
              <a:latin typeface="+mn-lt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63528" y="614303"/>
            <a:ext cx="9711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400" b="1" dirty="0"/>
              <a:t>p</a:t>
            </a:r>
            <a:r>
              <a:rPr lang="fr-CA" sz="1400" b="1" dirty="0" smtClean="0"/>
              <a:t> &lt; 0.001 R</a:t>
            </a:r>
            <a:r>
              <a:rPr lang="fr-CA" sz="1400" b="1" baseline="30000" dirty="0" smtClean="0"/>
              <a:t>2</a:t>
            </a:r>
            <a:r>
              <a:rPr lang="fr-CA" sz="1400" b="1" dirty="0" smtClean="0">
                <a:latin typeface="Calibri" panose="020F0502020204030204" pitchFamily="34" charset="0"/>
              </a:rPr>
              <a:t> </a:t>
            </a:r>
            <a:r>
              <a:rPr lang="fr-CA" sz="1400" b="1" dirty="0"/>
              <a:t>= </a:t>
            </a:r>
            <a:r>
              <a:rPr lang="fr-CA" sz="1400" b="1" dirty="0" smtClean="0"/>
              <a:t>0.37</a:t>
            </a:r>
            <a:endParaRPr lang="fr-CA" sz="1400" b="1" dirty="0">
              <a:latin typeface="Calibri" panose="020F0502020204030204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914499" y="549859"/>
            <a:ext cx="10396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400" b="1" dirty="0"/>
              <a:t>p</a:t>
            </a:r>
            <a:r>
              <a:rPr lang="fr-CA" sz="1400" b="1" dirty="0" smtClean="0"/>
              <a:t> &lt; 0.001</a:t>
            </a:r>
          </a:p>
          <a:p>
            <a:r>
              <a:rPr lang="fr-CA" sz="1400" b="1" dirty="0" smtClean="0"/>
              <a:t>R</a:t>
            </a:r>
            <a:r>
              <a:rPr lang="fr-CA" sz="1400" b="1" baseline="30000" dirty="0" smtClean="0"/>
              <a:t>2 </a:t>
            </a:r>
            <a:r>
              <a:rPr lang="fr-CA" sz="1400" b="1" dirty="0"/>
              <a:t>= </a:t>
            </a:r>
            <a:r>
              <a:rPr lang="fr-CA" sz="1400" b="1" dirty="0" smtClean="0"/>
              <a:t>0.14</a:t>
            </a:r>
            <a:endParaRPr lang="fr-CA" sz="1400" b="1" dirty="0">
              <a:latin typeface="Calibri" panose="020F0502020204030204" pitchFamily="34" charset="0"/>
            </a:endParaRPr>
          </a:p>
        </p:txBody>
      </p:sp>
      <p:grpSp>
        <p:nvGrpSpPr>
          <p:cNvPr id="75" name="Groupe 74"/>
          <p:cNvGrpSpPr/>
          <p:nvPr/>
        </p:nvGrpSpPr>
        <p:grpSpPr>
          <a:xfrm>
            <a:off x="5154909" y="478443"/>
            <a:ext cx="2773908" cy="2752485"/>
            <a:chOff x="1253861" y="3620692"/>
            <a:chExt cx="3698544" cy="2752485"/>
          </a:xfrm>
        </p:grpSpPr>
        <p:pic>
          <p:nvPicPr>
            <p:cNvPr id="76" name="Image 75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1" t="788" r="51931" b="57168"/>
            <a:stretch/>
          </p:blipFill>
          <p:spPr bwMode="auto">
            <a:xfrm>
              <a:off x="1253861" y="3620692"/>
              <a:ext cx="3698544" cy="27524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" name="ZoneTexte 76"/>
            <p:cNvSpPr txBox="1"/>
            <p:nvPr/>
          </p:nvSpPr>
          <p:spPr>
            <a:xfrm>
              <a:off x="1796514" y="3622336"/>
              <a:ext cx="9150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b="1" dirty="0" err="1" smtClean="0">
                  <a:cs typeface="Times New Roman" panose="02020603050405020304" pitchFamily="18" charset="0"/>
                </a:rPr>
                <a:t>nails</a:t>
              </a:r>
              <a:endParaRPr lang="fr-CA" b="1" dirty="0"/>
            </a:p>
          </p:txBody>
        </p:sp>
        <p:sp>
          <p:nvSpPr>
            <p:cNvPr id="78" name="ZoneTexte 77"/>
            <p:cNvSpPr txBox="1"/>
            <p:nvPr/>
          </p:nvSpPr>
          <p:spPr>
            <a:xfrm>
              <a:off x="4182999" y="3637881"/>
              <a:ext cx="281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b="1" dirty="0" smtClean="0"/>
                <a:t>a</a:t>
              </a:r>
              <a:endParaRPr lang="fr-CA" b="1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775304" y="4329265"/>
              <a:ext cx="5380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A" b="1" dirty="0" err="1"/>
                <a:t>bc</a:t>
              </a:r>
              <a:endParaRPr lang="fr-CA" b="1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112658" y="3834550"/>
              <a:ext cx="5633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A" b="1" dirty="0"/>
                <a:t>ab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617504" y="4762989"/>
              <a:ext cx="3763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A" b="1" dirty="0"/>
                <a:t>c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024604" y="4627527"/>
              <a:ext cx="3763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A" b="1" dirty="0" smtClean="0"/>
                <a:t>c</a:t>
              </a:r>
              <a:endParaRPr lang="fr-CA" b="1" dirty="0"/>
            </a:p>
          </p:txBody>
        </p:sp>
      </p:grpSp>
      <p:sp>
        <p:nvSpPr>
          <p:cNvPr id="83" name="ZoneTexte 82"/>
          <p:cNvSpPr txBox="1"/>
          <p:nvPr/>
        </p:nvSpPr>
        <p:spPr>
          <a:xfrm rot="16200000">
            <a:off x="4430476" y="1247152"/>
            <a:ext cx="106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/>
              <a:t>LLMnN</a:t>
            </a:r>
            <a:endParaRPr lang="fr-CA" b="1" dirty="0"/>
          </a:p>
        </p:txBody>
      </p:sp>
      <p:grpSp>
        <p:nvGrpSpPr>
          <p:cNvPr id="60" name="Groupe 59"/>
          <p:cNvGrpSpPr/>
          <p:nvPr/>
        </p:nvGrpSpPr>
        <p:grpSpPr>
          <a:xfrm>
            <a:off x="5076769" y="3281873"/>
            <a:ext cx="2850357" cy="2786063"/>
            <a:chOff x="1253733" y="699664"/>
            <a:chExt cx="3800475" cy="2786063"/>
          </a:xfrm>
        </p:grpSpPr>
        <p:pic>
          <p:nvPicPr>
            <p:cNvPr id="5" name="Image 4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99" t="50448" r="1799" b="7266"/>
            <a:stretch/>
          </p:blipFill>
          <p:spPr bwMode="auto">
            <a:xfrm>
              <a:off x="1253733" y="699664"/>
              <a:ext cx="3800475" cy="27860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ZoneTexte 9"/>
            <p:cNvSpPr txBox="1"/>
            <p:nvPr/>
          </p:nvSpPr>
          <p:spPr>
            <a:xfrm>
              <a:off x="1768504" y="807157"/>
              <a:ext cx="24327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b="1" dirty="0" smtClean="0"/>
                <a:t>total saliva</a:t>
              </a:r>
              <a:endParaRPr lang="fr-CA" b="1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323963" y="809658"/>
              <a:ext cx="3981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A" b="1" dirty="0"/>
                <a:t>a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86768" y="1070864"/>
              <a:ext cx="5633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A" b="1" dirty="0" smtClean="0"/>
                <a:t>ab</a:t>
              </a:r>
              <a:endParaRPr lang="fr-CA" b="1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019397" y="1087312"/>
              <a:ext cx="5633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A" b="1" dirty="0" smtClean="0"/>
                <a:t>ab</a:t>
              </a:r>
              <a:endParaRPr lang="fr-CA" b="1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704470" y="1197643"/>
              <a:ext cx="5633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A" b="1" dirty="0"/>
                <a:t>ab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619063" y="1566975"/>
              <a:ext cx="4172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A" b="1" dirty="0" smtClean="0"/>
                <a:t>b</a:t>
              </a:r>
              <a:endParaRPr lang="fr-CA" b="1" dirty="0"/>
            </a:p>
          </p:txBody>
        </p:sp>
      </p:grpSp>
      <p:sp>
        <p:nvSpPr>
          <p:cNvPr id="84" name="ZoneTexte 83"/>
          <p:cNvSpPr txBox="1"/>
          <p:nvPr/>
        </p:nvSpPr>
        <p:spPr>
          <a:xfrm rot="16200000">
            <a:off x="4316045" y="4200851"/>
            <a:ext cx="106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/>
              <a:t>LMnT</a:t>
            </a:r>
            <a:endParaRPr lang="fr-CA" b="1" dirty="0"/>
          </a:p>
        </p:txBody>
      </p:sp>
      <p:pic>
        <p:nvPicPr>
          <p:cNvPr id="66" name="Image 6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1" t="50934" r="52058" b="6792"/>
          <a:stretch/>
        </p:blipFill>
        <p:spPr bwMode="auto">
          <a:xfrm>
            <a:off x="1179227" y="639260"/>
            <a:ext cx="2743200" cy="273268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ZoneTexte 66"/>
          <p:cNvSpPr txBox="1"/>
          <p:nvPr/>
        </p:nvSpPr>
        <p:spPr>
          <a:xfrm>
            <a:off x="1547468" y="729142"/>
            <a:ext cx="819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err="1" smtClean="0"/>
              <a:t>hair</a:t>
            </a:r>
            <a:endParaRPr lang="fr-CA" b="1" dirty="0"/>
          </a:p>
        </p:txBody>
      </p:sp>
      <p:sp>
        <p:nvSpPr>
          <p:cNvPr id="68" name="Rectangle 67"/>
          <p:cNvSpPr/>
          <p:nvPr/>
        </p:nvSpPr>
        <p:spPr>
          <a:xfrm>
            <a:off x="3361642" y="787635"/>
            <a:ext cx="298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b="1" dirty="0"/>
              <a:t>a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563310" y="161770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b="1" dirty="0" smtClean="0"/>
              <a:t>b</a:t>
            </a:r>
            <a:endParaRPr lang="fr-CA" b="1" dirty="0"/>
          </a:p>
        </p:txBody>
      </p:sp>
      <p:sp>
        <p:nvSpPr>
          <p:cNvPr id="70" name="Rectangle 69"/>
          <p:cNvSpPr/>
          <p:nvPr/>
        </p:nvSpPr>
        <p:spPr>
          <a:xfrm>
            <a:off x="3022875" y="153140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b="1" dirty="0" smtClean="0"/>
              <a:t>b</a:t>
            </a:r>
            <a:endParaRPr lang="fr-CA" b="1" dirty="0"/>
          </a:p>
        </p:txBody>
      </p:sp>
      <p:sp>
        <p:nvSpPr>
          <p:cNvPr id="71" name="Rectangle 70"/>
          <p:cNvSpPr/>
          <p:nvPr/>
        </p:nvSpPr>
        <p:spPr>
          <a:xfrm>
            <a:off x="2157844" y="2162737"/>
            <a:ext cx="282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b="1" dirty="0" smtClean="0"/>
              <a:t>c</a:t>
            </a:r>
            <a:endParaRPr lang="fr-CA" b="1" dirty="0"/>
          </a:p>
        </p:txBody>
      </p:sp>
      <p:sp>
        <p:nvSpPr>
          <p:cNvPr id="72" name="Rectangle 71"/>
          <p:cNvSpPr/>
          <p:nvPr/>
        </p:nvSpPr>
        <p:spPr>
          <a:xfrm>
            <a:off x="1747210" y="2316961"/>
            <a:ext cx="282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b="1" dirty="0" smtClean="0"/>
              <a:t>c</a:t>
            </a:r>
            <a:endParaRPr lang="fr-CA" b="1" dirty="0"/>
          </a:p>
        </p:txBody>
      </p:sp>
      <p:sp>
        <p:nvSpPr>
          <p:cNvPr id="85" name="ZoneTexte 84"/>
          <p:cNvSpPr txBox="1"/>
          <p:nvPr/>
        </p:nvSpPr>
        <p:spPr>
          <a:xfrm rot="16200000">
            <a:off x="487097" y="1330510"/>
            <a:ext cx="106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/>
              <a:t>LLMnH</a:t>
            </a:r>
            <a:endParaRPr lang="fr-CA" b="1" dirty="0"/>
          </a:p>
        </p:txBody>
      </p:sp>
      <p:grpSp>
        <p:nvGrpSpPr>
          <p:cNvPr id="59" name="Groupe 58"/>
          <p:cNvGrpSpPr/>
          <p:nvPr/>
        </p:nvGrpSpPr>
        <p:grpSpPr>
          <a:xfrm>
            <a:off x="1114132" y="3317942"/>
            <a:ext cx="2784143" cy="2811440"/>
            <a:chOff x="7040102" y="629854"/>
            <a:chExt cx="3712191" cy="2811440"/>
          </a:xfrm>
        </p:grpSpPr>
        <p:pic>
          <p:nvPicPr>
            <p:cNvPr id="7" name="Image 6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72" t="832" r="1605" b="57044"/>
            <a:stretch/>
          </p:blipFill>
          <p:spPr bwMode="auto">
            <a:xfrm>
              <a:off x="7040102" y="629854"/>
              <a:ext cx="3712191" cy="2811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ZoneTexte 10"/>
            <p:cNvSpPr txBox="1"/>
            <p:nvPr/>
          </p:nvSpPr>
          <p:spPr>
            <a:xfrm>
              <a:off x="7530158" y="706625"/>
              <a:ext cx="28464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b="1" dirty="0" smtClean="0">
                  <a:cs typeface="Times New Roman" panose="02020603050405020304" pitchFamily="18" charset="0"/>
                </a:rPr>
                <a:t>Saliva </a:t>
              </a:r>
              <a:r>
                <a:rPr lang="fr-CA" b="1" dirty="0" err="1" smtClean="0">
                  <a:cs typeface="Times New Roman" panose="02020603050405020304" pitchFamily="18" charset="0"/>
                </a:rPr>
                <a:t>surnatant</a:t>
              </a:r>
              <a:endParaRPr lang="fr-CA" b="1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785123" y="1073760"/>
              <a:ext cx="5633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A" b="1" dirty="0"/>
                <a:t>ab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8821375" y="1092080"/>
              <a:ext cx="5633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A" b="1" dirty="0"/>
                <a:t>ab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9418758" y="965547"/>
              <a:ext cx="5633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A" b="1" dirty="0"/>
                <a:t>ab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8348235" y="1404303"/>
              <a:ext cx="4172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A" b="1" dirty="0" smtClean="0"/>
                <a:t>b</a:t>
              </a:r>
              <a:endParaRPr lang="fr-CA" b="1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9955937" y="676174"/>
              <a:ext cx="3981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A" b="1" dirty="0" smtClean="0"/>
                <a:t>a</a:t>
              </a:r>
              <a:endParaRPr lang="fr-CA" b="1" dirty="0"/>
            </a:p>
          </p:txBody>
        </p:sp>
      </p:grpSp>
      <p:sp>
        <p:nvSpPr>
          <p:cNvPr id="86" name="ZoneTexte 85"/>
          <p:cNvSpPr txBox="1"/>
          <p:nvPr/>
        </p:nvSpPr>
        <p:spPr>
          <a:xfrm rot="16200000">
            <a:off x="394816" y="3984099"/>
            <a:ext cx="106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/>
              <a:t>LLMnS</a:t>
            </a:r>
            <a:endParaRPr lang="fr-CA" b="1" dirty="0"/>
          </a:p>
        </p:txBody>
      </p:sp>
      <p:sp>
        <p:nvSpPr>
          <p:cNvPr id="61" name="ZoneTexte 60"/>
          <p:cNvSpPr txBox="1"/>
          <p:nvPr/>
        </p:nvSpPr>
        <p:spPr>
          <a:xfrm>
            <a:off x="69454" y="3383649"/>
            <a:ext cx="851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 smtClean="0"/>
              <a:t>p=0.011 R</a:t>
            </a:r>
            <a:r>
              <a:rPr lang="fr-CA" sz="1400" b="1" baseline="30000" dirty="0" smtClean="0"/>
              <a:t>2</a:t>
            </a:r>
            <a:r>
              <a:rPr lang="fr-CA" sz="1400" b="1" dirty="0" smtClean="0"/>
              <a:t>=0.04</a:t>
            </a:r>
            <a:endParaRPr lang="fr-CA" sz="1400" b="1" dirty="0">
              <a:latin typeface="Calibri" panose="020F050202020403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64610" y="6139904"/>
            <a:ext cx="7097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Quintile </a:t>
            </a:r>
            <a:r>
              <a:rPr lang="fr-FR" b="1" dirty="0" err="1" smtClean="0"/>
              <a:t>median</a:t>
            </a:r>
            <a:r>
              <a:rPr lang="fr-FR" b="1" dirty="0" smtClean="0"/>
              <a:t> (µg/L) : G1: </a:t>
            </a:r>
            <a:r>
              <a:rPr lang="en-CA" b="1" dirty="0" smtClean="0"/>
              <a:t>0.26 µg/L; G2 1.50;  G3: 5.8;  G4:34;  G5: </a:t>
            </a:r>
            <a:r>
              <a:rPr lang="fr-CA" b="1" dirty="0" smtClean="0"/>
              <a:t>265</a:t>
            </a:r>
            <a:endParaRPr lang="fr-FR" b="1" dirty="0"/>
          </a:p>
        </p:txBody>
      </p:sp>
      <p:sp>
        <p:nvSpPr>
          <p:cNvPr id="8" name="Rectangle 7"/>
          <p:cNvSpPr/>
          <p:nvPr/>
        </p:nvSpPr>
        <p:spPr>
          <a:xfrm>
            <a:off x="6345621" y="6458437"/>
            <a:ext cx="2724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b="1" dirty="0" err="1" smtClean="0">
                <a:solidFill>
                  <a:srgbClr val="000000"/>
                </a:solidFill>
              </a:rPr>
              <a:t>Ntihabose</a:t>
            </a:r>
            <a:r>
              <a:rPr lang="fr-CA" b="1" dirty="0" smtClean="0">
                <a:solidFill>
                  <a:srgbClr val="000000"/>
                </a:solidFill>
              </a:rPr>
              <a:t> et al, </a:t>
            </a:r>
            <a:r>
              <a:rPr lang="fr-CA" b="1" dirty="0" err="1" smtClean="0">
                <a:solidFill>
                  <a:srgbClr val="000000"/>
                </a:solidFill>
              </a:rPr>
              <a:t>submitted</a:t>
            </a:r>
            <a:r>
              <a:rPr lang="fr-CA" b="1" dirty="0" smtClean="0">
                <a:solidFill>
                  <a:srgbClr val="000000"/>
                </a:solidFill>
              </a:rPr>
              <a:t> 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Ramazzini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4099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3" grpId="0"/>
      <p:bldP spid="73" grpId="0"/>
      <p:bldP spid="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7576"/>
            <a:ext cx="8229600" cy="842962"/>
          </a:xfrm>
        </p:spPr>
        <p:txBody>
          <a:bodyPr>
            <a:normAutofit/>
          </a:bodyPr>
          <a:lstStyle/>
          <a:p>
            <a:r>
              <a:rPr lang="fr-FR" sz="3200" b="1" dirty="0" err="1" smtClean="0"/>
              <a:t>Some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key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studies</a:t>
            </a:r>
            <a:r>
              <a:rPr lang="fr-FR" sz="3200" b="1" dirty="0" smtClean="0"/>
              <a:t> of Mn </a:t>
            </a:r>
            <a:r>
              <a:rPr lang="fr-FR" sz="3200" b="1" dirty="0" err="1" smtClean="0"/>
              <a:t>neurotoxicity</a:t>
            </a:r>
            <a:endParaRPr lang="fr-FR" sz="3200" b="1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6311490"/>
              </p:ext>
            </p:extLst>
          </p:nvPr>
        </p:nvGraphicFramePr>
        <p:xfrm>
          <a:off x="491057" y="921179"/>
          <a:ext cx="8229600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300"/>
                <a:gridCol w="1181100"/>
                <a:gridCol w="1282700"/>
                <a:gridCol w="1600200"/>
                <a:gridCol w="15367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country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err="1" smtClean="0"/>
                        <a:t>age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population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source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err="1" smtClean="0"/>
                        <a:t>MnW</a:t>
                      </a:r>
                      <a:r>
                        <a:rPr lang="fr-FR" sz="1600" b="1" dirty="0" smtClean="0"/>
                        <a:t> concentration</a:t>
                      </a:r>
                    </a:p>
                    <a:p>
                      <a:pPr algn="ctr"/>
                      <a:r>
                        <a:rPr lang="fr-FR" sz="1600" b="1" dirty="0" smtClean="0"/>
                        <a:t>(µg/L)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err="1" smtClean="0"/>
                        <a:t>reference</a:t>
                      </a:r>
                      <a:endParaRPr lang="fr-FR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b="1" dirty="0" err="1" smtClean="0"/>
                        <a:t>Greece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50</a:t>
                      </a:r>
                      <a:r>
                        <a:rPr lang="fr-FR" sz="1600" b="1" baseline="0" dirty="0" smtClean="0"/>
                        <a:t> +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M:96 F:92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Natural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err="1" smtClean="0"/>
                        <a:t>Kondakis</a:t>
                      </a:r>
                      <a:r>
                        <a:rPr lang="fr-FR" sz="1600" b="1" dirty="0" smtClean="0"/>
                        <a:t> et al 1989</a:t>
                      </a:r>
                      <a:endParaRPr lang="fr-FR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China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11-13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M + F: 90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err="1" smtClean="0"/>
                        <a:t>Sewage</a:t>
                      </a:r>
                      <a:r>
                        <a:rPr lang="fr-FR" sz="1600" b="1" baseline="0" dirty="0" smtClean="0"/>
                        <a:t> irrigation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100</a:t>
                      </a:r>
                    </a:p>
                    <a:p>
                      <a:pPr algn="ctr"/>
                      <a:r>
                        <a:rPr lang="fr-FR" sz="1600" b="1" dirty="0" smtClean="0"/>
                        <a:t>300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He et</a:t>
                      </a:r>
                      <a:r>
                        <a:rPr lang="fr-FR" sz="1600" b="1" baseline="0" dirty="0" smtClean="0"/>
                        <a:t> al, 1994</a:t>
                      </a:r>
                      <a:endParaRPr lang="fr-FR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Bangladesh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9.5 – 10.5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M:70 F: 721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Natural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795 ± 755 </a:t>
                      </a:r>
                      <a:r>
                        <a:rPr lang="fr-FR" sz="1600" b="1" baseline="30000" dirty="0" smtClean="0"/>
                        <a:t>1</a:t>
                      </a:r>
                    </a:p>
                    <a:p>
                      <a:pPr algn="ctr"/>
                      <a:r>
                        <a:rPr lang="fr-FR" sz="1600" b="1" dirty="0" smtClean="0"/>
                        <a:t>(4 – 3908)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err="1" smtClean="0"/>
                        <a:t>Wasserman</a:t>
                      </a:r>
                      <a:r>
                        <a:rPr lang="fr-FR" sz="1600" b="1" dirty="0" smtClean="0"/>
                        <a:t>, 2006</a:t>
                      </a:r>
                      <a:endParaRPr lang="fr-FR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b="1" dirty="0" err="1" smtClean="0"/>
                        <a:t>Quebec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6 -15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M:24 F:22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Natural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610</a:t>
                      </a:r>
                    </a:p>
                    <a:p>
                      <a:pPr algn="ctr"/>
                      <a:r>
                        <a:rPr lang="fr-FR" sz="1600" b="1" dirty="0" smtClean="0"/>
                        <a:t>160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Bouchard et</a:t>
                      </a:r>
                      <a:r>
                        <a:rPr lang="fr-FR" sz="1600" b="1" baseline="0" dirty="0" smtClean="0"/>
                        <a:t> al, 2007</a:t>
                      </a:r>
                      <a:endParaRPr lang="fr-FR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b="1" dirty="0" err="1" smtClean="0"/>
                        <a:t>Quebec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6 - 13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M:168 F:194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Natural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34</a:t>
                      </a:r>
                      <a:r>
                        <a:rPr lang="fr-FR" sz="1600" b="1" baseline="30000" dirty="0" smtClean="0"/>
                        <a:t>2</a:t>
                      </a:r>
                    </a:p>
                    <a:p>
                      <a:pPr algn="ctr"/>
                      <a:r>
                        <a:rPr lang="fr-FR" sz="1600" b="1" dirty="0" smtClean="0"/>
                        <a:t>(1 – 2700)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Bouchard et al, 2011</a:t>
                      </a:r>
                      <a:endParaRPr lang="fr-FR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Bangladesh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8 - 11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M:396 F:444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Natural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smtClean="0"/>
                        <a:t>1302</a:t>
                      </a:r>
                      <a:r>
                        <a:rPr lang="fr-FR" sz="1600" b="1" baseline="30000" dirty="0" smtClean="0"/>
                        <a:t>2</a:t>
                      </a:r>
                      <a:endParaRPr lang="fr-FR" sz="1600" b="1" dirty="0" smtClean="0"/>
                    </a:p>
                    <a:p>
                      <a:pPr algn="ctr"/>
                      <a:r>
                        <a:rPr lang="fr-FR" sz="1600" b="1" dirty="0" smtClean="0"/>
                        <a:t>(10 -5710)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Khan</a:t>
                      </a:r>
                      <a:r>
                        <a:rPr lang="fr-FR" sz="1600" b="1" baseline="0" dirty="0" smtClean="0"/>
                        <a:t> et al, 2011</a:t>
                      </a:r>
                      <a:endParaRPr lang="fr-FR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Bangladesh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10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M:656 F:609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err="1" smtClean="0"/>
                        <a:t>Prenatal</a:t>
                      </a:r>
                      <a:r>
                        <a:rPr lang="fr-FR" sz="1600" b="1" dirty="0" smtClean="0"/>
                        <a:t> </a:t>
                      </a:r>
                    </a:p>
                    <a:p>
                      <a:pPr algn="ctr"/>
                      <a:r>
                        <a:rPr lang="fr-FR" sz="1600" b="1" dirty="0" err="1" smtClean="0"/>
                        <a:t>natural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smtClean="0"/>
                        <a:t>200</a:t>
                      </a:r>
                      <a:r>
                        <a:rPr lang="fr-FR" sz="1600" b="1" baseline="30000" dirty="0" smtClean="0"/>
                        <a:t>2</a:t>
                      </a:r>
                    </a:p>
                    <a:p>
                      <a:pPr algn="ctr"/>
                      <a:r>
                        <a:rPr lang="fr-FR" sz="1600" b="1" dirty="0" smtClean="0"/>
                        <a:t>(1 – 6600)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Rahman et al 2016</a:t>
                      </a:r>
                      <a:endParaRPr lang="fr-FR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Postnatal </a:t>
                      </a:r>
                      <a:r>
                        <a:rPr lang="fr-FR" sz="1600" b="1" dirty="0" err="1" smtClean="0"/>
                        <a:t>natural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340</a:t>
                      </a:r>
                      <a:r>
                        <a:rPr lang="fr-FR" b="1" baseline="30000" dirty="0" smtClean="0"/>
                        <a:t>2</a:t>
                      </a:r>
                    </a:p>
                    <a:p>
                      <a:pPr algn="ctr"/>
                      <a:r>
                        <a:rPr lang="fr-FR" b="1" dirty="0" smtClean="0"/>
                        <a:t>(1 -8700)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6032694" y="1710490"/>
            <a:ext cx="1004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 smtClean="0"/>
              <a:t>(3.6 - 14.6) </a:t>
            </a:r>
            <a:endParaRPr lang="en-CA" sz="1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6032694" y="1890523"/>
            <a:ext cx="9462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 smtClean="0"/>
              <a:t>(81 – 225)</a:t>
            </a:r>
            <a:endParaRPr lang="en-CA" sz="1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6032694" y="2070556"/>
            <a:ext cx="1191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 smtClean="0"/>
              <a:t>(1800 - 2300)</a:t>
            </a:r>
            <a:endParaRPr lang="en-CA" sz="14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6196841" y="2465456"/>
            <a:ext cx="2613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baseline="30000" dirty="0">
                <a:solidFill>
                  <a:schemeClr val="dk1"/>
                </a:solidFill>
              </a:rPr>
              <a:t>~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440272" y="6456593"/>
            <a:ext cx="3218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 = </a:t>
            </a:r>
            <a:r>
              <a:rPr lang="fr-FR" dirty="0" err="1" smtClean="0"/>
              <a:t>arithmetic</a:t>
            </a:r>
            <a:r>
              <a:rPr lang="fr-FR" dirty="0" smtClean="0"/>
              <a:t> </a:t>
            </a:r>
            <a:r>
              <a:rPr lang="fr-FR" dirty="0" err="1" smtClean="0"/>
              <a:t>mean</a:t>
            </a:r>
            <a:r>
              <a:rPr lang="fr-FR" dirty="0" smtClean="0"/>
              <a:t>  2 = </a:t>
            </a:r>
            <a:r>
              <a:rPr lang="fr-FR" dirty="0" err="1" smtClean="0"/>
              <a:t>median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205302" y="2710993"/>
            <a:ext cx="2613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baseline="30000" dirty="0">
                <a:solidFill>
                  <a:schemeClr val="dk1"/>
                </a:solidFill>
              </a:rPr>
              <a:t>~</a:t>
            </a:r>
            <a:endParaRPr lang="fr-FR" b="1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Ramazzini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1875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8803" y="6280232"/>
            <a:ext cx="4351218" cy="288623"/>
          </a:xfrm>
        </p:spPr>
        <p:txBody>
          <a:bodyPr>
            <a:noAutofit/>
          </a:bodyPr>
          <a:lstStyle/>
          <a:p>
            <a:pPr algn="r"/>
            <a:r>
              <a:rPr lang="fr-FR" sz="1600" b="1" dirty="0" err="1" smtClean="0"/>
              <a:t>Kondakis</a:t>
            </a:r>
            <a:r>
              <a:rPr lang="fr-FR" sz="1600" b="1" dirty="0" smtClean="0"/>
              <a:t> et al. 1989 </a:t>
            </a:r>
            <a:endParaRPr lang="fr-FR" sz="1600" b="1" dirty="0"/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9499516"/>
              </p:ext>
            </p:extLst>
          </p:nvPr>
        </p:nvGraphicFramePr>
        <p:xfrm>
          <a:off x="1088528" y="2393053"/>
          <a:ext cx="3361461" cy="1965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4619983"/>
              </p:ext>
            </p:extLst>
          </p:nvPr>
        </p:nvGraphicFramePr>
        <p:xfrm>
          <a:off x="1195274" y="462355"/>
          <a:ext cx="3254715" cy="1965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9441840"/>
              </p:ext>
            </p:extLst>
          </p:nvPr>
        </p:nvGraphicFramePr>
        <p:xfrm>
          <a:off x="1145734" y="4196841"/>
          <a:ext cx="4040090" cy="1965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4" name="Connecteur droit 13"/>
          <p:cNvCxnSpPr/>
          <p:nvPr/>
        </p:nvCxnSpPr>
        <p:spPr>
          <a:xfrm flipV="1">
            <a:off x="1933501" y="393702"/>
            <a:ext cx="1" cy="2860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contenu 14"/>
          <p:cNvSpPr>
            <a:spLocks noGrp="1"/>
          </p:cNvSpPr>
          <p:nvPr>
            <p:ph idx="1"/>
          </p:nvPr>
        </p:nvSpPr>
        <p:spPr>
          <a:xfrm>
            <a:off x="4418177" y="4742470"/>
            <a:ext cx="3993242" cy="102977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CA" b="1" dirty="0" smtClean="0"/>
              <a:t>No differences between regions</a:t>
            </a:r>
          </a:p>
          <a:p>
            <a:pPr>
              <a:lnSpc>
                <a:spcPct val="120000"/>
              </a:lnSpc>
            </a:pPr>
            <a:r>
              <a:rPr lang="en-CA" b="1" dirty="0" smtClean="0"/>
              <a:t>No difference between sexes</a:t>
            </a:r>
          </a:p>
          <a:p>
            <a:pPr>
              <a:lnSpc>
                <a:spcPct val="120000"/>
              </a:lnSpc>
            </a:pPr>
            <a:r>
              <a:rPr lang="en-CA" b="1" dirty="0" smtClean="0"/>
              <a:t>No correlation with hair </a:t>
            </a:r>
            <a:r>
              <a:rPr lang="en-CA" b="1" dirty="0" err="1" smtClean="0"/>
              <a:t>Mn</a:t>
            </a:r>
            <a:endParaRPr lang="en-CA" b="1" dirty="0"/>
          </a:p>
        </p:txBody>
      </p:sp>
      <p:sp>
        <p:nvSpPr>
          <p:cNvPr id="16" name="Espace réservé du contenu 14"/>
          <p:cNvSpPr txBox="1">
            <a:spLocks/>
          </p:cNvSpPr>
          <p:nvPr/>
        </p:nvSpPr>
        <p:spPr>
          <a:xfrm>
            <a:off x="4418177" y="685097"/>
            <a:ext cx="3993242" cy="129903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CA" b="1" dirty="0" smtClean="0"/>
              <a:t>Significant differences between areas for each sex separately.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CA" b="1" dirty="0" smtClean="0"/>
              <a:t>In region B, women’s scores were significantly higher than men’s</a:t>
            </a:r>
            <a:endParaRPr lang="en-CA" b="1" dirty="0"/>
          </a:p>
        </p:txBody>
      </p:sp>
      <p:sp>
        <p:nvSpPr>
          <p:cNvPr id="17" name="Espace réservé du contenu 14"/>
          <p:cNvSpPr txBox="1">
            <a:spLocks/>
          </p:cNvSpPr>
          <p:nvPr/>
        </p:nvSpPr>
        <p:spPr>
          <a:xfrm>
            <a:off x="4418177" y="2608294"/>
            <a:ext cx="3993242" cy="124974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CA" b="1" dirty="0" smtClean="0"/>
              <a:t>Significant differences between areas for each sex separately</a:t>
            </a:r>
          </a:p>
          <a:p>
            <a:pPr>
              <a:lnSpc>
                <a:spcPct val="120000"/>
              </a:lnSpc>
            </a:pPr>
            <a:r>
              <a:rPr lang="en-CA" b="1" dirty="0" smtClean="0"/>
              <a:t>Significant difference between sexes in region C </a:t>
            </a:r>
            <a:endParaRPr lang="en-CA" b="1" dirty="0"/>
          </a:p>
        </p:txBody>
      </p:sp>
      <p:cxnSp>
        <p:nvCxnSpPr>
          <p:cNvPr id="19" name="Connecteur droit 18"/>
          <p:cNvCxnSpPr/>
          <p:nvPr/>
        </p:nvCxnSpPr>
        <p:spPr>
          <a:xfrm flipV="1">
            <a:off x="1933501" y="393702"/>
            <a:ext cx="200212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V="1">
            <a:off x="3935628" y="393702"/>
            <a:ext cx="1" cy="2668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2722842" y="222070"/>
            <a:ext cx="299631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*</a:t>
            </a:r>
            <a:endParaRPr lang="fr-FR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2646422" y="1358482"/>
            <a:ext cx="29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*</a:t>
            </a:r>
            <a:endParaRPr lang="fr-FR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3565369" y="3181414"/>
            <a:ext cx="29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*</a:t>
            </a:r>
            <a:endParaRPr lang="fr-FR" b="1" dirty="0"/>
          </a:p>
        </p:txBody>
      </p:sp>
      <p:cxnSp>
        <p:nvCxnSpPr>
          <p:cNvPr id="27" name="Connecteur droit 26"/>
          <p:cNvCxnSpPr/>
          <p:nvPr/>
        </p:nvCxnSpPr>
        <p:spPr>
          <a:xfrm flipV="1">
            <a:off x="1879963" y="2582778"/>
            <a:ext cx="1" cy="2860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V="1">
            <a:off x="1879963" y="2582778"/>
            <a:ext cx="200212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V="1">
            <a:off x="3882090" y="2582778"/>
            <a:ext cx="1" cy="2668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2818037" y="2411146"/>
            <a:ext cx="299631" cy="369332"/>
          </a:xfrm>
          <a:prstGeom prst="rect">
            <a:avLst/>
          </a:prstGeom>
          <a:solidFill>
            <a:srgbClr val="EEECE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*</a:t>
            </a:r>
            <a:endParaRPr lang="fr-FR" b="1" dirty="0"/>
          </a:p>
        </p:txBody>
      </p:sp>
      <p:sp>
        <p:nvSpPr>
          <p:cNvPr id="31" name="ZoneTexte 30"/>
          <p:cNvSpPr txBox="1"/>
          <p:nvPr/>
        </p:nvSpPr>
        <p:spPr>
          <a:xfrm>
            <a:off x="1462602" y="6072307"/>
            <a:ext cx="1004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 smtClean="0"/>
              <a:t>(3.6 - 14.6) </a:t>
            </a:r>
            <a:endParaRPr lang="en-CA" sz="1400" b="1" dirty="0"/>
          </a:p>
        </p:txBody>
      </p:sp>
      <p:sp>
        <p:nvSpPr>
          <p:cNvPr id="32" name="ZoneTexte 31"/>
          <p:cNvSpPr txBox="1"/>
          <p:nvPr/>
        </p:nvSpPr>
        <p:spPr>
          <a:xfrm>
            <a:off x="2466120" y="6072307"/>
            <a:ext cx="9462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 smtClean="0"/>
              <a:t>(81 – 225)</a:t>
            </a:r>
            <a:endParaRPr lang="en-CA" sz="1400" b="1" dirty="0"/>
          </a:p>
        </p:txBody>
      </p:sp>
      <p:sp>
        <p:nvSpPr>
          <p:cNvPr id="33" name="ZoneTexte 32"/>
          <p:cNvSpPr txBox="1"/>
          <p:nvPr/>
        </p:nvSpPr>
        <p:spPr>
          <a:xfrm>
            <a:off x="3285603" y="6060865"/>
            <a:ext cx="1191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 smtClean="0"/>
              <a:t>(1800 - 2300)</a:t>
            </a:r>
            <a:endParaRPr lang="en-CA" sz="1400" b="1" dirty="0"/>
          </a:p>
        </p:txBody>
      </p:sp>
      <p:sp>
        <p:nvSpPr>
          <p:cNvPr id="34" name="ZoneTexte 33"/>
          <p:cNvSpPr txBox="1"/>
          <p:nvPr/>
        </p:nvSpPr>
        <p:spPr>
          <a:xfrm>
            <a:off x="238030" y="4509666"/>
            <a:ext cx="912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400" b="1" dirty="0" smtClean="0"/>
              <a:t>Blood </a:t>
            </a:r>
            <a:r>
              <a:rPr lang="en-CA" sz="1400" b="1" dirty="0" err="1" smtClean="0"/>
              <a:t>Mn</a:t>
            </a:r>
            <a:endParaRPr lang="en-CA" sz="1400" b="1" dirty="0" smtClean="0"/>
          </a:p>
          <a:p>
            <a:pPr algn="ctr"/>
            <a:r>
              <a:rPr lang="en-CA" sz="1400" b="1" dirty="0" smtClean="0"/>
              <a:t>(µg/L)</a:t>
            </a:r>
            <a:endParaRPr lang="en-CA" sz="1400" b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300183" y="2591081"/>
            <a:ext cx="788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400" b="1" dirty="0" smtClean="0"/>
              <a:t>Hair </a:t>
            </a:r>
            <a:r>
              <a:rPr lang="en-CA" sz="1400" b="1" dirty="0" err="1" smtClean="0"/>
              <a:t>Mn</a:t>
            </a:r>
            <a:endParaRPr lang="en-CA" sz="1400" b="1" dirty="0" smtClean="0"/>
          </a:p>
          <a:p>
            <a:pPr algn="ctr"/>
            <a:r>
              <a:rPr lang="en-CA" sz="1400" b="1" dirty="0" smtClean="0"/>
              <a:t>(µg/g)</a:t>
            </a:r>
            <a:endParaRPr lang="en-CA" sz="1400" b="1" dirty="0"/>
          </a:p>
        </p:txBody>
      </p:sp>
      <p:sp>
        <p:nvSpPr>
          <p:cNvPr id="36" name="ZoneTexte 35"/>
          <p:cNvSpPr txBox="1"/>
          <p:nvPr/>
        </p:nvSpPr>
        <p:spPr>
          <a:xfrm>
            <a:off x="179191" y="626726"/>
            <a:ext cx="1030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b="1" dirty="0" smtClean="0"/>
              <a:t>Neurologic Score</a:t>
            </a:r>
            <a:endParaRPr lang="en-CA" sz="1400" b="1" dirty="0"/>
          </a:p>
        </p:txBody>
      </p:sp>
      <p:sp>
        <p:nvSpPr>
          <p:cNvPr id="43" name="ZoneTexte 42"/>
          <p:cNvSpPr txBox="1"/>
          <p:nvPr/>
        </p:nvSpPr>
        <p:spPr>
          <a:xfrm>
            <a:off x="1382515" y="6367153"/>
            <a:ext cx="29873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b="1" dirty="0" err="1" smtClean="0"/>
              <a:t>Mn</a:t>
            </a:r>
            <a:r>
              <a:rPr lang="en-CA" sz="1400" b="1" dirty="0" smtClean="0"/>
              <a:t> in drinking water (µg/L)</a:t>
            </a:r>
            <a:endParaRPr lang="en-CA" sz="1400" b="1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3542" y="6428789"/>
            <a:ext cx="2895600" cy="365125"/>
          </a:xfrm>
        </p:spPr>
        <p:txBody>
          <a:bodyPr/>
          <a:lstStyle/>
          <a:p>
            <a:pPr algn="l"/>
            <a:r>
              <a:rPr lang="fr-FR" b="1" smtClean="0">
                <a:solidFill>
                  <a:srgbClr val="000000"/>
                </a:solidFill>
              </a:rPr>
              <a:t>Ramazzini 2016</a:t>
            </a:r>
            <a:endParaRPr lang="fr-FR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87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807863"/>
            <a:ext cx="3848100" cy="268441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793070"/>
            <a:ext cx="3848100" cy="2578100"/>
          </a:xfrm>
          <a:prstGeom prst="rect">
            <a:avLst/>
          </a:prstGeom>
        </p:spPr>
      </p:pic>
      <p:sp>
        <p:nvSpPr>
          <p:cNvPr id="8" name="Espace réservé du contenu 14"/>
          <p:cNvSpPr txBox="1">
            <a:spLocks/>
          </p:cNvSpPr>
          <p:nvPr/>
        </p:nvSpPr>
        <p:spPr>
          <a:xfrm>
            <a:off x="4570577" y="807863"/>
            <a:ext cx="3993242" cy="2955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endParaRPr lang="en-CA" sz="2400" b="1" dirty="0" smtClean="0"/>
          </a:p>
          <a:p>
            <a:pPr>
              <a:spcAft>
                <a:spcPts val="1000"/>
              </a:spcAft>
            </a:pPr>
            <a:r>
              <a:rPr lang="en-CA" sz="2400" b="1" dirty="0" smtClean="0"/>
              <a:t>Quebec children (n = 362)</a:t>
            </a:r>
          </a:p>
          <a:p>
            <a:pPr>
              <a:spcAft>
                <a:spcPts val="1000"/>
              </a:spcAft>
            </a:pPr>
            <a:r>
              <a:rPr lang="en-CA" sz="2400" b="1" dirty="0"/>
              <a:t>O</a:t>
            </a:r>
            <a:r>
              <a:rPr lang="en-CA" sz="2400" b="1" dirty="0" smtClean="0"/>
              <a:t>nly 4% of children were exposed to Water </a:t>
            </a:r>
            <a:r>
              <a:rPr lang="en-CA" sz="2400" b="1" dirty="0" err="1" smtClean="0"/>
              <a:t>Mn</a:t>
            </a:r>
            <a:r>
              <a:rPr lang="en-CA" sz="2400" b="1" dirty="0" smtClean="0"/>
              <a:t> &gt; 400 µg/L</a:t>
            </a:r>
          </a:p>
          <a:p>
            <a:pPr>
              <a:spcAft>
                <a:spcPts val="1000"/>
              </a:spcAft>
            </a:pPr>
            <a:r>
              <a:rPr lang="fr-FR" sz="2400" b="1" dirty="0"/>
              <a:t>Wechsler </a:t>
            </a:r>
            <a:r>
              <a:rPr lang="fr-FR" sz="2400" b="1" dirty="0" err="1"/>
              <a:t>Abbreviated</a:t>
            </a:r>
            <a:r>
              <a:rPr lang="fr-FR" sz="2400" b="1" dirty="0"/>
              <a:t> </a:t>
            </a:r>
            <a:r>
              <a:rPr lang="fr-FR" sz="2400" b="1" dirty="0" err="1"/>
              <a:t>Scale</a:t>
            </a:r>
            <a:r>
              <a:rPr lang="fr-FR" sz="2400" b="1" dirty="0"/>
              <a:t> of Intelligence (WASI) </a:t>
            </a:r>
            <a:endParaRPr lang="en-CA" sz="2400" b="1" dirty="0" smtClean="0"/>
          </a:p>
          <a:p>
            <a:pPr>
              <a:spcAft>
                <a:spcPts val="1000"/>
              </a:spcAft>
            </a:pPr>
            <a:r>
              <a:rPr lang="en-CA" sz="2400" b="1" dirty="0" smtClean="0"/>
              <a:t>Loss of 6.2 points between highest and lowest quintile</a:t>
            </a:r>
          </a:p>
          <a:p>
            <a:pPr marL="0" indent="0" algn="r">
              <a:spcAft>
                <a:spcPts val="1000"/>
              </a:spcAft>
              <a:buNone/>
            </a:pPr>
            <a:r>
              <a:rPr lang="en-CA" sz="2400" b="1" dirty="0" smtClean="0"/>
              <a:t>Bouchard et al. 2011</a:t>
            </a:r>
          </a:p>
          <a:p>
            <a:pPr marL="0" indent="0">
              <a:spcAft>
                <a:spcPts val="1000"/>
              </a:spcAft>
              <a:buNone/>
            </a:pPr>
            <a:endParaRPr lang="en-CA" sz="2400" b="1" dirty="0"/>
          </a:p>
        </p:txBody>
      </p:sp>
      <p:sp>
        <p:nvSpPr>
          <p:cNvPr id="10" name="ZoneTexte 8"/>
          <p:cNvSpPr txBox="1"/>
          <p:nvPr/>
        </p:nvSpPr>
        <p:spPr>
          <a:xfrm>
            <a:off x="535633" y="149343"/>
            <a:ext cx="83035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CA" sz="3200" b="1" dirty="0" err="1" smtClean="0">
                <a:latin typeface="+mj-lt"/>
              </a:rPr>
              <a:t>Drinking</a:t>
            </a:r>
            <a:r>
              <a:rPr lang="fr-CA" sz="3200" b="1" dirty="0" smtClean="0">
                <a:latin typeface="+mj-lt"/>
              </a:rPr>
              <a:t> water Mn and IQ score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Ramazzini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6446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n external file that holds a picture, illustration, etc.&#10;Object name is ehp.1307918.g0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93"/>
          <a:stretch/>
        </p:blipFill>
        <p:spPr bwMode="auto">
          <a:xfrm>
            <a:off x="766117" y="1412369"/>
            <a:ext cx="6690313" cy="466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8"/>
          <p:cNvSpPr txBox="1"/>
          <p:nvPr/>
        </p:nvSpPr>
        <p:spPr>
          <a:xfrm>
            <a:off x="0" y="149343"/>
            <a:ext cx="83035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CA" sz="3200" b="1" dirty="0" err="1" smtClean="0">
                <a:latin typeface="+mj-lt"/>
              </a:rPr>
              <a:t>Drinking</a:t>
            </a:r>
            <a:r>
              <a:rPr lang="fr-CA" sz="3200" b="1" dirty="0" smtClean="0">
                <a:latin typeface="+mj-lt"/>
              </a:rPr>
              <a:t> water Mn and cognition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6820611" y="6394391"/>
            <a:ext cx="2018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b="1" dirty="0" err="1" smtClean="0"/>
              <a:t>Oulhote</a:t>
            </a:r>
            <a:r>
              <a:rPr lang="fr-CA" b="1" dirty="0" smtClean="0"/>
              <a:t> et al. 2015</a:t>
            </a:r>
            <a:endParaRPr lang="fr-CA" b="1" dirty="0"/>
          </a:p>
        </p:txBody>
      </p:sp>
      <p:sp>
        <p:nvSpPr>
          <p:cNvPr id="6" name="TextBox 9"/>
          <p:cNvSpPr txBox="1"/>
          <p:nvPr/>
        </p:nvSpPr>
        <p:spPr>
          <a:xfrm>
            <a:off x="1244600" y="599405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  <a:cs typeface="Arial Black"/>
              </a:rPr>
              <a:t>Drinking water </a:t>
            </a:r>
            <a:r>
              <a:rPr lang="en-US" sz="2400" b="1" dirty="0" err="1" smtClean="0">
                <a:latin typeface="+mj-lt"/>
                <a:cs typeface="Arial Black"/>
              </a:rPr>
              <a:t>Mn</a:t>
            </a:r>
            <a:r>
              <a:rPr lang="en-US" sz="2400" b="1" dirty="0" smtClean="0">
                <a:latin typeface="+mj-lt"/>
                <a:cs typeface="Arial Black"/>
              </a:rPr>
              <a:t> (</a:t>
            </a:r>
            <a:r>
              <a:rPr lang="en-US" sz="2400" b="1" dirty="0" smtClean="0">
                <a:latin typeface="+mj-lt"/>
                <a:ea typeface="Lucida Grande"/>
                <a:cs typeface="Lucida Grande"/>
              </a:rPr>
              <a:t>μ</a:t>
            </a:r>
            <a:r>
              <a:rPr lang="en-US" sz="2400" b="1" dirty="0" smtClean="0">
                <a:latin typeface="+mj-lt"/>
                <a:cs typeface="Arial Black"/>
              </a:rPr>
              <a:t>g/L)</a:t>
            </a:r>
            <a:endParaRPr lang="en-US" sz="2400" b="1" dirty="0">
              <a:latin typeface="+mj-lt"/>
              <a:cs typeface="Arial Black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488464" y="1902558"/>
            <a:ext cx="1350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Memory </a:t>
            </a:r>
            <a:endParaRPr lang="fr-CA" sz="2000" b="1" dirty="0" smtClean="0"/>
          </a:p>
          <a:p>
            <a:r>
              <a:rPr lang="fr-CA" sz="2000" b="1" dirty="0" smtClean="0"/>
              <a:t>p &lt; 0.001</a:t>
            </a:r>
            <a:endParaRPr lang="fr-CA" sz="20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7529788" y="4194567"/>
            <a:ext cx="1350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smtClean="0"/>
              <a:t>Attention</a:t>
            </a:r>
          </a:p>
          <a:p>
            <a:r>
              <a:rPr lang="fr-CA" sz="2000" b="1" smtClean="0"/>
              <a:t>p &lt; 0.1</a:t>
            </a:r>
            <a:endParaRPr lang="fr-CA" sz="2000" b="1"/>
          </a:p>
        </p:txBody>
      </p:sp>
      <p:sp>
        <p:nvSpPr>
          <p:cNvPr id="9" name="ZoneTexte 8"/>
          <p:cNvSpPr txBox="1"/>
          <p:nvPr/>
        </p:nvSpPr>
        <p:spPr>
          <a:xfrm>
            <a:off x="228181" y="896919"/>
            <a:ext cx="3615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err="1" smtClean="0"/>
              <a:t>Quebec</a:t>
            </a:r>
            <a:r>
              <a:rPr lang="fr-CA" sz="2000" b="1" dirty="0" smtClean="0"/>
              <a:t> </a:t>
            </a:r>
            <a:r>
              <a:rPr lang="fr-CA" sz="2000" b="1" dirty="0" err="1" smtClean="0"/>
              <a:t>children</a:t>
            </a:r>
            <a:r>
              <a:rPr lang="fr-CA" sz="2000" b="1" dirty="0" smtClean="0"/>
              <a:t> (n = 362)</a:t>
            </a:r>
            <a:endParaRPr lang="fr-CA" sz="2000" b="1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Ramazzini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7117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8"/>
          <p:cNvSpPr txBox="1"/>
          <p:nvPr/>
        </p:nvSpPr>
        <p:spPr>
          <a:xfrm>
            <a:off x="535633" y="149343"/>
            <a:ext cx="83035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CA" sz="3200" b="1" dirty="0" err="1" smtClean="0">
                <a:latin typeface="+mj-lt"/>
              </a:rPr>
              <a:t>Drinking</a:t>
            </a:r>
            <a:r>
              <a:rPr lang="fr-CA" sz="3200" b="1" dirty="0" smtClean="0">
                <a:latin typeface="+mj-lt"/>
              </a:rPr>
              <a:t> water Mn,</a:t>
            </a:r>
            <a:r>
              <a:rPr lang="fr-CA" sz="3200" b="1" dirty="0">
                <a:latin typeface="+mj-lt"/>
              </a:rPr>
              <a:t> </a:t>
            </a:r>
            <a:r>
              <a:rPr lang="fr-CA" sz="3200" b="1" dirty="0" err="1" smtClean="0">
                <a:latin typeface="+mj-lt"/>
              </a:rPr>
              <a:t>motor</a:t>
            </a:r>
            <a:r>
              <a:rPr lang="fr-CA" sz="3200" b="1" dirty="0" smtClean="0">
                <a:latin typeface="+mj-lt"/>
              </a:rPr>
              <a:t> </a:t>
            </a:r>
            <a:r>
              <a:rPr lang="fr-CA" sz="3200" b="1" dirty="0" err="1" smtClean="0">
                <a:latin typeface="+mj-lt"/>
              </a:rPr>
              <a:t>functions</a:t>
            </a:r>
            <a:r>
              <a:rPr lang="fr-CA" sz="3200" b="1" dirty="0" smtClean="0">
                <a:latin typeface="+mj-lt"/>
              </a:rPr>
              <a:t> and and </a:t>
            </a:r>
            <a:r>
              <a:rPr lang="fr-CA" sz="3200" b="1" dirty="0" err="1" smtClean="0">
                <a:latin typeface="+mj-lt"/>
              </a:rPr>
              <a:t>hyperactivity</a:t>
            </a:r>
            <a:endParaRPr lang="fr-CA" sz="3200" b="1" dirty="0" smtClean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67191" y="6337241"/>
            <a:ext cx="2070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b="1" dirty="0" err="1" smtClean="0"/>
              <a:t>Oulhote</a:t>
            </a:r>
            <a:r>
              <a:rPr lang="fr-CA" b="1" dirty="0" smtClean="0"/>
              <a:t>  et al. 2015</a:t>
            </a:r>
            <a:endParaRPr lang="fr-CA" b="1" dirty="0"/>
          </a:p>
        </p:txBody>
      </p:sp>
      <p:sp>
        <p:nvSpPr>
          <p:cNvPr id="6" name="TextBox 9"/>
          <p:cNvSpPr txBox="1"/>
          <p:nvPr/>
        </p:nvSpPr>
        <p:spPr>
          <a:xfrm>
            <a:off x="1195393" y="5994053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  <a:cs typeface="Arial Black"/>
              </a:rPr>
              <a:t>Drinking water </a:t>
            </a:r>
            <a:r>
              <a:rPr lang="en-US" sz="2400" b="1" dirty="0" err="1" smtClean="0">
                <a:latin typeface="+mj-lt"/>
                <a:cs typeface="Arial Black"/>
              </a:rPr>
              <a:t>Mn</a:t>
            </a:r>
            <a:r>
              <a:rPr lang="en-US" sz="2400" b="1" dirty="0" smtClean="0">
                <a:latin typeface="+mj-lt"/>
                <a:cs typeface="Arial Black"/>
              </a:rPr>
              <a:t> (</a:t>
            </a:r>
            <a:r>
              <a:rPr lang="en-US" sz="2400" b="1" dirty="0" smtClean="0">
                <a:latin typeface="+mj-lt"/>
                <a:ea typeface="Lucida Grande"/>
                <a:cs typeface="Lucida Grande"/>
              </a:rPr>
              <a:t>μ</a:t>
            </a:r>
            <a:r>
              <a:rPr lang="en-US" sz="2400" b="1" dirty="0" smtClean="0">
                <a:latin typeface="+mj-lt"/>
                <a:cs typeface="Arial Black"/>
              </a:rPr>
              <a:t>g/L)</a:t>
            </a:r>
            <a:endParaRPr lang="en-US" sz="2400" b="1" dirty="0">
              <a:latin typeface="+mj-lt"/>
              <a:cs typeface="Arial Black"/>
            </a:endParaRPr>
          </a:p>
        </p:txBody>
      </p:sp>
      <p:pic>
        <p:nvPicPr>
          <p:cNvPr id="3074" name="Picture 2" descr="An external file that holds a picture, illustration, etc.&#10;Object name is ehp.1307918.g0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96" b="2024"/>
          <a:stretch/>
        </p:blipFill>
        <p:spPr bwMode="auto">
          <a:xfrm>
            <a:off x="1121817" y="1719003"/>
            <a:ext cx="6199385" cy="433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7577248" y="1958711"/>
            <a:ext cx="1350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err="1" smtClean="0"/>
              <a:t>Motor</a:t>
            </a:r>
            <a:endParaRPr lang="fr-CA" sz="2000" b="1" dirty="0" smtClean="0"/>
          </a:p>
          <a:p>
            <a:r>
              <a:rPr lang="fr-CA" sz="2000" b="1" dirty="0" smtClean="0"/>
              <a:t>p &lt; 0.001</a:t>
            </a:r>
            <a:endParaRPr lang="fr-CA" sz="20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7577248" y="4275438"/>
            <a:ext cx="1857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smtClean="0"/>
              <a:t>Hyperactivity</a:t>
            </a:r>
          </a:p>
          <a:p>
            <a:r>
              <a:rPr lang="fr-CA" sz="2000" b="1" smtClean="0"/>
              <a:t>p &gt; 0.2</a:t>
            </a:r>
            <a:endParaRPr lang="fr-CA" sz="2000" b="1"/>
          </a:p>
        </p:txBody>
      </p:sp>
      <p:sp>
        <p:nvSpPr>
          <p:cNvPr id="10" name="ZoneTexte 9"/>
          <p:cNvSpPr txBox="1"/>
          <p:nvPr/>
        </p:nvSpPr>
        <p:spPr>
          <a:xfrm>
            <a:off x="228181" y="1218646"/>
            <a:ext cx="3615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err="1" smtClean="0"/>
              <a:t>Quebec</a:t>
            </a:r>
            <a:r>
              <a:rPr lang="fr-CA" sz="2000" b="1" dirty="0" smtClean="0"/>
              <a:t> </a:t>
            </a:r>
            <a:r>
              <a:rPr lang="fr-CA" sz="2000" b="1" dirty="0" err="1" smtClean="0"/>
              <a:t>children</a:t>
            </a:r>
            <a:r>
              <a:rPr lang="fr-CA" sz="2000" b="1" dirty="0" smtClean="0"/>
              <a:t> (n = 362)</a:t>
            </a:r>
            <a:endParaRPr lang="fr-CA" sz="2000" b="1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Ramazzini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1842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Summary of neurotoxicity of </a:t>
            </a:r>
            <a:r>
              <a:rPr lang="en-CA" b="1" dirty="0" err="1" smtClean="0"/>
              <a:t>Mn</a:t>
            </a:r>
            <a:r>
              <a:rPr lang="en-CA" b="1" dirty="0" smtClean="0"/>
              <a:t> from drinking water</a:t>
            </a:r>
            <a:endParaRPr lang="en-C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07070"/>
            <a:ext cx="8229600" cy="484293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CA" b="1" dirty="0" smtClean="0">
                <a:solidFill>
                  <a:srgbClr val="000000"/>
                </a:solidFill>
              </a:rPr>
              <a:t>Few studies have been done on adults; older adults exposed to drinking water </a:t>
            </a:r>
            <a:r>
              <a:rPr lang="en-CA" b="1" dirty="0" err="1" smtClean="0">
                <a:solidFill>
                  <a:srgbClr val="000000"/>
                </a:solidFill>
              </a:rPr>
              <a:t>Mn</a:t>
            </a:r>
            <a:r>
              <a:rPr lang="en-CA" b="1" dirty="0" smtClean="0">
                <a:solidFill>
                  <a:srgbClr val="000000"/>
                </a:solidFill>
              </a:rPr>
              <a:t> show higher prevalence of neurologic signs and symptoms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CA" b="1" dirty="0" smtClean="0">
                <a:solidFill>
                  <a:srgbClr val="000000"/>
                </a:solidFill>
              </a:rPr>
              <a:t>Cross-sectional studies of school children show loss of IQ  and cognitive ability, even at low </a:t>
            </a:r>
            <a:r>
              <a:rPr lang="en-CA" b="1" dirty="0" err="1" smtClean="0">
                <a:solidFill>
                  <a:srgbClr val="000000"/>
                </a:solidFill>
              </a:rPr>
              <a:t>Mn</a:t>
            </a:r>
            <a:r>
              <a:rPr lang="en-CA" b="1" dirty="0" smtClean="0">
                <a:solidFill>
                  <a:srgbClr val="000000"/>
                </a:solidFill>
              </a:rPr>
              <a:t> drinking water concentration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CA" b="1" dirty="0" err="1" smtClean="0">
                <a:solidFill>
                  <a:srgbClr val="000000"/>
                </a:solidFill>
              </a:rPr>
              <a:t>Behavioral</a:t>
            </a:r>
            <a:r>
              <a:rPr lang="en-CA" b="1" dirty="0" smtClean="0">
                <a:solidFill>
                  <a:srgbClr val="000000"/>
                </a:solidFill>
              </a:rPr>
              <a:t> difficulties are associated with drinking water </a:t>
            </a:r>
            <a:r>
              <a:rPr lang="en-CA" b="1" dirty="0" err="1" smtClean="0">
                <a:solidFill>
                  <a:srgbClr val="000000"/>
                </a:solidFill>
              </a:rPr>
              <a:t>Mn</a:t>
            </a:r>
            <a:r>
              <a:rPr lang="en-CA" b="1" dirty="0" smtClean="0">
                <a:solidFill>
                  <a:srgbClr val="000000"/>
                </a:solidFill>
              </a:rPr>
              <a:t> at higher concentrations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CA" b="1" dirty="0" smtClean="0">
                <a:solidFill>
                  <a:srgbClr val="000000"/>
                </a:solidFill>
              </a:rPr>
              <a:t>The effects of prenatal exposure through mother’s drinking water suggest that there may be positive as well as negative effects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CA" b="1" dirty="0" smtClean="0">
                <a:solidFill>
                  <a:srgbClr val="000000"/>
                </a:solidFill>
              </a:rPr>
              <a:t>Animal studies confirm manganese neurotoxicity from </a:t>
            </a:r>
            <a:r>
              <a:rPr lang="en-CA" b="1" dirty="0" err="1" smtClean="0">
                <a:solidFill>
                  <a:srgbClr val="000000"/>
                </a:solidFill>
              </a:rPr>
              <a:t>Mn</a:t>
            </a:r>
            <a:r>
              <a:rPr lang="en-CA" b="1" dirty="0" smtClean="0">
                <a:solidFill>
                  <a:srgbClr val="000000"/>
                </a:solidFill>
              </a:rPr>
              <a:t> in drinking water 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Ramazzini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4584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5542599" y="6402406"/>
            <a:ext cx="184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Frisbie</a:t>
            </a:r>
            <a:r>
              <a:rPr lang="fr-FR" dirty="0" smtClean="0"/>
              <a:t> et al, 2012 </a:t>
            </a:r>
            <a:endParaRPr lang="fr-FR" dirty="0"/>
          </a:p>
        </p:txBody>
      </p:sp>
      <p:grpSp>
        <p:nvGrpSpPr>
          <p:cNvPr id="22" name="Grouper 21"/>
          <p:cNvGrpSpPr/>
          <p:nvPr/>
        </p:nvGrpSpPr>
        <p:grpSpPr>
          <a:xfrm>
            <a:off x="1028271" y="242208"/>
            <a:ext cx="6355735" cy="6488030"/>
            <a:chOff x="1028271" y="242208"/>
            <a:chExt cx="6355735" cy="6488030"/>
          </a:xfrm>
        </p:grpSpPr>
        <p:grpSp>
          <p:nvGrpSpPr>
            <p:cNvPr id="19" name="Grouper 18"/>
            <p:cNvGrpSpPr/>
            <p:nvPr/>
          </p:nvGrpSpPr>
          <p:grpSpPr>
            <a:xfrm>
              <a:off x="1028271" y="242208"/>
              <a:ext cx="6355735" cy="6488030"/>
              <a:chOff x="342471" y="221820"/>
              <a:chExt cx="6355735" cy="6488030"/>
            </a:xfrm>
          </p:grpSpPr>
          <p:pic>
            <p:nvPicPr>
              <p:cNvPr id="9" name="Image 8"/>
              <p:cNvPicPr>
                <a:picLocks noChangeAspect="1"/>
              </p:cNvPicPr>
              <p:nvPr/>
            </p:nvPicPr>
            <p:blipFill rotWithShape="1">
              <a:blip r:embed="rId3"/>
              <a:srcRect t="1" b="46675"/>
              <a:stretch/>
            </p:blipFill>
            <p:spPr>
              <a:xfrm>
                <a:off x="342471" y="221820"/>
                <a:ext cx="3075024" cy="6488030"/>
              </a:xfrm>
              <a:prstGeom prst="rect">
                <a:avLst/>
              </a:prstGeom>
            </p:spPr>
          </p:pic>
          <p:pic>
            <p:nvPicPr>
              <p:cNvPr id="10" name="Image 9"/>
              <p:cNvPicPr>
                <a:picLocks noChangeAspect="1"/>
              </p:cNvPicPr>
              <p:nvPr/>
            </p:nvPicPr>
            <p:blipFill rotWithShape="1">
              <a:blip r:embed="rId3"/>
              <a:srcRect t="53426"/>
              <a:stretch/>
            </p:blipFill>
            <p:spPr>
              <a:xfrm>
                <a:off x="3372840" y="242208"/>
                <a:ext cx="3325366" cy="6128180"/>
              </a:xfrm>
              <a:prstGeom prst="rect">
                <a:avLst/>
              </a:prstGeom>
            </p:spPr>
          </p:pic>
        </p:grpSp>
        <p:sp>
          <p:nvSpPr>
            <p:cNvPr id="15" name="ZoneTexte 14"/>
            <p:cNvSpPr txBox="1"/>
            <p:nvPr/>
          </p:nvSpPr>
          <p:spPr>
            <a:xfrm>
              <a:off x="2040463" y="2709332"/>
              <a:ext cx="220133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dirty="0" smtClean="0"/>
                <a:t>N</a:t>
              </a:r>
              <a:endParaRPr lang="fr-FR" sz="1050" dirty="0"/>
            </a:p>
          </p:txBody>
        </p:sp>
      </p:grpSp>
      <p:sp>
        <p:nvSpPr>
          <p:cNvPr id="17" name="ZoneTexte 16"/>
          <p:cNvSpPr txBox="1"/>
          <p:nvPr/>
        </p:nvSpPr>
        <p:spPr>
          <a:xfrm>
            <a:off x="8661400" y="1481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Ramazzini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8531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92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 err="1" smtClean="0"/>
              <a:t>Further</a:t>
            </a:r>
            <a:r>
              <a:rPr lang="fr-FR" b="1" dirty="0" smtClean="0"/>
              <a:t> reports of </a:t>
            </a:r>
            <a:r>
              <a:rPr lang="fr-FR" b="1" dirty="0" err="1" smtClean="0"/>
              <a:t>high</a:t>
            </a:r>
            <a:r>
              <a:rPr lang="fr-FR" b="1" dirty="0" smtClean="0"/>
              <a:t> </a:t>
            </a:r>
            <a:r>
              <a:rPr lang="fr-FR" b="1" dirty="0" err="1" smtClean="0"/>
              <a:t>manganese</a:t>
            </a:r>
            <a:r>
              <a:rPr lang="fr-FR" b="1" dirty="0" smtClean="0"/>
              <a:t> in </a:t>
            </a:r>
            <a:r>
              <a:rPr lang="fr-FR" b="1" dirty="0" err="1" smtClean="0"/>
              <a:t>drinking</a:t>
            </a:r>
            <a:r>
              <a:rPr lang="fr-FR" b="1" dirty="0" smtClean="0"/>
              <a:t> water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40199"/>
          </a:xfrm>
        </p:spPr>
        <p:txBody>
          <a:bodyPr>
            <a:noAutofit/>
          </a:bodyPr>
          <a:lstStyle/>
          <a:p>
            <a:r>
              <a:rPr lang="en-CA" sz="2400" b="1" dirty="0" err="1" smtClean="0"/>
              <a:t>Frisbie</a:t>
            </a:r>
            <a:r>
              <a:rPr lang="en-CA" sz="2400" b="1" dirty="0" smtClean="0"/>
              <a:t> et al, 2012 source estimates :	</a:t>
            </a:r>
          </a:p>
          <a:p>
            <a:pPr lvl="1"/>
            <a:r>
              <a:rPr lang="en-CA" sz="2400" b="1" dirty="0" smtClean="0"/>
              <a:t>8 natural; 11 anthropogenic; 31 unknown</a:t>
            </a:r>
          </a:p>
          <a:p>
            <a:r>
              <a:rPr lang="en-CA" sz="2400" b="1" dirty="0" smtClean="0"/>
              <a:t>Since their publication: </a:t>
            </a:r>
          </a:p>
          <a:p>
            <a:pPr lvl="1"/>
            <a:r>
              <a:rPr lang="en-CA" sz="2400" b="1" dirty="0" smtClean="0"/>
              <a:t>Brazil (unknown) </a:t>
            </a:r>
            <a:r>
              <a:rPr lang="en-CA" sz="2400" b="1" dirty="0" err="1" smtClean="0"/>
              <a:t>Nascimento</a:t>
            </a:r>
            <a:r>
              <a:rPr lang="en-CA" sz="2400" b="1" dirty="0" smtClean="0"/>
              <a:t> et al, 2016;</a:t>
            </a:r>
          </a:p>
          <a:p>
            <a:pPr lvl="1"/>
            <a:r>
              <a:rPr lang="en-CA" sz="2400" b="1" dirty="0" smtClean="0"/>
              <a:t>Costa Rica (natural &amp; anthropogenic) van </a:t>
            </a:r>
            <a:r>
              <a:rPr lang="en-CA" sz="2400" b="1" dirty="0" err="1" smtClean="0"/>
              <a:t>Wendel</a:t>
            </a:r>
            <a:r>
              <a:rPr lang="en-CA" sz="2400" b="1" dirty="0" smtClean="0"/>
              <a:t> de </a:t>
            </a:r>
            <a:r>
              <a:rPr lang="en-CA" sz="2400" b="1" dirty="0" err="1" smtClean="0"/>
              <a:t>Joode</a:t>
            </a:r>
            <a:r>
              <a:rPr lang="en-CA" sz="2400" b="1" dirty="0" smtClean="0"/>
              <a:t> et al, 2016;</a:t>
            </a:r>
          </a:p>
          <a:p>
            <a:pPr lvl="1"/>
            <a:r>
              <a:rPr lang="en-CA" sz="2400" b="1" dirty="0" smtClean="0"/>
              <a:t>USA (North Carolina) (</a:t>
            </a:r>
            <a:r>
              <a:rPr lang="en-CA" sz="2400" b="1" dirty="0" err="1" smtClean="0"/>
              <a:t>unkown</a:t>
            </a:r>
            <a:r>
              <a:rPr lang="en-CA" sz="2400" b="1" dirty="0" smtClean="0"/>
              <a:t>) Sanders et al. 2014</a:t>
            </a:r>
          </a:p>
          <a:p>
            <a:pPr lvl="1"/>
            <a:r>
              <a:rPr lang="en-CA" sz="2400" b="1" dirty="0" smtClean="0"/>
              <a:t>Nigeria (unknown) </a:t>
            </a:r>
            <a:r>
              <a:rPr lang="en-CA" sz="2400" b="1" dirty="0" err="1" smtClean="0"/>
              <a:t>Etchie</a:t>
            </a:r>
            <a:r>
              <a:rPr lang="en-CA" sz="2400" b="1" dirty="0" smtClean="0"/>
              <a:t> et al, 2013</a:t>
            </a:r>
          </a:p>
          <a:p>
            <a:pPr lvl="1"/>
            <a:r>
              <a:rPr lang="en-CA" sz="2400" b="1" dirty="0" smtClean="0"/>
              <a:t>Cambodia (unknown) </a:t>
            </a:r>
            <a:r>
              <a:rPr lang="en-CA" sz="2400" b="1" dirty="0" err="1" smtClean="0"/>
              <a:t>Phan</a:t>
            </a:r>
            <a:r>
              <a:rPr lang="en-CA" sz="2400" b="1" dirty="0" smtClean="0"/>
              <a:t> et al, 2013</a:t>
            </a:r>
          </a:p>
          <a:p>
            <a:pPr lvl="1"/>
            <a:r>
              <a:rPr lang="en-CA" sz="2400" b="1" dirty="0" smtClean="0"/>
              <a:t>Ethiopia (unknown) </a:t>
            </a:r>
            <a:r>
              <a:rPr lang="en-CA" sz="2400" b="1" dirty="0" err="1" smtClean="0"/>
              <a:t>Amenu</a:t>
            </a:r>
            <a:r>
              <a:rPr lang="en-CA" sz="2400" b="1" dirty="0" smtClean="0"/>
              <a:t> et al, 2013  </a:t>
            </a:r>
          </a:p>
          <a:p>
            <a:pPr lvl="1"/>
            <a:endParaRPr lang="en-CA" sz="2400" b="1" dirty="0" smtClean="0"/>
          </a:p>
          <a:p>
            <a:pPr lvl="1"/>
            <a:endParaRPr lang="en-CA" sz="2400" b="1" dirty="0" smtClean="0"/>
          </a:p>
          <a:p>
            <a:pPr lvl="1"/>
            <a:endParaRPr lang="en-CA" sz="2400" b="1" dirty="0" smtClean="0"/>
          </a:p>
          <a:p>
            <a:pPr lvl="1"/>
            <a:endParaRPr lang="en-CA" sz="2400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Ramazzini 2016</a:t>
            </a:r>
            <a:endParaRPr lang="fr-FR"/>
          </a:p>
        </p:txBody>
      </p:sp>
      <p:grpSp>
        <p:nvGrpSpPr>
          <p:cNvPr id="7" name="Grouper 6"/>
          <p:cNvGrpSpPr/>
          <p:nvPr/>
        </p:nvGrpSpPr>
        <p:grpSpPr>
          <a:xfrm>
            <a:off x="3596663" y="2385411"/>
            <a:ext cx="5399647" cy="3221639"/>
            <a:chOff x="3670300" y="2112361"/>
            <a:chExt cx="5399647" cy="3221639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70300" y="2112361"/>
              <a:ext cx="5399647" cy="3221639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>
              <a:off x="6946900" y="4837668"/>
              <a:ext cx="19097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Sanders et al 2014</a:t>
              </a:r>
              <a:endParaRPr lang="fr-FR" dirty="0"/>
            </a:p>
          </p:txBody>
        </p:sp>
      </p:grpSp>
      <p:sp>
        <p:nvSpPr>
          <p:cNvPr id="8" name="ZoneTexte 7"/>
          <p:cNvSpPr txBox="1"/>
          <p:nvPr/>
        </p:nvSpPr>
        <p:spPr>
          <a:xfrm>
            <a:off x="2844800" y="-127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6880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/>
              <a:t>Manganese</a:t>
            </a:r>
            <a:r>
              <a:rPr lang="fr-FR" b="1" dirty="0" smtClean="0"/>
              <a:t> in </a:t>
            </a:r>
            <a:r>
              <a:rPr lang="fr-FR" b="1" dirty="0" err="1" smtClean="0"/>
              <a:t>drinking</a:t>
            </a:r>
            <a:r>
              <a:rPr lang="fr-FR" b="1" dirty="0" smtClean="0"/>
              <a:t> water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30338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CA" b="1" dirty="0" smtClean="0"/>
              <a:t>Natural manganese: </a:t>
            </a:r>
          </a:p>
          <a:p>
            <a:pPr lvl="1">
              <a:lnSpc>
                <a:spcPct val="120000"/>
              </a:lnSpc>
              <a:spcAft>
                <a:spcPts val="1200"/>
              </a:spcAft>
            </a:pPr>
            <a:r>
              <a:rPr lang="en-CA" b="1" dirty="0" smtClean="0"/>
              <a:t>Manganese is the the 12th most abundant of the crust's elements</a:t>
            </a:r>
          </a:p>
          <a:p>
            <a:pPr lvl="1">
              <a:lnSpc>
                <a:spcPct val="120000"/>
              </a:lnSpc>
              <a:spcAft>
                <a:spcPts val="1200"/>
              </a:spcAft>
            </a:pPr>
            <a:r>
              <a:rPr lang="en-CA" b="1" dirty="0" smtClean="0"/>
              <a:t>Manganese in soil varies between 7–9000 ppm.</a:t>
            </a:r>
          </a:p>
          <a:p>
            <a:pPr lvl="1">
              <a:lnSpc>
                <a:spcPct val="120000"/>
              </a:lnSpc>
              <a:spcAft>
                <a:spcPts val="1800"/>
              </a:spcAft>
            </a:pPr>
            <a:r>
              <a:rPr lang="en-CA" b="1" dirty="0" smtClean="0"/>
              <a:t>In some areas with very high manganese, it is mined. </a:t>
            </a:r>
          </a:p>
          <a:p>
            <a:pPr>
              <a:spcAft>
                <a:spcPts val="1200"/>
              </a:spcAft>
            </a:pPr>
            <a:r>
              <a:rPr lang="en-CA" b="1" dirty="0" smtClean="0"/>
              <a:t>Manganese from anthropogenic sources</a:t>
            </a:r>
          </a:p>
          <a:p>
            <a:pPr lvl="1">
              <a:lnSpc>
                <a:spcPct val="130000"/>
              </a:lnSpc>
              <a:spcAft>
                <a:spcPts val="1200"/>
              </a:spcAft>
            </a:pPr>
            <a:r>
              <a:rPr lang="en-CA" b="1" dirty="0" smtClean="0"/>
              <a:t>Contamination of water delivery systems from industrial pollution, toxic dump sites, irrigation sewage, manganese-based pesticides (</a:t>
            </a:r>
            <a:r>
              <a:rPr lang="en-CA" b="1" dirty="0" err="1" smtClean="0"/>
              <a:t>maneb</a:t>
            </a:r>
            <a:r>
              <a:rPr lang="en-CA" b="1" dirty="0" smtClean="0"/>
              <a:t>, </a:t>
            </a:r>
            <a:r>
              <a:rPr lang="en-CA" b="1" dirty="0" err="1" smtClean="0"/>
              <a:t>mancozeb</a:t>
            </a:r>
            <a:r>
              <a:rPr lang="en-CA" b="1" dirty="0" smtClean="0"/>
              <a:t>), others…. </a:t>
            </a:r>
            <a:endParaRPr lang="en-CA" b="1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Ramazzini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1877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/>
              <a:t>Current</a:t>
            </a:r>
            <a:r>
              <a:rPr lang="fr-FR" b="1" dirty="0" smtClean="0"/>
              <a:t> guidelines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38354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Aft>
                <a:spcPts val="500"/>
              </a:spcAft>
            </a:pPr>
            <a:r>
              <a:rPr lang="en-CA" b="1" dirty="0" smtClean="0"/>
              <a:t>Manganese was removed from the World Health Organization guidelines for drinking water</a:t>
            </a:r>
          </a:p>
          <a:p>
            <a:pPr>
              <a:lnSpc>
                <a:spcPct val="120000"/>
              </a:lnSpc>
              <a:spcAft>
                <a:spcPts val="500"/>
              </a:spcAft>
            </a:pPr>
            <a:r>
              <a:rPr lang="en-CA" b="1" dirty="0" smtClean="0"/>
              <a:t>Manganese is not included in the US National Primary Drinking Water Regulations, but in the secondary standards with an aesthetic guideline of 50 µg/L</a:t>
            </a:r>
            <a:r>
              <a:rPr lang="en-CA" b="1" baseline="30000" dirty="0" smtClean="0"/>
              <a:t>1</a:t>
            </a:r>
          </a:p>
          <a:p>
            <a:pPr>
              <a:lnSpc>
                <a:spcPct val="120000"/>
              </a:lnSpc>
              <a:spcAft>
                <a:spcPts val="500"/>
              </a:spcAft>
            </a:pPr>
            <a:r>
              <a:rPr lang="en-CA" b="1" dirty="0" smtClean="0"/>
              <a:t>In Canada, the Federal-Provincial-Territorial Committee on Drinking Water produced a consultation document which proposes a maximal acceptable concentration of 100µg/L and an aesthetic guideline of 20 µg/L</a:t>
            </a:r>
            <a:r>
              <a:rPr lang="en-CA" b="1" baseline="30000" dirty="0"/>
              <a:t>2</a:t>
            </a:r>
          </a:p>
        </p:txBody>
      </p:sp>
      <p:sp>
        <p:nvSpPr>
          <p:cNvPr id="4" name="Rectangle 3"/>
          <p:cNvSpPr/>
          <p:nvPr/>
        </p:nvSpPr>
        <p:spPr>
          <a:xfrm>
            <a:off x="1981200" y="5325175"/>
            <a:ext cx="7365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fr-FR" b="1" dirty="0" err="1" smtClean="0">
                <a:solidFill>
                  <a:srgbClr val="000000"/>
                </a:solidFill>
              </a:rPr>
              <a:t>https</a:t>
            </a:r>
            <a:r>
              <a:rPr lang="fr-FR" b="1" dirty="0">
                <a:solidFill>
                  <a:srgbClr val="000000"/>
                </a:solidFill>
              </a:rPr>
              <a:t>://www.epa.gov/</a:t>
            </a:r>
            <a:r>
              <a:rPr lang="fr-FR" b="1" dirty="0" err="1" smtClean="0">
                <a:solidFill>
                  <a:srgbClr val="000000"/>
                </a:solidFill>
              </a:rPr>
              <a:t>dwstandardsregulations</a:t>
            </a:r>
            <a:r>
              <a:rPr lang="fr-FR" b="1" dirty="0" smtClean="0">
                <a:solidFill>
                  <a:srgbClr val="000000"/>
                </a:solidFill>
              </a:rPr>
              <a:t> (</a:t>
            </a:r>
            <a:r>
              <a:rPr lang="fr-FR" b="1" dirty="0" err="1" smtClean="0"/>
              <a:t>accessed</a:t>
            </a:r>
            <a:r>
              <a:rPr lang="fr-FR" b="1" dirty="0" smtClean="0"/>
              <a:t> 09/2016)</a:t>
            </a:r>
          </a:p>
          <a:p>
            <a:pPr marL="342900" indent="-342900">
              <a:buFontTx/>
              <a:buAutoNum type="arabicPeriod"/>
            </a:pPr>
            <a:r>
              <a:rPr lang="fr-FR" b="1" dirty="0"/>
              <a:t>http://healthycanadians.gc.ca/health-system-systeme-sante/consultations/manganese/alt/manganese-</a:t>
            </a:r>
            <a:r>
              <a:rPr lang="fr-FR" b="1" dirty="0" smtClean="0"/>
              <a:t>eng.pdf </a:t>
            </a:r>
            <a:r>
              <a:rPr lang="fr-FR" b="1" dirty="0">
                <a:solidFill>
                  <a:srgbClr val="000000"/>
                </a:solidFill>
              </a:rPr>
              <a:t>(</a:t>
            </a:r>
            <a:r>
              <a:rPr lang="fr-FR" b="1" dirty="0" err="1"/>
              <a:t>accessed</a:t>
            </a:r>
            <a:r>
              <a:rPr lang="fr-FR" b="1" dirty="0"/>
              <a:t> 09/2016)</a:t>
            </a:r>
          </a:p>
          <a:p>
            <a:pPr marL="342900" indent="-342900">
              <a:buAutoNum type="arabicPeriod"/>
            </a:pPr>
            <a:endParaRPr lang="fr-FR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Ramazzini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8233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3999" y="410401"/>
            <a:ext cx="61637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000" b="1" smtClean="0"/>
              <a:t>What needs to be done</a:t>
            </a:r>
            <a:endParaRPr lang="en-CA" sz="4000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575733" y="1919556"/>
            <a:ext cx="8229600" cy="417644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Aft>
                <a:spcPts val="500"/>
              </a:spcAft>
            </a:pPr>
            <a:r>
              <a:rPr lang="en-CA" b="1" dirty="0" smtClean="0"/>
              <a:t>We need more studies on neurotoxic effects of </a:t>
            </a:r>
            <a:r>
              <a:rPr lang="en-CA" b="1" dirty="0" err="1" smtClean="0"/>
              <a:t>Mn</a:t>
            </a:r>
            <a:r>
              <a:rPr lang="en-CA" b="1" dirty="0" smtClean="0"/>
              <a:t> in drinking water for males and females throughout the lifespan.</a:t>
            </a:r>
          </a:p>
          <a:p>
            <a:pPr marL="0" indent="0">
              <a:lnSpc>
                <a:spcPct val="120000"/>
              </a:lnSpc>
              <a:spcAft>
                <a:spcPts val="500"/>
              </a:spcAft>
              <a:buNone/>
            </a:pPr>
            <a:endParaRPr lang="en-CA" b="1" dirty="0" smtClean="0"/>
          </a:p>
          <a:p>
            <a:pPr>
              <a:lnSpc>
                <a:spcPct val="120000"/>
              </a:lnSpc>
              <a:spcAft>
                <a:spcPts val="500"/>
              </a:spcAft>
            </a:pPr>
            <a:r>
              <a:rPr lang="en-CA" b="1" dirty="0" smtClean="0"/>
              <a:t>We should join the other voices to urge regulatory agencies to  revisit their guidelines (or absence of) on manganese in drinking water.</a:t>
            </a:r>
            <a:br>
              <a:rPr lang="en-CA" b="1" dirty="0" smtClean="0"/>
            </a:br>
            <a:r>
              <a:rPr lang="en-CA" b="1" dirty="0" smtClean="0"/>
              <a:t/>
            </a:r>
            <a:br>
              <a:rPr lang="en-CA" b="1" dirty="0" smtClean="0"/>
            </a:br>
            <a:endParaRPr lang="en-CA" b="1" baseline="30000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Ramazzini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6197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Natural </a:t>
            </a:r>
            <a:r>
              <a:rPr lang="fr-FR" b="1" dirty="0" err="1" smtClean="0"/>
              <a:t>manganese</a:t>
            </a:r>
            <a:r>
              <a:rPr lang="fr-FR" b="1" dirty="0" smtClean="0"/>
              <a:t> in </a:t>
            </a:r>
            <a:r>
              <a:rPr lang="fr-FR" b="1" dirty="0" err="1" smtClean="0"/>
              <a:t>drinking</a:t>
            </a:r>
            <a:r>
              <a:rPr lang="fr-FR" b="1" dirty="0" smtClean="0"/>
              <a:t> water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6053" y="1454947"/>
            <a:ext cx="4723948" cy="518292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CA" sz="2400" b="1" dirty="0" smtClean="0"/>
              <a:t>Manganese can be present in </a:t>
            </a:r>
            <a:r>
              <a:rPr lang="en-CA" sz="2400" b="1" dirty="0"/>
              <a:t>drinking water systems supplied by groundwater due to the favourable redox conditions prevailing in many </a:t>
            </a:r>
            <a:r>
              <a:rPr lang="en-CA" sz="2400" b="1" dirty="0" smtClean="0"/>
              <a:t>aquifers.</a:t>
            </a:r>
            <a:endParaRPr lang="en-CA" sz="24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615" y="1454947"/>
            <a:ext cx="2985251" cy="405926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274721" y="5657673"/>
            <a:ext cx="3970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Brochure to </a:t>
            </a:r>
            <a:r>
              <a:rPr lang="fr-FR" b="1" dirty="0" err="1" smtClean="0"/>
              <a:t>explain</a:t>
            </a:r>
            <a:r>
              <a:rPr lang="fr-FR" b="1" dirty="0" smtClean="0"/>
              <a:t> to </a:t>
            </a:r>
            <a:r>
              <a:rPr lang="fr-FR" b="1" dirty="0" err="1" smtClean="0"/>
              <a:t>Quebec</a:t>
            </a:r>
            <a:r>
              <a:rPr lang="fr-FR" b="1" dirty="0" smtClean="0"/>
              <a:t> </a:t>
            </a:r>
            <a:r>
              <a:rPr lang="fr-FR" b="1" dirty="0" err="1" smtClean="0"/>
              <a:t>study</a:t>
            </a:r>
            <a:r>
              <a:rPr lang="fr-FR" b="1" dirty="0" smtClean="0"/>
              <a:t> </a:t>
            </a:r>
            <a:r>
              <a:rPr lang="fr-FR" b="1" dirty="0" err="1" smtClean="0"/>
              <a:t>participates</a:t>
            </a:r>
            <a:r>
              <a:rPr lang="fr-FR" b="1" dirty="0" smtClean="0"/>
              <a:t> how </a:t>
            </a:r>
            <a:r>
              <a:rPr lang="fr-FR" b="1" dirty="0" err="1" smtClean="0"/>
              <a:t>natural</a:t>
            </a:r>
            <a:r>
              <a:rPr lang="fr-FR" b="1" dirty="0" smtClean="0"/>
              <a:t> Mn </a:t>
            </a:r>
            <a:r>
              <a:rPr lang="fr-FR" b="1" dirty="0" err="1" smtClean="0"/>
              <a:t>gets</a:t>
            </a:r>
            <a:r>
              <a:rPr lang="fr-FR" b="1" dirty="0" smtClean="0"/>
              <a:t> </a:t>
            </a:r>
            <a:r>
              <a:rPr lang="fr-FR" b="1" dirty="0" err="1" smtClean="0"/>
              <a:t>into</a:t>
            </a:r>
            <a:r>
              <a:rPr lang="fr-FR" b="1" dirty="0" smtClean="0"/>
              <a:t> </a:t>
            </a:r>
            <a:r>
              <a:rPr lang="fr-FR" b="1" dirty="0" err="1" smtClean="0"/>
              <a:t>their</a:t>
            </a:r>
            <a:r>
              <a:rPr lang="fr-FR" b="1" dirty="0" smtClean="0"/>
              <a:t> municipal and </a:t>
            </a:r>
            <a:r>
              <a:rPr lang="fr-FR" b="1" dirty="0" err="1" smtClean="0">
                <a:solidFill>
                  <a:srgbClr val="000000"/>
                </a:solidFill>
              </a:rPr>
              <a:t>domestic</a:t>
            </a:r>
            <a:r>
              <a:rPr lang="fr-FR" b="1" dirty="0" smtClean="0"/>
              <a:t> </a:t>
            </a:r>
            <a:r>
              <a:rPr lang="fr-FR" b="1" dirty="0" err="1" smtClean="0"/>
              <a:t>wells</a:t>
            </a:r>
            <a:r>
              <a:rPr lang="fr-FR" b="1" dirty="0" smtClean="0"/>
              <a:t> (2009)</a:t>
            </a:r>
            <a:endParaRPr lang="fr-FR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Ramazzini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924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Natural </a:t>
            </a:r>
            <a:r>
              <a:rPr lang="fr-FR" b="1" dirty="0" err="1" smtClean="0"/>
              <a:t>manganese</a:t>
            </a:r>
            <a:r>
              <a:rPr lang="fr-FR" b="1" dirty="0" smtClean="0"/>
              <a:t> in </a:t>
            </a:r>
            <a:r>
              <a:rPr lang="fr-FR" b="1" dirty="0" err="1" smtClean="0"/>
              <a:t>drinking</a:t>
            </a:r>
            <a:r>
              <a:rPr lang="fr-FR" b="1" dirty="0" smtClean="0"/>
              <a:t> water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29272"/>
            <a:ext cx="8229600" cy="4525963"/>
          </a:xfrm>
        </p:spPr>
        <p:txBody>
          <a:bodyPr>
            <a:normAutofit/>
          </a:bodyPr>
          <a:lstStyle/>
          <a:p>
            <a:r>
              <a:rPr lang="fr-FR" sz="2400" b="1" dirty="0" smtClean="0"/>
              <a:t>Municipal </a:t>
            </a:r>
            <a:r>
              <a:rPr lang="en-CA" sz="2400" b="1" dirty="0" smtClean="0"/>
              <a:t>and domestic artesian wells</a:t>
            </a:r>
          </a:p>
        </p:txBody>
      </p:sp>
      <p:grpSp>
        <p:nvGrpSpPr>
          <p:cNvPr id="4" name="Grouper 3"/>
          <p:cNvGrpSpPr/>
          <p:nvPr/>
        </p:nvGrpSpPr>
        <p:grpSpPr>
          <a:xfrm>
            <a:off x="179364" y="2096884"/>
            <a:ext cx="4172937" cy="4273719"/>
            <a:chOff x="280964" y="2366364"/>
            <a:chExt cx="4172937" cy="4273719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6351" y="2753314"/>
              <a:ext cx="3399267" cy="3520309"/>
            </a:xfrm>
            <a:prstGeom prst="rect">
              <a:avLst/>
            </a:prstGeom>
          </p:spPr>
        </p:pic>
        <p:sp>
          <p:nvSpPr>
            <p:cNvPr id="7" name="ZoneTexte 6"/>
            <p:cNvSpPr txBox="1"/>
            <p:nvPr/>
          </p:nvSpPr>
          <p:spPr>
            <a:xfrm>
              <a:off x="2247814" y="6332306"/>
              <a:ext cx="17174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/>
                <a:t>Bouchard et al. 2007</a:t>
              </a:r>
              <a:endParaRPr lang="fr-FR" sz="1400" b="1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280964" y="2366364"/>
              <a:ext cx="41729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Municipal </a:t>
              </a:r>
              <a:r>
                <a:rPr lang="fr-FR" b="1" dirty="0" err="1" smtClean="0"/>
                <a:t>well</a:t>
              </a:r>
              <a:r>
                <a:rPr lang="fr-FR" b="1" dirty="0" smtClean="0"/>
                <a:t> monitoring data over time </a:t>
              </a:r>
              <a:endParaRPr lang="fr-FR" b="1" dirty="0"/>
            </a:p>
          </p:txBody>
        </p:sp>
      </p:grpSp>
      <p:grpSp>
        <p:nvGrpSpPr>
          <p:cNvPr id="11" name="Grouper 10"/>
          <p:cNvGrpSpPr/>
          <p:nvPr/>
        </p:nvGrpSpPr>
        <p:grpSpPr>
          <a:xfrm>
            <a:off x="4064000" y="2096883"/>
            <a:ext cx="5088256" cy="4295505"/>
            <a:chOff x="4191910" y="2367812"/>
            <a:chExt cx="4960346" cy="4119830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91910" y="2799499"/>
              <a:ext cx="4863189" cy="3260469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>
              <a:off x="7370022" y="6179865"/>
              <a:ext cx="16850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/>
                <a:t>Barbeau et al. 2011</a:t>
              </a:r>
              <a:endParaRPr lang="fr-FR" sz="1400" b="1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4600033" y="2367812"/>
              <a:ext cx="45522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err="1" smtClean="0"/>
                <a:t>Tap</a:t>
              </a:r>
              <a:r>
                <a:rPr lang="fr-FR" b="1" dirty="0" smtClean="0"/>
                <a:t> water </a:t>
              </a:r>
              <a:r>
                <a:rPr lang="fr-FR" b="1" dirty="0" err="1" smtClean="0"/>
                <a:t>from</a:t>
              </a:r>
              <a:r>
                <a:rPr lang="fr-FR" b="1" dirty="0" smtClean="0"/>
                <a:t> municipal and </a:t>
              </a:r>
              <a:r>
                <a:rPr lang="fr-FR" b="1" dirty="0" err="1" smtClean="0"/>
                <a:t>domestic</a:t>
              </a:r>
              <a:r>
                <a:rPr lang="fr-FR" b="1" dirty="0" smtClean="0"/>
                <a:t> </a:t>
              </a:r>
              <a:r>
                <a:rPr lang="fr-FR" b="1" dirty="0" err="1" smtClean="0"/>
                <a:t>wells</a:t>
              </a:r>
              <a:endParaRPr lang="fr-FR" b="1" dirty="0"/>
            </a:p>
          </p:txBody>
        </p:sp>
      </p:grp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Ramazzini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8586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4041" y="376276"/>
            <a:ext cx="5709056" cy="1143000"/>
          </a:xfrm>
        </p:spPr>
        <p:txBody>
          <a:bodyPr>
            <a:noAutofit/>
          </a:bodyPr>
          <a:lstStyle/>
          <a:p>
            <a:pPr algn="r"/>
            <a:r>
              <a:rPr lang="fr-FR" sz="3600" b="1" dirty="0" err="1" smtClean="0"/>
              <a:t>Aerial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spraying</a:t>
            </a:r>
            <a:r>
              <a:rPr lang="fr-FR" sz="3600" b="1" dirty="0" smtClean="0"/>
              <a:t> of </a:t>
            </a:r>
            <a:r>
              <a:rPr lang="fr-FR" sz="3600" b="1" dirty="0" err="1" smtClean="0"/>
              <a:t>mancozeb</a:t>
            </a:r>
            <a:r>
              <a:rPr lang="fr-FR" sz="3600" b="1" dirty="0" smtClean="0"/>
              <a:t/>
            </a:r>
            <a:br>
              <a:rPr lang="fr-FR" sz="3600" b="1" dirty="0" smtClean="0"/>
            </a:br>
            <a:r>
              <a:rPr lang="fr-FR" sz="3200" b="1" dirty="0" smtClean="0"/>
              <a:t>ISA </a:t>
            </a:r>
            <a:r>
              <a:rPr lang="fr-FR" sz="3200" b="1" dirty="0" err="1" smtClean="0"/>
              <a:t>birth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cohort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study</a:t>
            </a:r>
            <a:r>
              <a:rPr lang="fr-FR" sz="3200" b="1" dirty="0" smtClean="0"/>
              <a:t> </a:t>
            </a:r>
            <a:br>
              <a:rPr lang="fr-FR" sz="3200" b="1" dirty="0" smtClean="0"/>
            </a:br>
            <a:r>
              <a:rPr lang="fr-FR" sz="3200" b="1" dirty="0" smtClean="0"/>
              <a:t>Costa Rica</a:t>
            </a:r>
            <a:endParaRPr lang="fr-FR" sz="32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43" y="2243631"/>
            <a:ext cx="6911971" cy="4489827"/>
          </a:xfrm>
          <a:prstGeom prst="rect">
            <a:avLst/>
          </a:prstGeom>
        </p:spPr>
      </p:pic>
      <p:pic>
        <p:nvPicPr>
          <p:cNvPr id="5" name="Image 4" descr="es-2013-04279r_00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2" y="109487"/>
            <a:ext cx="3268539" cy="2095951"/>
          </a:xfrm>
          <a:prstGeom prst="rect">
            <a:avLst/>
          </a:prstGeom>
        </p:spPr>
      </p:pic>
      <p:grpSp>
        <p:nvGrpSpPr>
          <p:cNvPr id="3" name="Grouper 2"/>
          <p:cNvGrpSpPr/>
          <p:nvPr/>
        </p:nvGrpSpPr>
        <p:grpSpPr>
          <a:xfrm>
            <a:off x="6053347" y="2645846"/>
            <a:ext cx="2633452" cy="3105452"/>
            <a:chOff x="5988348" y="3077646"/>
            <a:chExt cx="2633452" cy="3105452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88348" y="3077646"/>
              <a:ext cx="2633452" cy="2571890"/>
            </a:xfrm>
            <a:prstGeom prst="rect">
              <a:avLst/>
            </a:prstGeom>
          </p:spPr>
        </p:pic>
        <p:sp>
          <p:nvSpPr>
            <p:cNvPr id="7" name="ZoneTexte 6"/>
            <p:cNvSpPr txBox="1"/>
            <p:nvPr/>
          </p:nvSpPr>
          <p:spPr>
            <a:xfrm>
              <a:off x="5988348" y="5659878"/>
              <a:ext cx="26334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400" b="1" dirty="0" err="1" smtClean="0"/>
                <a:t>Private</a:t>
              </a:r>
              <a:r>
                <a:rPr lang="fr-FR" sz="1400" b="1" dirty="0" smtClean="0"/>
                <a:t> </a:t>
              </a:r>
              <a:r>
                <a:rPr lang="fr-FR" sz="1400" b="1" dirty="0" err="1" smtClean="0"/>
                <a:t>well</a:t>
              </a:r>
              <a:r>
                <a:rPr lang="fr-FR" sz="1400" b="1" dirty="0" smtClean="0"/>
                <a:t>; </a:t>
              </a:r>
              <a:r>
                <a:rPr lang="fr-FR" sz="1400" b="1" dirty="0" err="1" smtClean="0"/>
                <a:t>picture</a:t>
              </a:r>
              <a:r>
                <a:rPr lang="fr-FR" sz="1400" b="1" dirty="0" smtClean="0"/>
                <a:t> </a:t>
              </a:r>
              <a:r>
                <a:rPr lang="fr-FR" sz="1400" b="1" dirty="0" err="1" smtClean="0"/>
                <a:t>taken</a:t>
              </a:r>
              <a:r>
                <a:rPr lang="fr-FR" sz="1400" b="1" dirty="0" smtClean="0"/>
                <a:t> by A. </a:t>
              </a:r>
              <a:r>
                <a:rPr lang="fr-FR" sz="1400" b="1" dirty="0" err="1" smtClean="0"/>
                <a:t>Skytt</a:t>
              </a:r>
              <a:r>
                <a:rPr lang="fr-FR" sz="1400" b="1" dirty="0" smtClean="0"/>
                <a:t> (2011) </a:t>
              </a:r>
              <a:endParaRPr lang="fr-FR" sz="1400" b="1" dirty="0"/>
            </a:p>
          </p:txBody>
        </p:sp>
      </p:grpSp>
      <p:sp>
        <p:nvSpPr>
          <p:cNvPr id="8" name="ZoneTexte 7"/>
          <p:cNvSpPr txBox="1"/>
          <p:nvPr/>
        </p:nvSpPr>
        <p:spPr>
          <a:xfrm>
            <a:off x="5766909" y="6094198"/>
            <a:ext cx="29820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Van Wendel de </a:t>
            </a:r>
            <a:r>
              <a:rPr lang="fr-FR" sz="1600" b="1" dirty="0" err="1" smtClean="0"/>
              <a:t>Joode</a:t>
            </a:r>
            <a:r>
              <a:rPr lang="fr-FR" sz="1600" b="1" dirty="0" smtClean="0"/>
              <a:t> et al, 2016</a:t>
            </a:r>
            <a:endParaRPr lang="fr-FR" sz="1600" b="1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Ramazzini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7551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600" b="1" dirty="0" smtClean="0"/>
              <a:t>World Health Guidelines on Manganese on Drinking Water</a:t>
            </a:r>
            <a:endParaRPr lang="en-CA" sz="3600" b="1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0236267"/>
              </p:ext>
            </p:extLst>
          </p:nvPr>
        </p:nvGraphicFramePr>
        <p:xfrm>
          <a:off x="457200" y="1612902"/>
          <a:ext cx="8229600" cy="2768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100"/>
                <a:gridCol w="4902200"/>
                <a:gridCol w="21463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noProof="0" dirty="0" smtClean="0"/>
                        <a:t>Year</a:t>
                      </a:r>
                      <a:endParaRPr lang="en-CA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noProof="0" dirty="0" smtClean="0"/>
                        <a:t>Concentration</a:t>
                      </a:r>
                      <a:r>
                        <a:rPr lang="en-CA" baseline="0" noProof="0" dirty="0" smtClean="0"/>
                        <a:t> </a:t>
                      </a:r>
                      <a:endParaRPr lang="en-CA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noProof="0" dirty="0" smtClean="0"/>
                        <a:t>Reason</a:t>
                      </a:r>
                      <a:endParaRPr lang="en-CA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noProof="0" dirty="0" smtClean="0"/>
                        <a:t>1958</a:t>
                      </a:r>
                      <a:endParaRPr lang="en-CA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noProof="0" dirty="0" smtClean="0"/>
                        <a:t>500 µg/L</a:t>
                      </a:r>
                      <a:endParaRPr lang="en-CA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noProof="0" smtClean="0"/>
                        <a:t>health</a:t>
                      </a:r>
                      <a:endParaRPr lang="en-CA" b="1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noProof="0" dirty="0" smtClean="0"/>
                        <a:t>1983</a:t>
                      </a:r>
                      <a:endParaRPr lang="en-CA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noProof="0" smtClean="0"/>
                        <a:t>100 µg/L</a:t>
                      </a:r>
                      <a:endParaRPr lang="en-CA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noProof="0" smtClean="0"/>
                        <a:t>esthetic</a:t>
                      </a:r>
                      <a:endParaRPr lang="en-CA" b="1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noProof="0" smtClean="0"/>
                        <a:t>1993</a:t>
                      </a:r>
                      <a:endParaRPr lang="en-CA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noProof="0" dirty="0" smtClean="0"/>
                        <a:t>500 µg/L</a:t>
                      </a:r>
                      <a:endParaRPr lang="en-CA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noProof="0" smtClean="0"/>
                        <a:t>health</a:t>
                      </a:r>
                      <a:endParaRPr lang="en-CA" b="1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noProof="0" smtClean="0"/>
                        <a:t>2006</a:t>
                      </a:r>
                      <a:endParaRPr lang="en-CA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noProof="0" dirty="0" smtClean="0"/>
                        <a:t>400 µg/L</a:t>
                      </a:r>
                      <a:endParaRPr lang="en-CA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noProof="0" dirty="0" smtClean="0"/>
                        <a:t>Health</a:t>
                      </a:r>
                      <a:endParaRPr lang="en-CA" b="1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noProof="0" smtClean="0"/>
                        <a:t>2011</a:t>
                      </a:r>
                      <a:endParaRPr lang="en-CA" b="1" noProof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CA" b="1" noProof="0" dirty="0" smtClean="0"/>
                        <a:t>No</a:t>
                      </a:r>
                      <a:r>
                        <a:rPr lang="en-CA" b="1" baseline="0" noProof="0" dirty="0" smtClean="0"/>
                        <a:t> guideline because </a:t>
                      </a:r>
                      <a:r>
                        <a:rPr lang="en-CA" b="1" i="1" baseline="0" noProof="0" dirty="0" smtClean="0"/>
                        <a:t>“</a:t>
                      </a:r>
                      <a:r>
                        <a:rPr lang="en-CA" sz="18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this health-based value is well above concentrations of manganese normally found in drinking water, it is not considered necessary to derive a formal guideline value.”</a:t>
                      </a:r>
                      <a:endParaRPr lang="en-CA" b="1" i="1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4533902"/>
            <a:ext cx="82296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500"/>
              </a:spcAft>
            </a:pPr>
            <a:r>
              <a:rPr lang="fr-FR" b="1" dirty="0"/>
              <a:t>Time to </a:t>
            </a:r>
            <a:r>
              <a:rPr lang="fr-FR" b="1" dirty="0" err="1"/>
              <a:t>Re-evaluate</a:t>
            </a:r>
            <a:r>
              <a:rPr lang="fr-FR" b="1" dirty="0"/>
              <a:t> the Guideline Value for </a:t>
            </a:r>
            <a:r>
              <a:rPr lang="fr-FR" b="1" dirty="0" err="1"/>
              <a:t>Manganese</a:t>
            </a:r>
            <a:r>
              <a:rPr lang="fr-FR" b="1" dirty="0"/>
              <a:t> in </a:t>
            </a:r>
            <a:r>
              <a:rPr lang="fr-FR" b="1" dirty="0" err="1"/>
              <a:t>Drinking</a:t>
            </a:r>
            <a:r>
              <a:rPr lang="fr-FR" b="1" dirty="0"/>
              <a:t> </a:t>
            </a:r>
            <a:r>
              <a:rPr lang="fr-FR" b="1" dirty="0" smtClean="0"/>
              <a:t>Water? (</a:t>
            </a:r>
            <a:r>
              <a:rPr lang="fr-FR" sz="2600" b="1" dirty="0" err="1" smtClean="0"/>
              <a:t>Ljung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Vahter</a:t>
            </a:r>
            <a:r>
              <a:rPr lang="fr-FR" sz="2600" b="1" dirty="0" smtClean="0"/>
              <a:t>, 2007)</a:t>
            </a:r>
          </a:p>
          <a:p>
            <a:pPr>
              <a:lnSpc>
                <a:spcPct val="120000"/>
              </a:lnSpc>
              <a:spcAft>
                <a:spcPts val="500"/>
              </a:spcAft>
            </a:pPr>
            <a:r>
              <a:rPr lang="fr-FR" b="1" dirty="0" smtClean="0"/>
              <a:t>World </a:t>
            </a:r>
            <a:r>
              <a:rPr lang="fr-FR" b="1" dirty="0" err="1"/>
              <a:t>Health</a:t>
            </a:r>
            <a:r>
              <a:rPr lang="fr-FR" b="1" dirty="0"/>
              <a:t> </a:t>
            </a:r>
            <a:r>
              <a:rPr lang="fr-FR" b="1" dirty="0" err="1"/>
              <a:t>Organization</a:t>
            </a:r>
            <a:r>
              <a:rPr lang="fr-FR" b="1" dirty="0"/>
              <a:t> Discontinues </a:t>
            </a:r>
            <a:r>
              <a:rPr lang="fr-FR" b="1" dirty="0" err="1"/>
              <a:t>Its</a:t>
            </a:r>
            <a:r>
              <a:rPr lang="fr-FR" b="1" dirty="0"/>
              <a:t> </a:t>
            </a:r>
            <a:r>
              <a:rPr lang="fr-FR" b="1" dirty="0" err="1"/>
              <a:t>Drinking</a:t>
            </a:r>
            <a:r>
              <a:rPr lang="fr-FR" b="1" dirty="0"/>
              <a:t>-Water Guideline for </a:t>
            </a:r>
            <a:r>
              <a:rPr lang="fr-FR" b="1" dirty="0" err="1" smtClean="0"/>
              <a:t>Manganese</a:t>
            </a:r>
            <a:r>
              <a:rPr lang="fr-FR" b="1" dirty="0" smtClean="0"/>
              <a:t> (</a:t>
            </a:r>
            <a:r>
              <a:rPr lang="fr-FR" sz="2600" b="1" dirty="0" err="1" smtClean="0"/>
              <a:t>Frisbie</a:t>
            </a:r>
            <a:r>
              <a:rPr lang="fr-FR" sz="2600" b="1" dirty="0" smtClean="0"/>
              <a:t> et al, 2012)</a:t>
            </a:r>
          </a:p>
          <a:p>
            <a:pPr>
              <a:lnSpc>
                <a:spcPct val="120000"/>
              </a:lnSpc>
              <a:spcAft>
                <a:spcPts val="500"/>
              </a:spcAft>
            </a:pPr>
            <a:r>
              <a:rPr lang="fr-FR" b="1" dirty="0"/>
              <a:t>Urgent </a:t>
            </a:r>
            <a:r>
              <a:rPr lang="fr-FR" b="1" dirty="0" err="1"/>
              <a:t>need</a:t>
            </a:r>
            <a:r>
              <a:rPr lang="fr-FR" b="1" dirty="0"/>
              <a:t> to </a:t>
            </a:r>
            <a:r>
              <a:rPr lang="fr-FR" b="1" dirty="0" err="1"/>
              <a:t>reevaluate</a:t>
            </a:r>
            <a:r>
              <a:rPr lang="fr-FR" b="1" dirty="0"/>
              <a:t> the </a:t>
            </a:r>
            <a:r>
              <a:rPr lang="fr-FR" b="1" dirty="0" err="1"/>
              <a:t>latest</a:t>
            </a:r>
            <a:r>
              <a:rPr lang="fr-FR" b="1" dirty="0"/>
              <a:t> </a:t>
            </a:r>
            <a:r>
              <a:rPr lang="fr-FR" b="1" dirty="0" smtClean="0"/>
              <a:t>World </a:t>
            </a:r>
            <a:r>
              <a:rPr lang="fr-FR" b="1" dirty="0" err="1" smtClean="0"/>
              <a:t>Health</a:t>
            </a:r>
            <a:r>
              <a:rPr lang="fr-FR" b="1" dirty="0" smtClean="0"/>
              <a:t> </a:t>
            </a:r>
            <a:r>
              <a:rPr lang="fr-FR" b="1" dirty="0" err="1"/>
              <a:t>Organization</a:t>
            </a:r>
            <a:r>
              <a:rPr lang="fr-FR" b="1" dirty="0"/>
              <a:t> guidelines for </a:t>
            </a:r>
            <a:r>
              <a:rPr lang="fr-FR" b="1" dirty="0" err="1" smtClean="0"/>
              <a:t>toxic</a:t>
            </a:r>
            <a:r>
              <a:rPr lang="fr-FR" b="1" dirty="0"/>
              <a:t> </a:t>
            </a:r>
            <a:r>
              <a:rPr lang="fr-FR" b="1" dirty="0" err="1" smtClean="0"/>
              <a:t>inorganic</a:t>
            </a:r>
            <a:r>
              <a:rPr lang="fr-FR" b="1" dirty="0" smtClean="0"/>
              <a:t> </a:t>
            </a:r>
            <a:r>
              <a:rPr lang="fr-FR" b="1" dirty="0"/>
              <a:t>substances in </a:t>
            </a:r>
            <a:r>
              <a:rPr lang="fr-FR" b="1" dirty="0" err="1"/>
              <a:t>drinking</a:t>
            </a:r>
            <a:r>
              <a:rPr lang="fr-FR" b="1" dirty="0"/>
              <a:t> </a:t>
            </a:r>
            <a:r>
              <a:rPr lang="fr-FR" b="1" dirty="0" smtClean="0"/>
              <a:t>water (</a:t>
            </a:r>
            <a:r>
              <a:rPr lang="fr-FR" sz="2600" b="1" dirty="0" err="1" smtClean="0"/>
              <a:t>Frisbie</a:t>
            </a:r>
            <a:r>
              <a:rPr lang="fr-FR" sz="2600" b="1" dirty="0" smtClean="0"/>
              <a:t> et al, 2015)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Ramazzini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1697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4505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b="1" dirty="0" err="1" smtClean="0"/>
              <a:t>Manganese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intake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from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food</a:t>
            </a:r>
            <a:r>
              <a:rPr lang="fr-FR" sz="3600" b="1" dirty="0" smtClean="0"/>
              <a:t> and water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38764"/>
            <a:ext cx="8229600" cy="3111500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500"/>
              </a:spcAft>
            </a:pPr>
            <a:r>
              <a:rPr lang="en-CA" altLang="fr-FR" b="1" dirty="0"/>
              <a:t>Manganese is an essential nutrient that is common and necessary in the diet</a:t>
            </a:r>
            <a:r>
              <a:rPr lang="en-CA" altLang="fr-FR" b="1" dirty="0" smtClean="0"/>
              <a:t>.</a:t>
            </a:r>
          </a:p>
          <a:p>
            <a:pPr>
              <a:spcAft>
                <a:spcPts val="500"/>
              </a:spcAft>
            </a:pPr>
            <a:r>
              <a:rPr lang="en-CA" altLang="fr-FR" b="1" dirty="0" smtClean="0"/>
              <a:t>The </a:t>
            </a:r>
            <a:r>
              <a:rPr lang="en-CA" altLang="fr-FR" b="1" dirty="0"/>
              <a:t>estimated daily exposure to </a:t>
            </a:r>
            <a:r>
              <a:rPr lang="en-CA" altLang="fr-FR" b="1" dirty="0" err="1"/>
              <a:t>Mn</a:t>
            </a:r>
            <a:r>
              <a:rPr lang="en-CA" altLang="fr-FR" b="1" dirty="0"/>
              <a:t> from </a:t>
            </a:r>
            <a:r>
              <a:rPr lang="en-CA" altLang="fr-FR" b="1" dirty="0" smtClean="0"/>
              <a:t>drinking water </a:t>
            </a:r>
            <a:r>
              <a:rPr lang="en-CA" altLang="fr-FR" b="1" dirty="0"/>
              <a:t>systems is far below the expected daily intake from the </a:t>
            </a:r>
            <a:r>
              <a:rPr lang="en-CA" altLang="fr-FR" b="1" dirty="0" smtClean="0"/>
              <a:t>diet</a:t>
            </a:r>
          </a:p>
          <a:p>
            <a:pPr>
              <a:spcAft>
                <a:spcPts val="500"/>
              </a:spcAft>
            </a:pPr>
            <a:r>
              <a:rPr lang="en-CA" altLang="fr-FR" b="1" dirty="0" smtClean="0"/>
              <a:t>In a study of school-age Quebec children, </a:t>
            </a:r>
            <a:r>
              <a:rPr lang="en-CA" altLang="fr-FR" b="1" dirty="0" err="1" smtClean="0"/>
              <a:t>Mn</a:t>
            </a:r>
            <a:r>
              <a:rPr lang="en-CA" altLang="fr-FR" b="1" dirty="0" smtClean="0"/>
              <a:t> was measured at the tap, a water and food frequency questionnaire was applied. Total </a:t>
            </a:r>
            <a:r>
              <a:rPr lang="en-CA" altLang="fr-FR" b="1" dirty="0" err="1" smtClean="0"/>
              <a:t>Mn</a:t>
            </a:r>
            <a:r>
              <a:rPr lang="en-CA" altLang="fr-FR" b="1" dirty="0" smtClean="0"/>
              <a:t> intake from water consumption (including food preparations) and from food (using portion size and </a:t>
            </a:r>
            <a:r>
              <a:rPr lang="en-CA" b="1" dirty="0" smtClean="0"/>
              <a:t>Canadian </a:t>
            </a:r>
            <a:r>
              <a:rPr lang="en-CA" b="1" dirty="0"/>
              <a:t>Nutrient </a:t>
            </a:r>
            <a:r>
              <a:rPr lang="en-CA" b="1" dirty="0" smtClean="0"/>
              <a:t>File) were calculated.</a:t>
            </a:r>
          </a:p>
          <a:p>
            <a:pPr>
              <a:spcAft>
                <a:spcPts val="500"/>
              </a:spcAft>
            </a:pPr>
            <a:r>
              <a:rPr lang="en-CA" b="1" dirty="0" smtClean="0"/>
              <a:t>Even considering that approximately 5% of food intake is absorbed food </a:t>
            </a:r>
            <a:r>
              <a:rPr lang="en-CA" b="1" dirty="0" err="1" smtClean="0"/>
              <a:t>Mn</a:t>
            </a:r>
            <a:r>
              <a:rPr lang="en-CA" b="1" dirty="0" smtClean="0"/>
              <a:t> intake is considerably higher than </a:t>
            </a:r>
            <a:r>
              <a:rPr lang="en-CA" b="1" dirty="0" err="1" smtClean="0"/>
              <a:t>Mn</a:t>
            </a:r>
            <a:r>
              <a:rPr lang="en-CA" b="1" dirty="0" smtClean="0"/>
              <a:t> intake through water.</a:t>
            </a:r>
            <a:endParaRPr lang="en-CA" b="1" dirty="0"/>
          </a:p>
          <a:p>
            <a:pPr marL="0" indent="0">
              <a:spcAft>
                <a:spcPts val="500"/>
              </a:spcAft>
              <a:buNone/>
            </a:pPr>
            <a:endParaRPr lang="en-CA" altLang="fr-FR" b="1" dirty="0"/>
          </a:p>
        </p:txBody>
      </p:sp>
      <p:grpSp>
        <p:nvGrpSpPr>
          <p:cNvPr id="6" name="Grouper 5"/>
          <p:cNvGrpSpPr/>
          <p:nvPr/>
        </p:nvGrpSpPr>
        <p:grpSpPr>
          <a:xfrm>
            <a:off x="0" y="4392027"/>
            <a:ext cx="12285695" cy="2254992"/>
            <a:chOff x="43867" y="4118462"/>
            <a:chExt cx="12285695" cy="2254992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3"/>
            <a:srcRect t="55641"/>
            <a:stretch/>
          </p:blipFill>
          <p:spPr>
            <a:xfrm>
              <a:off x="43867" y="4753429"/>
              <a:ext cx="9100133" cy="1620025"/>
            </a:xfrm>
            <a:prstGeom prst="rect">
              <a:avLst/>
            </a:prstGeom>
          </p:spPr>
        </p:pic>
        <p:grpSp>
          <p:nvGrpSpPr>
            <p:cNvPr id="8" name="Grouper 7"/>
            <p:cNvGrpSpPr/>
            <p:nvPr/>
          </p:nvGrpSpPr>
          <p:grpSpPr>
            <a:xfrm>
              <a:off x="43867" y="4118462"/>
              <a:ext cx="12285695" cy="635000"/>
              <a:chOff x="43867" y="4118462"/>
              <a:chExt cx="12285695" cy="635000"/>
            </a:xfrm>
          </p:grpSpPr>
          <p:pic>
            <p:nvPicPr>
              <p:cNvPr id="9" name="Image 8"/>
              <p:cNvPicPr>
                <a:picLocks noChangeAspect="1"/>
              </p:cNvPicPr>
              <p:nvPr/>
            </p:nvPicPr>
            <p:blipFill rotWithShape="1">
              <a:blip r:embed="rId3"/>
              <a:srcRect l="35089" t="17587" r="-35089" b="65026"/>
              <a:stretch/>
            </p:blipFill>
            <p:spPr>
              <a:xfrm>
                <a:off x="3229429" y="4118462"/>
                <a:ext cx="9100133" cy="635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3867" y="4118462"/>
                <a:ext cx="3185562" cy="635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11" name="ZoneTexte 10"/>
          <p:cNvSpPr txBox="1"/>
          <p:nvPr/>
        </p:nvSpPr>
        <p:spPr>
          <a:xfrm>
            <a:off x="6267904" y="6240502"/>
            <a:ext cx="2705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From</a:t>
            </a:r>
            <a:r>
              <a:rPr lang="fr-FR" b="1" dirty="0" smtClean="0"/>
              <a:t> Bouchard et al, 2011</a:t>
            </a:r>
            <a:endParaRPr lang="fr-FR" b="1" dirty="0"/>
          </a:p>
        </p:txBody>
      </p:sp>
      <p:sp>
        <p:nvSpPr>
          <p:cNvPr id="4" name="Ellipse 3"/>
          <p:cNvSpPr/>
          <p:nvPr/>
        </p:nvSpPr>
        <p:spPr>
          <a:xfrm>
            <a:off x="5658304" y="4047067"/>
            <a:ext cx="1219200" cy="2562767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Ramazzini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212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710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b="1" dirty="0" err="1" smtClean="0"/>
              <a:t>Drinking</a:t>
            </a:r>
            <a:r>
              <a:rPr lang="fr-FR" sz="3600" b="1" dirty="0" smtClean="0"/>
              <a:t> water, </a:t>
            </a:r>
            <a:r>
              <a:rPr lang="fr-FR" sz="3600" b="1" dirty="0" err="1" smtClean="0"/>
              <a:t>food</a:t>
            </a:r>
            <a:r>
              <a:rPr lang="fr-FR" sz="3600" b="1" dirty="0" smtClean="0"/>
              <a:t> and </a:t>
            </a:r>
            <a:r>
              <a:rPr lang="fr-FR" sz="3600" b="1" dirty="0" err="1" smtClean="0"/>
              <a:t>hair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manganese</a:t>
            </a:r>
            <a:endParaRPr lang="fr-FR" sz="36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736" y="1911394"/>
            <a:ext cx="7307303" cy="415684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62000" y="1125020"/>
            <a:ext cx="8115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2200" b="1" dirty="0" err="1" smtClean="0"/>
              <a:t>Drinking</a:t>
            </a:r>
            <a:r>
              <a:rPr lang="fr-FR" sz="2200" b="1" dirty="0" smtClean="0"/>
              <a:t> water </a:t>
            </a:r>
            <a:r>
              <a:rPr lang="fr-FR" sz="2200" b="1" dirty="0" err="1" smtClean="0"/>
              <a:t>intake</a:t>
            </a:r>
            <a:r>
              <a:rPr lang="fr-FR" sz="2200" b="1" dirty="0" smtClean="0"/>
              <a:t>, not </a:t>
            </a:r>
            <a:r>
              <a:rPr lang="fr-FR" sz="2200" b="1" dirty="0" err="1" smtClean="0"/>
              <a:t>food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intake</a:t>
            </a:r>
            <a:r>
              <a:rPr lang="fr-FR" sz="2200" b="1" dirty="0" smtClean="0"/>
              <a:t>, </a:t>
            </a:r>
            <a:r>
              <a:rPr lang="fr-FR" sz="2200" b="1" dirty="0" err="1" smtClean="0"/>
              <a:t>is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correlated</a:t>
            </a:r>
            <a:r>
              <a:rPr lang="fr-FR" sz="2200" b="1" dirty="0" smtClean="0"/>
              <a:t> to </a:t>
            </a:r>
            <a:r>
              <a:rPr lang="fr-FR" sz="2200" b="1" dirty="0" err="1" smtClean="0"/>
              <a:t>hair</a:t>
            </a:r>
            <a:r>
              <a:rPr lang="fr-FR" sz="2200" b="1" dirty="0" smtClean="0"/>
              <a:t> Mn concentration </a:t>
            </a:r>
            <a:endParaRPr lang="fr-FR" sz="2200" b="1" dirty="0"/>
          </a:p>
        </p:txBody>
      </p:sp>
      <p:sp>
        <p:nvSpPr>
          <p:cNvPr id="3" name="Rectangle 2"/>
          <p:cNvSpPr/>
          <p:nvPr/>
        </p:nvSpPr>
        <p:spPr>
          <a:xfrm>
            <a:off x="6296459" y="6207723"/>
            <a:ext cx="2153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b="1" dirty="0"/>
              <a:t>Bouchard et al, 2011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Ramazzini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0094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71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 err="1" smtClean="0"/>
              <a:t>Drinking</a:t>
            </a:r>
            <a:r>
              <a:rPr lang="fr-FR" b="1" dirty="0" smtClean="0"/>
              <a:t> water and </a:t>
            </a:r>
            <a:r>
              <a:rPr lang="fr-FR" b="1" dirty="0" err="1" smtClean="0"/>
              <a:t>hair</a:t>
            </a:r>
            <a:r>
              <a:rPr lang="fr-FR" b="1" dirty="0" smtClean="0"/>
              <a:t> </a:t>
            </a:r>
            <a:r>
              <a:rPr lang="fr-FR" b="1" dirty="0" err="1" smtClean="0"/>
              <a:t>manganese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880533" y="1287426"/>
            <a:ext cx="799676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2200" b="1" dirty="0" err="1" smtClean="0"/>
              <a:t>Drinking</a:t>
            </a:r>
            <a:r>
              <a:rPr lang="fr-FR" sz="2200" b="1" dirty="0" smtClean="0"/>
              <a:t> water Mn </a:t>
            </a:r>
            <a:r>
              <a:rPr lang="fr-FR" sz="2200" b="1" dirty="0" err="1"/>
              <a:t>predicts</a:t>
            </a:r>
            <a:r>
              <a:rPr lang="fr-FR" sz="2200" b="1" dirty="0"/>
              <a:t> </a:t>
            </a:r>
            <a:r>
              <a:rPr lang="fr-FR" sz="2200" b="1" dirty="0" err="1" smtClean="0"/>
              <a:t>hair</a:t>
            </a:r>
            <a:r>
              <a:rPr lang="fr-FR" sz="2200" b="1" dirty="0" smtClean="0"/>
              <a:t> Mn concentration, but not </a:t>
            </a:r>
            <a:r>
              <a:rPr lang="fr-FR" sz="2200" b="1" dirty="0" err="1" smtClean="0"/>
              <a:t>blood</a:t>
            </a:r>
            <a:r>
              <a:rPr lang="fr-FR" sz="2200" b="1" dirty="0" smtClean="0"/>
              <a:t>. </a:t>
            </a:r>
            <a:endParaRPr lang="fr-FR" sz="2200" b="1" dirty="0"/>
          </a:p>
          <a:p>
            <a:pPr algn="r"/>
            <a:r>
              <a:rPr lang="fr-FR" b="1" dirty="0" smtClean="0"/>
              <a:t>Mora  et al, 2014</a:t>
            </a:r>
            <a:endParaRPr lang="fr-FR" b="1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83" y="2874973"/>
            <a:ext cx="4258943" cy="380099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147233" y="2356332"/>
            <a:ext cx="7996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Mn concentration </a:t>
            </a:r>
            <a:r>
              <a:rPr lang="fr-FR" sz="2000" b="1" dirty="0" err="1" smtClean="0"/>
              <a:t>during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pregnancy</a:t>
            </a:r>
            <a:r>
              <a:rPr lang="fr-FR" sz="2000" b="1" dirty="0" smtClean="0"/>
              <a:t> (ISA </a:t>
            </a:r>
            <a:r>
              <a:rPr lang="fr-FR" sz="2000" b="1" dirty="0" err="1" smtClean="0"/>
              <a:t>study</a:t>
            </a:r>
            <a:r>
              <a:rPr lang="fr-FR" sz="2000" b="1" dirty="0" smtClean="0"/>
              <a:t>, Costa Rica)</a:t>
            </a:r>
            <a:endParaRPr lang="fr-FR" sz="20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2134" y="2989775"/>
            <a:ext cx="4085166" cy="3686190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7586133" y="2874973"/>
            <a:ext cx="626533" cy="19679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Ramazzini 2016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999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ureau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ureau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ureau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13102</TotalTime>
  <Words>1549</Words>
  <Application>Microsoft Macintosh PowerPoint</Application>
  <PresentationFormat>Présentation à l'écran (4:3)</PresentationFormat>
  <Paragraphs>288</Paragraphs>
  <Slides>21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Drinking water and manganese neurotoxicity: re-establishing the guidelines</vt:lpstr>
      <vt:lpstr>Manganese in drinking water</vt:lpstr>
      <vt:lpstr>Natural manganese in drinking water</vt:lpstr>
      <vt:lpstr>Natural manganese in drinking water</vt:lpstr>
      <vt:lpstr>Aerial spraying of mancozeb ISA birth cohort study  Costa Rica</vt:lpstr>
      <vt:lpstr>World Health Guidelines on Manganese on Drinking Water</vt:lpstr>
      <vt:lpstr>Manganese intake from food and water</vt:lpstr>
      <vt:lpstr>Drinking water, food and hair manganese</vt:lpstr>
      <vt:lpstr>Drinking water and hair manganese</vt:lpstr>
      <vt:lpstr>Kondakis et al. 1989 </vt:lpstr>
      <vt:lpstr>Drinking water and biomarkers of exposure</vt:lpstr>
      <vt:lpstr>Some key studies of Mn neurotoxicity</vt:lpstr>
      <vt:lpstr>Kondakis et al. 1989 </vt:lpstr>
      <vt:lpstr>Présentation PowerPoint</vt:lpstr>
      <vt:lpstr>Présentation PowerPoint</vt:lpstr>
      <vt:lpstr>Présentation PowerPoint</vt:lpstr>
      <vt:lpstr>Summary of neurotoxicity of Mn from drinking water</vt:lpstr>
      <vt:lpstr>Présentation PowerPoint</vt:lpstr>
      <vt:lpstr>Further reports of high manganese in drinking water</vt:lpstr>
      <vt:lpstr>Current guidelines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Manganese neurotoxicity and drinking water</dc:title>
  <dc:creator>Donna Mergler</dc:creator>
  <cp:lastModifiedBy>Donna Mergler</cp:lastModifiedBy>
  <cp:revision>92</cp:revision>
  <dcterms:created xsi:type="dcterms:W3CDTF">2016-04-07T14:03:06Z</dcterms:created>
  <dcterms:modified xsi:type="dcterms:W3CDTF">2016-10-28T06:17:49Z</dcterms:modified>
</cp:coreProperties>
</file>