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8"/>
  </p:handoutMasterIdLst>
  <p:sldIdLst>
    <p:sldId id="256" r:id="rId2"/>
    <p:sldId id="276" r:id="rId3"/>
    <p:sldId id="287" r:id="rId4"/>
    <p:sldId id="275" r:id="rId5"/>
    <p:sldId id="286" r:id="rId6"/>
    <p:sldId id="278" r:id="rId7"/>
    <p:sldId id="257" r:id="rId8"/>
    <p:sldId id="291" r:id="rId9"/>
    <p:sldId id="259" r:id="rId10"/>
    <p:sldId id="288" r:id="rId11"/>
    <p:sldId id="262" r:id="rId12"/>
    <p:sldId id="281" r:id="rId13"/>
    <p:sldId id="282" r:id="rId14"/>
    <p:sldId id="289" r:id="rId15"/>
    <p:sldId id="283" r:id="rId16"/>
    <p:sldId id="284" r:id="rId17"/>
    <p:sldId id="266" r:id="rId18"/>
    <p:sldId id="267" r:id="rId19"/>
    <p:sldId id="290" r:id="rId20"/>
    <p:sldId id="269" r:id="rId21"/>
    <p:sldId id="285" r:id="rId22"/>
    <p:sldId id="270" r:id="rId23"/>
    <p:sldId id="271" r:id="rId24"/>
    <p:sldId id="274" r:id="rId25"/>
    <p:sldId id="272" r:id="rId26"/>
    <p:sldId id="273" r:id="rId27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5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CA4D9625-B32C-40FB-9851-26A98F77F89C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6C4F92BE-ABC7-4C4E-9FD7-EF29684F3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5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79C1-8D5A-4706-A0F2-BFDD1FAE87F5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8E93-726C-41E3-A290-3C5708290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1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79C1-8D5A-4706-A0F2-BFDD1FAE87F5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8E93-726C-41E3-A290-3C5708290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01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79C1-8D5A-4706-A0F2-BFDD1FAE87F5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8E93-726C-41E3-A290-3C5708290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22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79C1-8D5A-4706-A0F2-BFDD1FAE87F5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8E93-726C-41E3-A290-3C5708290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12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79C1-8D5A-4706-A0F2-BFDD1FAE87F5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8E93-726C-41E3-A290-3C5708290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45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79C1-8D5A-4706-A0F2-BFDD1FAE87F5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8E93-726C-41E3-A290-3C5708290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3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79C1-8D5A-4706-A0F2-BFDD1FAE87F5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8E93-726C-41E3-A290-3C5708290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44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79C1-8D5A-4706-A0F2-BFDD1FAE87F5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8E93-726C-41E3-A290-3C5708290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5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79C1-8D5A-4706-A0F2-BFDD1FAE87F5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8E93-726C-41E3-A290-3C5708290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2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79C1-8D5A-4706-A0F2-BFDD1FAE87F5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8E93-726C-41E3-A290-3C5708290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53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79C1-8D5A-4706-A0F2-BFDD1FAE87F5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8E93-726C-41E3-A290-3C5708290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47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379C1-8D5A-4706-A0F2-BFDD1FAE87F5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D8E93-726C-41E3-A290-3C5708290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5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DETERMINING RISK FOR ASBESTOS-RELATED MALIGNANCY: LUNG CANCER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L. CHRISTINE OLIVER, MD, MPH, MS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COLLEGIUM RAMAZZINI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OCTOBER 28, 2016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88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HELSINKI </a:t>
            </a:r>
            <a:r>
              <a:rPr lang="en-US" dirty="0" smtClean="0">
                <a:solidFill>
                  <a:schemeClr val="bg1"/>
                </a:solidFill>
              </a:rPr>
              <a:t>CRITERIA 2014: </a:t>
            </a:r>
            <a:r>
              <a:rPr lang="en-US" dirty="0" smtClean="0">
                <a:solidFill>
                  <a:schemeClr val="bg1"/>
                </a:solidFill>
              </a:rPr>
              <a:t>DOSE ASSESSMENT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06781"/>
            <a:ext cx="7886700" cy="3870181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RELY </a:t>
            </a:r>
            <a:r>
              <a:rPr lang="en-US" sz="3200" dirty="0" smtClean="0">
                <a:solidFill>
                  <a:srgbClr val="FFFF00"/>
                </a:solidFill>
              </a:rPr>
              <a:t>UPON: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AIR SAMPLING </a:t>
            </a:r>
            <a:r>
              <a:rPr lang="en-US" dirty="0" smtClean="0">
                <a:solidFill>
                  <a:schemeClr val="bg1"/>
                </a:solidFill>
              </a:rPr>
              <a:t>DATA/DURATION OF EXPOSURE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			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    FIBER YEARS CUMULATIVE DOSE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FIBER BURDEN ANALYSIS</a:t>
            </a:r>
          </a:p>
        </p:txBody>
      </p:sp>
      <p:sp>
        <p:nvSpPr>
          <p:cNvPr id="5" name="Down Arrow 4"/>
          <p:cNvSpPr/>
          <p:nvPr/>
        </p:nvSpPr>
        <p:spPr>
          <a:xfrm>
            <a:off x="3695307" y="333708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8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ASBESTOS-RELATED LUNG CANCER: DOSE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HELSINKI CRITERIA 2014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2-FOLD INCREASE IN LUNG CANCER RISK: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CUMULATIVE ASBESTOS DOSE 25 F-YRS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AND/OR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 MILLION AMPHIBOLE FIBERS &gt; 5 µM/GM DRY LUNG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= 5K-15K AB/GM DRY LUNG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= 5-15 AB/ML BAL</a:t>
            </a:r>
          </a:p>
        </p:txBody>
      </p:sp>
    </p:spTree>
    <p:extLst>
      <p:ext uri="{BB962C8B-B14F-4D97-AF65-F5344CB8AC3E}">
        <p14:creationId xmlns:p14="http://schemas.microsoft.com/office/powerpoint/2010/main" val="175712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ASBESTOS-RELATED LUNG CANCER: DETERMINATION OF RISK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B050"/>
                </a:solidFill>
              </a:rPr>
              <a:t>VALUE ADDED BY LFB DEPENDS UPON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chemeClr val="bg1"/>
                </a:solidFill>
              </a:rPr>
              <a:t>VALIDITY OF THE RESEARCH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BIOPERSISTENCE OF CHRYSOTILE IN THE LUNGS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PREVALENCE OF CHRYSOTILE USE WORLDWIDE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DOSE-RESPONSE RELATIONSHIPS DETERMINED BY OTHER VARIABLES.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15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ASBESTOS-RELATED LUNG CANCER: DETERMINATION OF RISK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B050"/>
                </a:solidFill>
              </a:rPr>
              <a:t>LFB: VALIDITY OF THE STUDY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LUNG CANCER CASES WERE USED AS CONTROLS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BASED UPON PREMISE THAT NUMBER OF LUNG CANCERS CAUSED BY ASBESTOS IS SMALL,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CITING A RATIO OF LUNG CANCERS TO MALIGNANT MESOTHELIOMAS &lt; 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93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ASBESTOS-RELATED LUNG CANCER: DETERMINATION OF RISK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 smtClean="0">
                <a:solidFill>
                  <a:srgbClr val="00B050"/>
                </a:solidFill>
              </a:rPr>
              <a:t>LFB: VALIDITY OF THE STUDY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ASBESTOS-RELATED LUNG CANCER: MALIGNANT MESOTHELIOMA RATIO </a:t>
            </a:r>
            <a:r>
              <a:rPr lang="en-US" sz="3200" u="sng" dirty="0" smtClean="0">
                <a:solidFill>
                  <a:schemeClr val="bg1"/>
                </a:solidFill>
              </a:rPr>
              <a:t>&gt;</a:t>
            </a:r>
            <a:r>
              <a:rPr lang="en-US" sz="3200" dirty="0" smtClean="0">
                <a:solidFill>
                  <a:schemeClr val="bg1"/>
                </a:solidFill>
              </a:rPr>
              <a:t> 2:1*</a:t>
            </a:r>
          </a:p>
          <a:p>
            <a:endParaRPr lang="en-US" sz="32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*</a:t>
            </a:r>
            <a:r>
              <a:rPr lang="en-US" sz="2400" dirty="0" smtClean="0">
                <a:solidFill>
                  <a:schemeClr val="bg1"/>
                </a:solidFill>
              </a:rPr>
              <a:t>BARROETAVENA MC ET AL. AM J IND MED. 1995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MCCORMACK V ET AL. BRIT J CANCER 2012</a:t>
            </a:r>
          </a:p>
          <a:p>
            <a:endParaRPr lang="en-US" sz="3200" dirty="0" smtClean="0">
              <a:solidFill>
                <a:srgbClr val="00B050"/>
              </a:solidFill>
            </a:endParaRPr>
          </a:p>
          <a:p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80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ASBESTOS-RELATED LUNG CANCER: DETERMINATION OF RISK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B050"/>
                </a:solidFill>
              </a:rPr>
              <a:t>LFB: CHRYSOTILE</a:t>
            </a:r>
          </a:p>
          <a:p>
            <a:pPr marL="0" indent="0">
              <a:buNone/>
            </a:pPr>
            <a:endParaRPr lang="en-US" sz="3200" dirty="0">
              <a:solidFill>
                <a:srgbClr val="00B050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BIOPERSISTENCE: IS </a:t>
            </a:r>
            <a:r>
              <a:rPr lang="en-US" sz="3200" dirty="0">
                <a:solidFill>
                  <a:schemeClr val="bg1"/>
                </a:solidFill>
              </a:rPr>
              <a:t>NOT BIOPERSISTENT IN THE LUNG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endParaRPr lang="en-US" sz="3200" dirty="0" smtClean="0">
              <a:solidFill>
                <a:srgbClr val="00B050"/>
              </a:solidFill>
            </a:endParaRPr>
          </a:p>
          <a:p>
            <a:endParaRPr lang="en-US" dirty="0"/>
          </a:p>
          <a:p>
            <a:r>
              <a:rPr lang="en-US" sz="3200" dirty="0" smtClean="0">
                <a:solidFill>
                  <a:schemeClr val="bg1"/>
                </a:solidFill>
              </a:rPr>
              <a:t>PREVALENCE OF USE: ACCOUNTS FOR &gt; 95% OF ASBESTOS PRODUCED AND USED WORLDWIDE.</a:t>
            </a:r>
          </a:p>
        </p:txBody>
      </p:sp>
    </p:spTree>
    <p:extLst>
      <p:ext uri="{BB962C8B-B14F-4D97-AF65-F5344CB8AC3E}">
        <p14:creationId xmlns:p14="http://schemas.microsoft.com/office/powerpoint/2010/main" val="293812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ASBESTOS-RELATED LUNG CANCER: DETERMINATION OF RISK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78181"/>
            <a:ext cx="7886700" cy="4005263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LFB: DOSE-RESPONSE RELATIONSHIP</a:t>
            </a:r>
          </a:p>
          <a:p>
            <a:endParaRPr lang="en-US" sz="3200" dirty="0"/>
          </a:p>
          <a:p>
            <a:r>
              <a:rPr lang="en-US" dirty="0" smtClean="0">
                <a:solidFill>
                  <a:schemeClr val="bg1"/>
                </a:solidFill>
              </a:rPr>
              <a:t>DETERMINED BY OCCUPATIONAL HISTORY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INDUSTRIAL HYGIENE (AIR SAMPLING) DATA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COMBINATION OF THE TWO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rgbClr val="FFFF00"/>
                </a:solidFill>
              </a:rPr>
              <a:t>IS LINEAR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WITHOUT EVIDENCE OF THRESHOLD.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11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ASBESTOS-RELATED LUNG CANCER: DOSE-RESPONSE RELATIONSHIP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59637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STAYNER 1997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47" y="2328421"/>
            <a:ext cx="5674936" cy="378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ASBESTOS-RELATED LUNG CANCER: DOSE-RESPONSE RELATIONSHIP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918" y="1806772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GUSTAVSSON 2002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245" y="1690688"/>
            <a:ext cx="4590288" cy="505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5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ASBESTOS-RELATED LUNG CANCER: DOSE RESPONSE RELATIONSHIP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777" y="1960707"/>
            <a:ext cx="7886700" cy="43513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HEIN 2007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155" y="2640086"/>
            <a:ext cx="4281054" cy="31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BERNARDINO RAMAZZINI 1713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85" y="2047009"/>
            <a:ext cx="2940630" cy="4400118"/>
          </a:xfrm>
        </p:spPr>
      </p:pic>
    </p:spTree>
    <p:extLst>
      <p:ext uri="{BB962C8B-B14F-4D97-AF65-F5344CB8AC3E}">
        <p14:creationId xmlns:p14="http://schemas.microsoft.com/office/powerpoint/2010/main" val="21986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ASBESTOS-RELATED LUNG CANCER: LUNG FIBER BURDEN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35052"/>
            <a:ext cx="7886700" cy="4351338"/>
          </a:xfrm>
        </p:spPr>
        <p:txBody>
          <a:bodyPr/>
          <a:lstStyle/>
          <a:p>
            <a:r>
              <a:rPr lang="en-US" sz="3200" dirty="0" smtClean="0">
                <a:solidFill>
                  <a:srgbClr val="00B050"/>
                </a:solidFill>
              </a:rPr>
              <a:t>PROBLEMS: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FOCUSES SINGULARLY ON </a:t>
            </a:r>
            <a:r>
              <a:rPr lang="en-US" dirty="0">
                <a:solidFill>
                  <a:srgbClr val="FFFF00"/>
                </a:solidFill>
              </a:rPr>
              <a:t>LUNG</a:t>
            </a:r>
            <a:r>
              <a:rPr lang="en-US" dirty="0">
                <a:solidFill>
                  <a:schemeClr val="bg1"/>
                </a:solidFill>
              </a:rPr>
              <a:t> FIBER </a:t>
            </a:r>
            <a:r>
              <a:rPr lang="en-US" dirty="0" smtClean="0">
                <a:solidFill>
                  <a:schemeClr val="bg1"/>
                </a:solidFill>
              </a:rPr>
              <a:t>BURDEN</a:t>
            </a:r>
          </a:p>
          <a:p>
            <a:r>
              <a:rPr lang="en-US" dirty="0">
                <a:solidFill>
                  <a:schemeClr val="bg1"/>
                </a:solidFill>
              </a:rPr>
              <a:t>UNDERESTIMATES THE ROLE OF </a:t>
            </a:r>
            <a:r>
              <a:rPr lang="en-US" dirty="0">
                <a:solidFill>
                  <a:srgbClr val="FFFF00"/>
                </a:solidFill>
              </a:rPr>
              <a:t>CHRYSOTILE</a:t>
            </a:r>
            <a:r>
              <a:rPr lang="en-US" dirty="0">
                <a:solidFill>
                  <a:schemeClr val="bg1"/>
                </a:solidFill>
              </a:rPr>
              <a:t> IN CAUSATION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IGNORES FIBERS &lt; 5 µm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UNWORKABLE IN THE DIAGNOSTIC SETTING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ASBESTOS-RELATED LUNG CANCER: DETERMINATION OF RISK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sz="3200" dirty="0" smtClean="0">
                <a:solidFill>
                  <a:schemeClr val="bg1"/>
                </a:solidFill>
              </a:rPr>
              <a:t>DOES METHOD OF ASBESTOS-RELATED LUNG CANCER RISK ASSESSMENT  MATTER?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8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ASBESTOS-RELATED LUNG CANCER: DETERMINATION OF RISK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FROM A PUBLIC HEALTH PERSPECTIVE*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LUNG CANCER IS THE MOST COMMON OCCUPATIONAL MALIGNANCY.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ASBESTOS IS THE MOST COMMON CAUSE OF OCCUPATIONAL LUNG CANCER.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LUNG CANCER IS THE MOST COMMON ASBESTOS-RELATED MALIGNANCY.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TAKALA J. ELIMINATING OCCUPATIONAL CANCER. EDITORIAL. INDUSTR HEALTH, 2015.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17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ASBESTOS-RELATED LUNG CANCER: DETERMINATION OF RISK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387" y="2098963"/>
            <a:ext cx="7886700" cy="357923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FROM THE INDIVIDUAL PERSPECTIVE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MAGNITUDE OF THE RISK 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ASBESTOS-RELATED LUNG CANCER IS CURABLE.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NATIONAL LUNG SCREENING TRIAL – NIH/USA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672" y="2797334"/>
            <a:ext cx="6772656" cy="240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3984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ASBESTOS-RELATED LUNG CANCER: DETERMINATION OF RISK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LDCT SCREENING FOR LUNG CANCER</a:t>
            </a:r>
          </a:p>
          <a:p>
            <a:r>
              <a:rPr lang="en-US" sz="3200" dirty="0" smtClean="0">
                <a:solidFill>
                  <a:srgbClr val="00B050"/>
                </a:solidFill>
              </a:rPr>
              <a:t>NLST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u="sng" dirty="0" smtClean="0">
                <a:solidFill>
                  <a:schemeClr val="bg1"/>
                </a:solidFill>
              </a:rPr>
              <a:t>&gt;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20% REDUCTION IN LUNG CANCER </a:t>
            </a:r>
            <a:r>
              <a:rPr lang="en-US" dirty="0" smtClean="0">
                <a:solidFill>
                  <a:schemeClr val="bg1"/>
                </a:solidFill>
              </a:rPr>
              <a:t>MORTALITY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LDCT VS. CHEST X-RAY SCREENING.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RISK BASED ON SMOKING AND AGE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5031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ASBESTOS-RELATED LUNG CANCER: DETERMINATION OF RISK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IN CONCLUSION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FOR THOSE WITH PREDOMINANTLY CHRYSOTILE EXPOSURE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LFB UNDERESTIMATES RISK FOR LUNG CANCER.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LFB MAY PRECLUDE ELIGIBILITY FOR LDCT LUNG CANCER SCREENING, WHICH MAY BE </a:t>
            </a:r>
            <a:r>
              <a:rPr lang="en-US" dirty="0" smtClean="0">
                <a:solidFill>
                  <a:srgbClr val="FFFF00"/>
                </a:solidFill>
              </a:rPr>
              <a:t>CURATIVE.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LFB MAY PRECLUDE </a:t>
            </a:r>
            <a:r>
              <a:rPr lang="en-US" dirty="0" smtClean="0">
                <a:solidFill>
                  <a:srgbClr val="FFFF00"/>
                </a:solidFill>
              </a:rPr>
              <a:t>JUST COMPENSATION </a:t>
            </a:r>
            <a:r>
              <a:rPr lang="en-US" dirty="0" smtClean="0">
                <a:solidFill>
                  <a:schemeClr val="bg1"/>
                </a:solidFill>
              </a:rPr>
              <a:t>FOR ASBESTOS-RELATED LUNG CANCER.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LFB MAY REDUCE INCENTIVE FOR </a:t>
            </a:r>
            <a:r>
              <a:rPr lang="en-US" dirty="0" smtClean="0">
                <a:solidFill>
                  <a:srgbClr val="FFFF00"/>
                </a:solidFill>
              </a:rPr>
              <a:t>PREVENTION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DR. RAMAZZINI  1713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QUOTED HIPPOCRATES FROM </a:t>
            </a:r>
            <a:r>
              <a:rPr lang="en-US" sz="3200" i="1" dirty="0" smtClean="0">
                <a:solidFill>
                  <a:srgbClr val="FFFF00"/>
                </a:solidFill>
              </a:rPr>
              <a:t>AFFECTIONS</a:t>
            </a:r>
            <a:r>
              <a:rPr lang="en-US" sz="3200" dirty="0" smtClean="0">
                <a:solidFill>
                  <a:srgbClr val="FFFF00"/>
                </a:solidFill>
              </a:rPr>
              <a:t>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“WHEN YOU COME TO A PATIENT’S HOUSE, YOU SHOULD ASK HIM WHAT SORT OF PAINS HE HAS, WHAT CAUSED THEM, HOW MANY DAYS HE HAS BEEN ILL.”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RAMAZZINI FROM </a:t>
            </a:r>
            <a:r>
              <a:rPr lang="en-US" sz="3200" i="1" dirty="0" smtClean="0">
                <a:solidFill>
                  <a:srgbClr val="FFFF00"/>
                </a:solidFill>
              </a:rPr>
              <a:t>DE MORBIS ARTIFICUM</a:t>
            </a:r>
            <a:r>
              <a:rPr lang="en-US" sz="3200" dirty="0" smtClean="0">
                <a:solidFill>
                  <a:srgbClr val="FFFF00"/>
                </a:solidFill>
              </a:rPr>
              <a:t>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“I MAY VENTURE TO ADD ONE MORE QUESTION: WHAT OCCUPATION DOES HE FOLLOW?”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8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DR. RAMAZZINI  1713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TAUGHT US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chemeClr val="bg1"/>
                </a:solidFill>
              </a:rPr>
              <a:t>TO OBSERVE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TO TAKE A DETAILED OCCUPATIONAL  HISTORY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 ORDER TO DETERMINE DIAGNOSIS AND CAUSAL ATTRIBUTION FOR WORK-RELATED DISEASE.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1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ASBESTOS-RELATED LUNG CANCER: DETERMINATION OF RISK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LUNG FIBER BURDEN   2015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GILHAM ET AL (OEM 2015): EXAMINED RELATIONSHIPS BETWEEN ASBESTOS LFB AND MPM CASES, USING LUNG CANCER CONTROLS.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RESULTS INDICATED A LINEAR DOSE-RESPONSE FOR MALIGNANT MESOTHELIOMA.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BOFETTA AND LA VECCHIA (OEM 2016): FINDINGS “SET A NEW STANDARD” FOR EPIDEMIOLOGIC RESEARCH ON ASBESTOS AND MESOTHELIOMA.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72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TWO QUESTIONS BEFORE US TODAY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82825"/>
            <a:ext cx="7886700" cy="4351338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IS LFB AN ACCEPTABLE “NEW STANDARD” FOR ASSESSMENT OF RISK FOR ASBESTOS-RELATED LUNG CANCER?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>
                <a:solidFill>
                  <a:schemeClr val="bg1"/>
                </a:solidFill>
              </a:rPr>
              <a:t>DOES METHOD OF ASBESTOS-RELATED LUNG CANCER RISK ASSESSMENT MATTER?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05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ASBESTOS-RELATED LUNG CANCER: RISK FACTORS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004" y="1939925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ASBESTOS </a:t>
            </a:r>
            <a:r>
              <a:rPr lang="en-US" dirty="0">
                <a:solidFill>
                  <a:srgbClr val="FFFF00"/>
                </a:solidFill>
              </a:rPr>
              <a:t>DOSE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   </a:t>
            </a:r>
            <a:r>
              <a:rPr lang="en-US" dirty="0">
                <a:solidFill>
                  <a:schemeClr val="bg1"/>
                </a:solidFill>
              </a:rPr>
              <a:t>OCCUPATIONAL HISTORY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AIR SAMPLING DATA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LUNG FIBER BURDEN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LATENCY</a:t>
            </a:r>
          </a:p>
          <a:p>
            <a:r>
              <a:rPr lang="en-US" dirty="0">
                <a:solidFill>
                  <a:schemeClr val="bg1"/>
                </a:solidFill>
              </a:rPr>
              <a:t>AGE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CIGARETTE SMOKING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COPD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FAMILY HISTORY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00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ASBESTOS-RELATED LUNG CANCER: DETERMINATION OF RISK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5400" dirty="0" smtClean="0"/>
              <a:t>         </a:t>
            </a:r>
            <a:r>
              <a:rPr lang="en-US" sz="5400" dirty="0" smtClean="0">
                <a:solidFill>
                  <a:schemeClr val="bg1"/>
                </a:solidFill>
              </a:rPr>
              <a:t>ASBESTOS</a:t>
            </a:r>
            <a:r>
              <a:rPr lang="en-US" sz="5400" dirty="0" smtClean="0"/>
              <a:t> </a:t>
            </a:r>
            <a:r>
              <a:rPr lang="en-US" sz="5400" dirty="0" smtClean="0">
                <a:solidFill>
                  <a:schemeClr val="bg1"/>
                </a:solidFill>
              </a:rPr>
              <a:t>DOSE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0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HELSINKI CRITERIA 2014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9889" y="1957600"/>
            <a:ext cx="30500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1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1447</TotalTime>
  <Words>750</Words>
  <Application>Microsoft Office PowerPoint</Application>
  <PresentationFormat>On-screen Show (4:3)</PresentationFormat>
  <Paragraphs>133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DETERMINING RISK FOR ASBESTOS-RELATED MALIGNANCY: LUNG CANCER</vt:lpstr>
      <vt:lpstr>BERNARDINO RAMAZZINI 1713</vt:lpstr>
      <vt:lpstr>DR. RAMAZZINI  1713</vt:lpstr>
      <vt:lpstr>DR. RAMAZZINI  1713</vt:lpstr>
      <vt:lpstr>ASBESTOS-RELATED LUNG CANCER: DETERMINATION OF RISK</vt:lpstr>
      <vt:lpstr>TWO QUESTIONS BEFORE US TODAY</vt:lpstr>
      <vt:lpstr>ASBESTOS-RELATED LUNG CANCER: RISK FACTORS</vt:lpstr>
      <vt:lpstr>ASBESTOS-RELATED LUNG CANCER: DETERMINATION OF RISK</vt:lpstr>
      <vt:lpstr>HELSINKI CRITERIA 2014</vt:lpstr>
      <vt:lpstr>HELSINKI CRITERIA 2014: DOSE ASSESSMENT</vt:lpstr>
      <vt:lpstr>ASBESTOS-RELATED LUNG CANCER: DOSE</vt:lpstr>
      <vt:lpstr>ASBESTOS-RELATED LUNG CANCER: DETERMINATION OF RISK</vt:lpstr>
      <vt:lpstr>ASBESTOS-RELATED LUNG CANCER: DETERMINATION OF RISK</vt:lpstr>
      <vt:lpstr>ASBESTOS-RELATED LUNG CANCER: DETERMINATION OF RISK</vt:lpstr>
      <vt:lpstr>ASBESTOS-RELATED LUNG CANCER: DETERMINATION OF RISK</vt:lpstr>
      <vt:lpstr>ASBESTOS-RELATED LUNG CANCER: DETERMINATION OF RISK</vt:lpstr>
      <vt:lpstr>ASBESTOS-RELATED LUNG CANCER: DOSE-RESPONSE RELATIONSHIP</vt:lpstr>
      <vt:lpstr>ASBESTOS-RELATED LUNG CANCER: DOSE-RESPONSE RELATIONSHIP</vt:lpstr>
      <vt:lpstr>ASBESTOS-RELATED LUNG CANCER: DOSE RESPONSE RELATIONSHIP</vt:lpstr>
      <vt:lpstr>ASBESTOS-RELATED LUNG CANCER: LUNG FIBER BURDEN</vt:lpstr>
      <vt:lpstr>ASBESTOS-RELATED LUNG CANCER: DETERMINATION OF RISK</vt:lpstr>
      <vt:lpstr>ASBESTOS-RELATED LUNG CANCER: DETERMINATION OF RISK</vt:lpstr>
      <vt:lpstr>ASBESTOS-RELATED LUNG CANCER: DETERMINATION OF RISK</vt:lpstr>
      <vt:lpstr>NATIONAL LUNG SCREENING TRIAL – NIH/USA</vt:lpstr>
      <vt:lpstr>ASBESTOS-RELATED LUNG CANCER: DETERMINATION OF RISK</vt:lpstr>
      <vt:lpstr>ASBESTOS-RELATED LUNG CANCER: DETERMINATION OF RISK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DETERMINING RISK FOR ASBESTOS-RELATED MALIGNANCY: LUNG CANCER</dc:title>
  <dc:creator>Chris</dc:creator>
  <cp:lastModifiedBy>Chris</cp:lastModifiedBy>
  <cp:revision>62</cp:revision>
  <cp:lastPrinted>2016-10-25T18:21:41Z</cp:lastPrinted>
  <dcterms:created xsi:type="dcterms:W3CDTF">2016-10-03T20:56:57Z</dcterms:created>
  <dcterms:modified xsi:type="dcterms:W3CDTF">2016-10-25T18:37:38Z</dcterms:modified>
</cp:coreProperties>
</file>