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6" r:id="rId1"/>
  </p:sldMasterIdLst>
  <p:notesMasterIdLst>
    <p:notesMasterId r:id="rId35"/>
  </p:notesMasterIdLst>
  <p:sldIdLst>
    <p:sldId id="256" r:id="rId2"/>
    <p:sldId id="306" r:id="rId3"/>
    <p:sldId id="259" r:id="rId4"/>
    <p:sldId id="317" r:id="rId5"/>
    <p:sldId id="309" r:id="rId6"/>
    <p:sldId id="272" r:id="rId7"/>
    <p:sldId id="267" r:id="rId8"/>
    <p:sldId id="297" r:id="rId9"/>
    <p:sldId id="298" r:id="rId10"/>
    <p:sldId id="316" r:id="rId11"/>
    <p:sldId id="318" r:id="rId12"/>
    <p:sldId id="307" r:id="rId13"/>
    <p:sldId id="286" r:id="rId14"/>
    <p:sldId id="308" r:id="rId15"/>
    <p:sldId id="301" r:id="rId16"/>
    <p:sldId id="268" r:id="rId17"/>
    <p:sldId id="292" r:id="rId18"/>
    <p:sldId id="310" r:id="rId19"/>
    <p:sldId id="293" r:id="rId20"/>
    <p:sldId id="314" r:id="rId21"/>
    <p:sldId id="278" r:id="rId22"/>
    <p:sldId id="263" r:id="rId23"/>
    <p:sldId id="311" r:id="rId24"/>
    <p:sldId id="319" r:id="rId25"/>
    <p:sldId id="289" r:id="rId26"/>
    <p:sldId id="313" r:id="rId27"/>
    <p:sldId id="257" r:id="rId28"/>
    <p:sldId id="294" r:id="rId29"/>
    <p:sldId id="296" r:id="rId30"/>
    <p:sldId id="291" r:id="rId31"/>
    <p:sldId id="305" r:id="rId32"/>
    <p:sldId id="295" r:id="rId33"/>
    <p:sldId id="302"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 Lupolt" initials="SL"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p:restoredLeft sz="19958" autoAdjust="0"/>
    <p:restoredTop sz="88970" autoAdjust="0"/>
  </p:normalViewPr>
  <p:slideViewPr>
    <p:cSldViewPr snapToGrid="0">
      <p:cViewPr>
        <p:scale>
          <a:sx n="125" d="100"/>
          <a:sy n="125" d="100"/>
        </p:scale>
        <p:origin x="-648" y="72"/>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commentAuthors" Target="commentAuthors.xml"/><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9C4499-0F49-42B4-AFBC-CB3ED89F8CFC}" type="datetimeFigureOut">
              <a:rPr lang="en-US" smtClean="0"/>
              <a:t>10/26/16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A4D01B-3666-456E-8CC7-231FD387ED82}" type="slidenum">
              <a:rPr lang="en-US" smtClean="0"/>
              <a:t>‹#›</a:t>
            </a:fld>
            <a:endParaRPr lang="en-US"/>
          </a:p>
        </p:txBody>
      </p:sp>
    </p:spTree>
    <p:extLst>
      <p:ext uri="{BB962C8B-B14F-4D97-AF65-F5344CB8AC3E}">
        <p14:creationId xmlns:p14="http://schemas.microsoft.com/office/powerpoint/2010/main" val="1933054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 Id="rId3" Type="http://schemas.openxmlformats.org/officeDocument/2006/relationships/hyperlink" Target="http://www.ncbi.nlm.nih.gov/pmc/articles/PMC4284396/%23CR100"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New</a:t>
            </a:r>
            <a:r>
              <a:rPr lang="en-US" sz="1200" kern="1200" baseline="0" dirty="0" smtClean="0">
                <a:solidFill>
                  <a:schemeClr val="tx1"/>
                </a:solidFill>
                <a:effectLst/>
                <a:latin typeface="+mn-lt"/>
                <a:ea typeface="+mn-ea"/>
                <a:cs typeface="+mn-cs"/>
              </a:rPr>
              <a:t> type of pesticide, s</a:t>
            </a:r>
            <a:r>
              <a:rPr lang="en-US" sz="1200" kern="1200" dirty="0" smtClean="0">
                <a:solidFill>
                  <a:schemeClr val="tx1"/>
                </a:solidFill>
                <a:effectLst/>
                <a:latin typeface="+mn-lt"/>
                <a:ea typeface="+mn-ea"/>
                <a:cs typeface="+mn-cs"/>
              </a:rPr>
              <a:t>ystemic so perfuse all the tissues of a treated plant: roots, nectar, pollen, guttation fluids, and the fruit/vegetable/grain. Makes them </a:t>
            </a:r>
            <a:r>
              <a:rPr lang="en-US" sz="1200" kern="1200" baseline="0" dirty="0" smtClean="0">
                <a:solidFill>
                  <a:schemeClr val="tx1"/>
                </a:solidFill>
                <a:effectLst/>
                <a:latin typeface="+mn-lt"/>
                <a:ea typeface="+mn-ea"/>
                <a:cs typeface="+mn-cs"/>
              </a:rPr>
              <a:t>h</a:t>
            </a:r>
            <a:r>
              <a:rPr lang="en-US" sz="1200" kern="1200" dirty="0" smtClean="0">
                <a:solidFill>
                  <a:schemeClr val="tx1"/>
                </a:solidFill>
                <a:effectLst/>
                <a:latin typeface="+mn-lt"/>
                <a:ea typeface="+mn-ea"/>
                <a:cs typeface="+mn-cs"/>
              </a:rPr>
              <a:t>ighly effective against broad</a:t>
            </a:r>
            <a:r>
              <a:rPr lang="en-US" sz="1200" kern="1200" baseline="0" dirty="0" smtClean="0">
                <a:solidFill>
                  <a:schemeClr val="tx1"/>
                </a:solidFill>
                <a:effectLst/>
                <a:latin typeface="+mn-lt"/>
                <a:ea typeface="+mn-ea"/>
                <a:cs typeface="+mn-cs"/>
              </a:rPr>
              <a:t> spectrum of </a:t>
            </a:r>
            <a:r>
              <a:rPr lang="en-US" sz="1200" kern="1200" dirty="0" smtClean="0">
                <a:solidFill>
                  <a:schemeClr val="tx1"/>
                </a:solidFill>
                <a:effectLst/>
                <a:latin typeface="+mn-lt"/>
                <a:ea typeface="+mn-ea"/>
                <a:cs typeface="+mn-cs"/>
              </a:rPr>
              <a:t>insects.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Developed </a:t>
            </a:r>
            <a:r>
              <a:rPr lang="en-US" sz="1200" kern="1200" baseline="0" dirty="0" smtClean="0">
                <a:solidFill>
                  <a:schemeClr val="tx1"/>
                </a:solidFill>
                <a:effectLst/>
                <a:latin typeface="+mn-lt"/>
                <a:ea typeface="+mn-ea"/>
                <a:cs typeface="+mn-cs"/>
              </a:rPr>
              <a:t>mid-90s </a:t>
            </a:r>
            <a:r>
              <a:rPr lang="en-US" sz="1200" kern="1200" dirty="0" smtClean="0">
                <a:solidFill>
                  <a:schemeClr val="tx1"/>
                </a:solidFill>
                <a:effectLst/>
                <a:latin typeface="+mn-lt"/>
                <a:ea typeface="+mn-ea"/>
                <a:cs typeface="+mn-cs"/>
              </a:rPr>
              <a:t>to replace older pesticides that were more toxic to humans and more persistent in the environment.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Neonics</a:t>
            </a:r>
            <a:r>
              <a:rPr lang="en-US" sz="1200" kern="1200" dirty="0" smtClean="0">
                <a:solidFill>
                  <a:schemeClr val="tx1"/>
                </a:solidFill>
                <a:effectLst/>
                <a:latin typeface="+mn-lt"/>
                <a:ea typeface="+mn-ea"/>
                <a:cs typeface="+mn-cs"/>
              </a:rPr>
              <a:t> act like nicotine in the brain, binding to the </a:t>
            </a:r>
            <a:r>
              <a:rPr lang="en-US" sz="1200" kern="1200" dirty="0" err="1" smtClean="0">
                <a:solidFill>
                  <a:schemeClr val="tx1"/>
                </a:solidFill>
                <a:effectLst/>
                <a:latin typeface="+mn-lt"/>
                <a:ea typeface="+mn-ea"/>
                <a:cs typeface="+mn-cs"/>
              </a:rPr>
              <a:t>nAChr</a:t>
            </a:r>
            <a:r>
              <a:rPr lang="en-US" sz="1200" kern="1200" dirty="0" smtClean="0">
                <a:solidFill>
                  <a:schemeClr val="tx1"/>
                </a:solidFill>
                <a:effectLst/>
                <a:latin typeface="+mn-lt"/>
                <a:ea typeface="+mn-ea"/>
                <a:cs typeface="+mn-cs"/>
              </a:rPr>
              <a:t>, one of the most common </a:t>
            </a:r>
            <a:r>
              <a:rPr lang="en-US" sz="1200" kern="1200" dirty="0" err="1" smtClean="0">
                <a:solidFill>
                  <a:schemeClr val="tx1"/>
                </a:solidFill>
                <a:effectLst/>
                <a:latin typeface="+mn-lt"/>
                <a:ea typeface="+mn-ea"/>
                <a:cs typeface="+mn-cs"/>
              </a:rPr>
              <a:t>neuroreceptors</a:t>
            </a:r>
            <a:r>
              <a:rPr lang="en-US" sz="1200" kern="1200" dirty="0" smtClean="0">
                <a:solidFill>
                  <a:schemeClr val="tx1"/>
                </a:solidFill>
                <a:effectLst/>
                <a:latin typeface="+mn-lt"/>
                <a:ea typeface="+mn-ea"/>
                <a:cs typeface="+mn-cs"/>
              </a:rPr>
              <a:t> in the animal kingdom. In insects, </a:t>
            </a:r>
            <a:r>
              <a:rPr lang="en-US" sz="1200" kern="1200" dirty="0" err="1" smtClean="0">
                <a:solidFill>
                  <a:schemeClr val="tx1"/>
                </a:solidFill>
                <a:effectLst/>
                <a:latin typeface="+mn-lt"/>
                <a:ea typeface="+mn-ea"/>
                <a:cs typeface="+mn-cs"/>
              </a:rPr>
              <a:t>neonics</a:t>
            </a:r>
            <a:r>
              <a:rPr lang="en-US" sz="1200" kern="1200" dirty="0" smtClean="0">
                <a:solidFill>
                  <a:schemeClr val="tx1"/>
                </a:solidFill>
                <a:effectLst/>
                <a:latin typeface="+mn-lt"/>
                <a:ea typeface="+mn-ea"/>
                <a:cs typeface="+mn-cs"/>
              </a:rPr>
              <a:t> can pass through the blood-brain barrier, where they bind irreversibly</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to their </a:t>
            </a:r>
            <a:r>
              <a:rPr lang="en-US" sz="1200" kern="1200" dirty="0" err="1" smtClean="0">
                <a:solidFill>
                  <a:schemeClr val="tx1"/>
                </a:solidFill>
                <a:effectLst/>
                <a:latin typeface="+mn-lt"/>
                <a:ea typeface="+mn-ea"/>
                <a:cs typeface="+mn-cs"/>
              </a:rPr>
              <a:t>nAChRs</a:t>
            </a:r>
            <a:r>
              <a:rPr lang="en-US" sz="1200" kern="1200" dirty="0" smtClean="0">
                <a:solidFill>
                  <a:schemeClr val="tx1"/>
                </a:solidFill>
                <a:effectLst/>
                <a:latin typeface="+mn-lt"/>
                <a:ea typeface="+mn-ea"/>
                <a:cs typeface="+mn-cs"/>
              </a:rPr>
              <a:t>, causing a break in nerve transmission, resulting in almost instant paralysis and death.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Three</a:t>
            </a:r>
            <a:r>
              <a:rPr lang="en-US" sz="1200" kern="1200" baseline="0" dirty="0" smtClean="0">
                <a:solidFill>
                  <a:schemeClr val="tx1"/>
                </a:solidFill>
                <a:effectLst/>
                <a:latin typeface="+mn-lt"/>
                <a:ea typeface="+mn-ea"/>
                <a:cs typeface="+mn-cs"/>
              </a:rPr>
              <a:t> most common </a:t>
            </a:r>
            <a:r>
              <a:rPr lang="en-US" sz="1200" kern="1200" baseline="0" dirty="0" err="1" smtClean="0">
                <a:solidFill>
                  <a:schemeClr val="tx1"/>
                </a:solidFill>
                <a:effectLst/>
                <a:latin typeface="+mn-lt"/>
                <a:ea typeface="+mn-ea"/>
                <a:cs typeface="+mn-cs"/>
              </a:rPr>
              <a:t>neonics</a:t>
            </a:r>
            <a:r>
              <a:rPr lang="en-US" sz="1200" kern="1200" baseline="0" dirty="0" smtClean="0">
                <a:solidFill>
                  <a:schemeClr val="tx1"/>
                </a:solidFill>
                <a:effectLst/>
                <a:latin typeface="+mn-lt"/>
                <a:ea typeface="+mn-ea"/>
                <a:cs typeface="+mn-cs"/>
              </a:rPr>
              <a:t> in the U.S. are IMI, which </a:t>
            </a:r>
            <a:r>
              <a:rPr lang="en-US" sz="1200" kern="1200" dirty="0" smtClean="0">
                <a:solidFill>
                  <a:schemeClr val="tx1"/>
                </a:solidFill>
                <a:effectLst/>
                <a:latin typeface="+mn-lt"/>
                <a:ea typeface="+mn-ea"/>
                <a:cs typeface="+mn-cs"/>
              </a:rPr>
              <a:t>was approved by EPA in 1994</a:t>
            </a:r>
            <a:r>
              <a:rPr lang="en-US" sz="1200" kern="1200" baseline="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THO approved in 1999, and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CLO, conditionally approved in 2003 (meaning at least one </a:t>
            </a:r>
            <a:r>
              <a:rPr lang="en-US" sz="1200" kern="1200" dirty="0" err="1" smtClean="0">
                <a:solidFill>
                  <a:schemeClr val="tx1"/>
                </a:solidFill>
                <a:effectLst/>
                <a:latin typeface="+mn-lt"/>
                <a:ea typeface="+mn-ea"/>
                <a:cs typeface="+mn-cs"/>
              </a:rPr>
              <a:t>tox</a:t>
            </a:r>
            <a:r>
              <a:rPr lang="en-US" sz="1200" kern="1200" dirty="0" smtClean="0">
                <a:solidFill>
                  <a:schemeClr val="tx1"/>
                </a:solidFill>
                <a:effectLst/>
                <a:latin typeface="+mn-lt"/>
                <a:ea typeface="+mn-ea"/>
                <a:cs typeface="+mn-cs"/>
              </a:rPr>
              <a:t> test was</a:t>
            </a:r>
            <a:r>
              <a:rPr lang="en-US" sz="1200" kern="1200" baseline="0" dirty="0" smtClean="0">
                <a:solidFill>
                  <a:schemeClr val="tx1"/>
                </a:solidFill>
                <a:effectLst/>
                <a:latin typeface="+mn-lt"/>
                <a:ea typeface="+mn-ea"/>
                <a:cs typeface="+mn-cs"/>
              </a:rPr>
              <a:t> missing)</a:t>
            </a:r>
            <a:r>
              <a:rPr lang="en-US"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E06B9FA7-64C3-A440-80A8-5AD7320DAB1E}" type="slidenum">
              <a:rPr lang="en-US" smtClean="0"/>
              <a:t>2</a:t>
            </a:fld>
            <a:endParaRPr lang="en-US"/>
          </a:p>
        </p:txBody>
      </p:sp>
    </p:spTree>
    <p:extLst>
      <p:ext uri="{BB962C8B-B14F-4D97-AF65-F5344CB8AC3E}">
        <p14:creationId xmlns:p14="http://schemas.microsoft.com/office/powerpoint/2010/main" val="3422274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When </a:t>
            </a:r>
            <a:r>
              <a:rPr lang="en-US" sz="1200" kern="1200" dirty="0" err="1" smtClean="0">
                <a:solidFill>
                  <a:schemeClr val="tx1"/>
                </a:solidFill>
                <a:effectLst/>
                <a:latin typeface="+mn-lt"/>
                <a:ea typeface="+mn-ea"/>
                <a:cs typeface="+mn-cs"/>
              </a:rPr>
              <a:t>neonics</a:t>
            </a:r>
            <a:r>
              <a:rPr lang="en-US" sz="1200" kern="1200" dirty="0" smtClean="0">
                <a:solidFill>
                  <a:schemeClr val="tx1"/>
                </a:solidFill>
                <a:effectLst/>
                <a:latin typeface="+mn-lt"/>
                <a:ea typeface="+mn-ea"/>
                <a:cs typeface="+mn-cs"/>
              </a:rPr>
              <a:t> were approved for commercial use, they were considered less toxic to humans because of their inability to cross the mammalian blood-brain barrier.</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We</a:t>
            </a:r>
            <a:r>
              <a:rPr lang="en-US" sz="1200" kern="1200" baseline="0" dirty="0" smtClean="0">
                <a:solidFill>
                  <a:schemeClr val="tx1"/>
                </a:solidFill>
                <a:effectLst/>
                <a:latin typeface="+mn-lt"/>
                <a:ea typeface="+mn-ea"/>
                <a:cs typeface="+mn-cs"/>
              </a:rPr>
              <a:t> have since learned that </a:t>
            </a:r>
            <a:r>
              <a:rPr lang="en-US" sz="1200" kern="1200" baseline="0" dirty="0" err="1" smtClean="0">
                <a:solidFill>
                  <a:schemeClr val="tx1"/>
                </a:solidFill>
                <a:effectLst/>
                <a:latin typeface="+mn-lt"/>
                <a:ea typeface="+mn-ea"/>
                <a:cs typeface="+mn-cs"/>
              </a:rPr>
              <a:t>neonics</a:t>
            </a:r>
            <a:r>
              <a:rPr lang="en-US" sz="1200" kern="1200" baseline="0" dirty="0" smtClean="0">
                <a:solidFill>
                  <a:schemeClr val="tx1"/>
                </a:solidFill>
                <a:effectLst/>
                <a:latin typeface="+mn-lt"/>
                <a:ea typeface="+mn-ea"/>
                <a:cs typeface="+mn-cs"/>
              </a:rPr>
              <a:t> and certain of their metabolites </a:t>
            </a:r>
            <a:r>
              <a:rPr lang="en-US" sz="1200" kern="1200" dirty="0" smtClean="0">
                <a:solidFill>
                  <a:schemeClr val="tx1"/>
                </a:solidFill>
                <a:effectLst/>
                <a:latin typeface="+mn-lt"/>
                <a:ea typeface="+mn-ea"/>
                <a:cs typeface="+mn-cs"/>
              </a:rPr>
              <a:t>can cross this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barrier </a:t>
            </a:r>
            <a:r>
              <a:rPr lang="en-US" sz="1200" kern="1200" baseline="0" dirty="0" smtClean="0">
                <a:solidFill>
                  <a:schemeClr val="tx1"/>
                </a:solidFill>
                <a:effectLst/>
                <a:latin typeface="+mn-lt"/>
                <a:ea typeface="+mn-ea"/>
                <a:cs typeface="+mn-cs"/>
              </a:rPr>
              <a:t>and show </a:t>
            </a:r>
            <a:r>
              <a:rPr lang="en-US" sz="1200" kern="1200" dirty="0" smtClean="0">
                <a:solidFill>
                  <a:schemeClr val="tx1"/>
                </a:solidFill>
                <a:effectLst/>
                <a:latin typeface="+mn-lt"/>
                <a:ea typeface="+mn-ea"/>
                <a:cs typeface="+mn-cs"/>
              </a:rPr>
              <a:t>a high affinity for mammal</a:t>
            </a:r>
            <a:r>
              <a:rPr lang="en-US" sz="1200" kern="1200" baseline="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nAChRs</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Also learned that some </a:t>
            </a:r>
            <a:r>
              <a:rPr lang="en-US" sz="1200" kern="1200" baseline="0" dirty="0" err="1" smtClean="0">
                <a:solidFill>
                  <a:schemeClr val="tx1"/>
                </a:solidFill>
                <a:effectLst/>
                <a:latin typeface="+mn-lt"/>
                <a:ea typeface="+mn-ea"/>
                <a:cs typeface="+mn-cs"/>
              </a:rPr>
              <a:t>neonic</a:t>
            </a:r>
            <a:r>
              <a:rPr lang="en-US" sz="1200" kern="1200" baseline="0" dirty="0" smtClean="0">
                <a:solidFill>
                  <a:schemeClr val="tx1"/>
                </a:solidFill>
                <a:effectLst/>
                <a:latin typeface="+mn-lt"/>
                <a:ea typeface="+mn-ea"/>
                <a:cs typeface="+mn-cs"/>
              </a:rPr>
              <a:t> metabolites</a:t>
            </a:r>
            <a:r>
              <a:rPr lang="en-US" baseline="0" dirty="0" smtClean="0"/>
              <a:t> are more toxic than parent compound.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Growing # in vitro and in vivo studies have found </a:t>
            </a:r>
            <a:r>
              <a:rPr lang="en-US" baseline="0" dirty="0" err="1" smtClean="0"/>
              <a:t>neonics</a:t>
            </a:r>
            <a:r>
              <a:rPr lang="en-US" baseline="0" dirty="0" smtClean="0"/>
              <a:t> are not benign once in mammal brains, but exert adverse effects even at </a:t>
            </a:r>
            <a:r>
              <a:rPr lang="en-US" baseline="0" dirty="0" err="1" smtClean="0"/>
              <a:t>sublethal</a:t>
            </a:r>
            <a:r>
              <a:rPr lang="en-US" baseline="0" dirty="0" smtClean="0"/>
              <a:t> doses. </a:t>
            </a:r>
            <a:r>
              <a:rPr lang="en-US" sz="1200" kern="1200" dirty="0" smtClean="0">
                <a:solidFill>
                  <a:schemeClr val="tx1"/>
                </a:solidFill>
                <a:effectLst/>
                <a:latin typeface="+mn-lt"/>
                <a:ea typeface="+mn-ea"/>
                <a:cs typeface="+mn-cs"/>
              </a:rPr>
              <a:t>For instance,</a:t>
            </a:r>
            <a:r>
              <a:rPr lang="en-US" sz="1200" kern="1200" baseline="0" dirty="0" smtClean="0">
                <a:solidFill>
                  <a:schemeClr val="tx1"/>
                </a:solidFill>
                <a:effectLst/>
                <a:latin typeface="+mn-lt"/>
                <a:ea typeface="+mn-ea"/>
                <a:cs typeface="+mn-cs"/>
              </a:rPr>
              <a:t> a</a:t>
            </a:r>
            <a:r>
              <a:rPr lang="en-US" sz="1200" kern="1200" dirty="0" smtClean="0">
                <a:solidFill>
                  <a:schemeClr val="tx1"/>
                </a:solidFill>
                <a:effectLst/>
                <a:latin typeface="+mn-lt"/>
                <a:ea typeface="+mn-ea"/>
                <a:cs typeface="+mn-cs"/>
              </a:rPr>
              <a:t> 2012 study found IMI and acetamiprid (ACE) can impair mammalian </a:t>
            </a:r>
            <a:r>
              <a:rPr lang="en-US" sz="1200" kern="1200" dirty="0" err="1" smtClean="0">
                <a:solidFill>
                  <a:schemeClr val="tx1"/>
                </a:solidFill>
                <a:effectLst/>
                <a:latin typeface="+mn-lt"/>
                <a:ea typeface="+mn-ea"/>
                <a:cs typeface="+mn-cs"/>
              </a:rPr>
              <a:t>nAChRs</a:t>
            </a:r>
            <a:r>
              <a:rPr lang="en-US" sz="1200" kern="1200" dirty="0" smtClean="0">
                <a:solidFill>
                  <a:schemeClr val="tx1"/>
                </a:solidFill>
                <a:effectLst/>
                <a:latin typeface="+mn-lt"/>
                <a:ea typeface="+mn-ea"/>
                <a:cs typeface="+mn-cs"/>
              </a:rPr>
              <a:t>. These receptors are of critical importance to human brain functions such as memory, cognition, and behavior.</a:t>
            </a:r>
            <a:endParaRPr lang="en-US" sz="1200" kern="1200" baseline="0" dirty="0" smtClean="0">
              <a:solidFill>
                <a:schemeClr val="tx1"/>
              </a:solidFill>
              <a:effectLst/>
              <a:latin typeface="+mn-lt"/>
              <a:ea typeface="+mn-ea"/>
              <a:cs typeface="+mn-cs"/>
            </a:endParaRPr>
          </a:p>
          <a:p>
            <a:endParaRPr lang="en-US" sz="1200" kern="1200" baseline="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Neonics</a:t>
            </a:r>
            <a:r>
              <a:rPr lang="en-US" sz="1200" kern="1200" dirty="0" smtClean="0">
                <a:solidFill>
                  <a:schemeClr val="tx1"/>
                </a:solidFill>
                <a:effectLst/>
                <a:latin typeface="+mn-lt"/>
                <a:ea typeface="+mn-ea"/>
                <a:cs typeface="+mn-cs"/>
              </a:rPr>
              <a:t> are</a:t>
            </a:r>
            <a:r>
              <a:rPr lang="en-US" sz="1200" kern="1200" baseline="0" dirty="0" smtClean="0">
                <a:solidFill>
                  <a:schemeClr val="tx1"/>
                </a:solidFill>
                <a:effectLst/>
                <a:latin typeface="+mn-lt"/>
                <a:ea typeface="+mn-ea"/>
                <a:cs typeface="+mn-cs"/>
              </a:rPr>
              <a:t> also capable of activating or modulating </a:t>
            </a:r>
            <a:r>
              <a:rPr lang="en-US" sz="1200" kern="1200" dirty="0" smtClean="0">
                <a:solidFill>
                  <a:schemeClr val="tx1"/>
                </a:solidFill>
                <a:effectLst/>
                <a:latin typeface="+mn-lt"/>
                <a:ea typeface="+mn-ea"/>
                <a:cs typeface="+mn-cs"/>
              </a:rPr>
              <a:t>the most prominent subtype of </a:t>
            </a:r>
            <a:r>
              <a:rPr lang="en-US" sz="1200" kern="1200" dirty="0" err="1" smtClean="0">
                <a:solidFill>
                  <a:schemeClr val="tx1"/>
                </a:solidFill>
                <a:effectLst/>
                <a:latin typeface="+mn-lt"/>
                <a:ea typeface="+mn-ea"/>
                <a:cs typeface="+mn-cs"/>
              </a:rPr>
              <a:t>nAChRs</a:t>
            </a:r>
            <a:r>
              <a:rPr lang="en-US" sz="1200" kern="1200" dirty="0" smtClean="0">
                <a:solidFill>
                  <a:schemeClr val="tx1"/>
                </a:solidFill>
                <a:effectLst/>
                <a:latin typeface="+mn-lt"/>
                <a:ea typeface="+mn-ea"/>
                <a:cs typeface="+mn-cs"/>
              </a:rPr>
              <a:t> in mammals, the α4β2</a:t>
            </a:r>
            <a:r>
              <a:rPr lang="en-US" sz="1200" kern="1200" baseline="0" dirty="0" smtClean="0">
                <a:solidFill>
                  <a:schemeClr val="tx1"/>
                </a:solidFill>
                <a:effectLst/>
                <a:latin typeface="+mn-lt"/>
                <a:ea typeface="+mn-ea"/>
                <a:cs typeface="+mn-cs"/>
              </a:rPr>
              <a:t>. The highest density of this subtype is located in the thalamus. </a:t>
            </a:r>
            <a:r>
              <a:rPr lang="en-US" sz="1200" kern="1200" dirty="0" smtClean="0">
                <a:solidFill>
                  <a:schemeClr val="tx1"/>
                </a:solidFill>
                <a:effectLst/>
                <a:latin typeface="+mn-lt"/>
                <a:ea typeface="+mn-ea"/>
                <a:cs typeface="+mn-cs"/>
              </a:rPr>
              <a:t>Alteration of the density of this subtype has been found to play a role in several central nervous system disorders (Alzheimer’s disease, Parkinson’s disease, schizophrenia, and depression). In the developing brain, this subtype is involved in neural proliferation, apoptosis, migration, differentiation, synapse formation, and neural circuit formation.</a:t>
            </a:r>
            <a:r>
              <a:rPr lang="en-US" sz="1200" kern="1200" baseline="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err="1" smtClean="0">
                <a:solidFill>
                  <a:schemeClr val="tx1"/>
                </a:solidFill>
                <a:effectLst/>
                <a:latin typeface="+mn-lt"/>
                <a:ea typeface="+mn-ea"/>
                <a:cs typeface="+mn-cs"/>
              </a:rPr>
              <a:t>Neonics</a:t>
            </a:r>
            <a:r>
              <a:rPr lang="en-US" sz="1200" kern="1200" baseline="0" dirty="0" smtClean="0">
                <a:solidFill>
                  <a:schemeClr val="tx1"/>
                </a:solidFill>
                <a:effectLst/>
                <a:latin typeface="+mn-lt"/>
                <a:ea typeface="+mn-ea"/>
                <a:cs typeface="+mn-cs"/>
              </a:rPr>
              <a:t> are also linked to </a:t>
            </a:r>
            <a:r>
              <a:rPr lang="en-US" sz="1200" kern="1200" dirty="0" smtClean="0">
                <a:solidFill>
                  <a:schemeClr val="tx1"/>
                </a:solidFill>
                <a:effectLst/>
                <a:latin typeface="+mn-lt"/>
                <a:ea typeface="+mn-ea"/>
                <a:cs typeface="+mn-cs"/>
              </a:rPr>
              <a:t>adverse reproductive effects in mammals, including reduced sperm production, reduced rates of pregnancy, and higher rates of embryo death, stillbirth, premature birth, and reduced weight offspring. </a:t>
            </a:r>
          </a:p>
          <a:p>
            <a:r>
              <a:rPr lang="en-US" sz="1200" kern="1200" dirty="0" smtClean="0">
                <a:solidFill>
                  <a:schemeClr val="tx1"/>
                </a:solidFill>
                <a:effectLst/>
                <a:latin typeface="+mn-lt"/>
                <a:ea typeface="+mn-ea"/>
                <a:cs typeface="+mn-cs"/>
              </a:rPr>
              <a:t> </a:t>
            </a:r>
          </a:p>
          <a:p>
            <a:r>
              <a:rPr lang="en-US" sz="1200" kern="1200" dirty="0" err="1" smtClean="0">
                <a:solidFill>
                  <a:schemeClr val="tx1"/>
                </a:solidFill>
                <a:effectLst/>
                <a:latin typeface="+mn-lt"/>
                <a:ea typeface="+mn-ea"/>
                <a:cs typeface="+mn-cs"/>
              </a:rPr>
              <a:t>Sublethal</a:t>
            </a:r>
            <a:r>
              <a:rPr lang="en-US" sz="1200" kern="1200" dirty="0" smtClean="0">
                <a:solidFill>
                  <a:schemeClr val="tx1"/>
                </a:solidFill>
                <a:effectLst/>
                <a:latin typeface="+mn-lt"/>
                <a:ea typeface="+mn-ea"/>
                <a:cs typeface="+mn-cs"/>
              </a:rPr>
              <a:t> doses of </a:t>
            </a:r>
            <a:r>
              <a:rPr lang="en-US" sz="1200" kern="1200" dirty="0" err="1" smtClean="0">
                <a:solidFill>
                  <a:schemeClr val="tx1"/>
                </a:solidFill>
                <a:effectLst/>
                <a:latin typeface="+mn-lt"/>
                <a:ea typeface="+mn-ea"/>
                <a:cs typeface="+mn-cs"/>
              </a:rPr>
              <a:t>neonics</a:t>
            </a:r>
            <a:r>
              <a:rPr lang="en-US" sz="1200" kern="1200" dirty="0" smtClean="0">
                <a:solidFill>
                  <a:schemeClr val="tx1"/>
                </a:solidFill>
                <a:effectLst/>
                <a:latin typeface="+mn-lt"/>
                <a:ea typeface="+mn-ea"/>
                <a:cs typeface="+mn-cs"/>
              </a:rPr>
              <a:t> on mammals, principally rats/mice, have also been reported to produce </a:t>
            </a:r>
            <a:r>
              <a:rPr lang="en-US" sz="1200" kern="1200" dirty="0" err="1" smtClean="0">
                <a:solidFill>
                  <a:schemeClr val="tx1"/>
                </a:solidFill>
                <a:effectLst/>
                <a:latin typeface="+mn-lt"/>
                <a:ea typeface="+mn-ea"/>
                <a:cs typeface="+mn-cs"/>
              </a:rPr>
              <a:t>genotoxic</a:t>
            </a:r>
            <a:r>
              <a:rPr lang="en-US" sz="1200" kern="1200" dirty="0" smtClean="0">
                <a:solidFill>
                  <a:schemeClr val="tx1"/>
                </a:solidFill>
                <a:effectLst/>
                <a:latin typeface="+mn-lt"/>
                <a:ea typeface="+mn-ea"/>
                <a:cs typeface="+mn-cs"/>
              </a:rPr>
              <a:t> and cytotoxic effects, neurobehavioral disorders in offspring, thyroid lesions, retinal atrophy, reduced movement, and increased measures of anxiety/fear. </a:t>
            </a:r>
            <a:endParaRPr lang="en-US" dirty="0" smtClean="0"/>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06B9FA7-64C3-A440-80A8-5AD7320DAB1E}" type="slidenum">
              <a:rPr lang="en-US" smtClean="0"/>
              <a:t>18</a:t>
            </a:fld>
            <a:endParaRPr lang="en-US"/>
          </a:p>
        </p:txBody>
      </p:sp>
    </p:spTree>
    <p:extLst>
      <p:ext uri="{BB962C8B-B14F-4D97-AF65-F5344CB8AC3E}">
        <p14:creationId xmlns:p14="http://schemas.microsoft.com/office/powerpoint/2010/main" val="3422274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A4D01B-3666-456E-8CC7-231FD387ED82}" type="slidenum">
              <a:rPr lang="en-US" smtClean="0"/>
              <a:t>22</a:t>
            </a:fld>
            <a:endParaRPr lang="en-US"/>
          </a:p>
        </p:txBody>
      </p:sp>
    </p:spTree>
    <p:extLst>
      <p:ext uri="{BB962C8B-B14F-4D97-AF65-F5344CB8AC3E}">
        <p14:creationId xmlns:p14="http://schemas.microsoft.com/office/powerpoint/2010/main" val="11044690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excerpt from my Results table displays 4 the 7 studies grouped by acute exposure. All of the studies are recent, the oldest published just in 2009, the latest in 2014, so represents very new data. I will quickly review the key findings.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sole occupational</a:t>
            </a:r>
            <a:r>
              <a:rPr lang="en-US" sz="1200" kern="1200" baseline="0" dirty="0" smtClean="0">
                <a:solidFill>
                  <a:schemeClr val="tx1"/>
                </a:solidFill>
                <a:effectLst/>
                <a:latin typeface="+mn-lt"/>
                <a:ea typeface="+mn-ea"/>
                <a:cs typeface="+mn-cs"/>
              </a:rPr>
              <a:t> study, conducted in Sweden, reported no adverse human health effects associated with a week of acute exposure to IMI.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other three studies comprised two retrospective analyses of poison control center data, one</a:t>
            </a:r>
            <a:r>
              <a:rPr lang="en-US" sz="1200" kern="1200" baseline="0" dirty="0" smtClean="0">
                <a:solidFill>
                  <a:schemeClr val="tx1"/>
                </a:solidFill>
                <a:effectLst/>
                <a:latin typeface="+mn-lt"/>
                <a:ea typeface="+mn-ea"/>
                <a:cs typeface="+mn-cs"/>
              </a:rPr>
              <a:t> in China, the other in Texas,</a:t>
            </a:r>
            <a:r>
              <a:rPr lang="en-US" sz="1200" kern="1200" dirty="0" smtClean="0">
                <a:solidFill>
                  <a:schemeClr val="tx1"/>
                </a:solidFill>
                <a:effectLst/>
                <a:latin typeface="+mn-lt"/>
                <a:ea typeface="+mn-ea"/>
                <a:cs typeface="+mn-cs"/>
              </a:rPr>
              <a:t> and a prospective observational cohort following hospital patients with confirmed IMI poisoning in Sri Lanka.</a:t>
            </a:r>
            <a:r>
              <a:rPr lang="en-US" sz="1200" kern="1200" baseline="0" dirty="0" smtClean="0">
                <a:solidFill>
                  <a:schemeClr val="tx1"/>
                </a:solidFill>
                <a:effectLst/>
                <a:latin typeface="+mn-lt"/>
                <a:ea typeface="+mn-ea"/>
                <a:cs typeface="+mn-cs"/>
              </a:rPr>
              <a:t> Together they </a:t>
            </a:r>
            <a:r>
              <a:rPr lang="en-US" sz="1200" kern="1200" dirty="0" smtClean="0">
                <a:solidFill>
                  <a:schemeClr val="tx1"/>
                </a:solidFill>
                <a:effectLst/>
                <a:latin typeface="+mn-lt"/>
                <a:ea typeface="+mn-ea"/>
                <a:cs typeface="+mn-cs"/>
              </a:rPr>
              <a:t>examined a total of 1280 </a:t>
            </a:r>
            <a:r>
              <a:rPr lang="en-US" sz="1200" kern="1200" dirty="0" err="1" smtClean="0">
                <a:solidFill>
                  <a:schemeClr val="tx1"/>
                </a:solidFill>
                <a:effectLst/>
                <a:latin typeface="+mn-lt"/>
                <a:ea typeface="+mn-ea"/>
                <a:cs typeface="+mn-cs"/>
              </a:rPr>
              <a:t>neonic</a:t>
            </a:r>
            <a:r>
              <a:rPr lang="en-US" sz="1200" kern="1200" dirty="0" smtClean="0">
                <a:solidFill>
                  <a:schemeClr val="tx1"/>
                </a:solidFill>
                <a:effectLst/>
                <a:latin typeface="+mn-lt"/>
                <a:ea typeface="+mn-ea"/>
                <a:cs typeface="+mn-cs"/>
              </a:rPr>
              <a:t> exposures. Of these, 698 were oral ingestions, with 582 exposed via other</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pathways. Only 2 fatalities</a:t>
            </a:r>
            <a:r>
              <a:rPr lang="en-US" sz="1200" kern="1200" baseline="0" dirty="0" smtClean="0">
                <a:solidFill>
                  <a:schemeClr val="tx1"/>
                </a:solidFill>
                <a:effectLst/>
                <a:latin typeface="+mn-lt"/>
                <a:ea typeface="+mn-ea"/>
                <a:cs typeface="+mn-cs"/>
              </a:rPr>
              <a:t> were reported.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IMI was reported as the most common </a:t>
            </a:r>
            <a:r>
              <a:rPr lang="en-US" sz="1200" kern="1200" dirty="0" err="1" smtClean="0">
                <a:solidFill>
                  <a:schemeClr val="tx1"/>
                </a:solidFill>
                <a:effectLst/>
                <a:latin typeface="+mn-lt"/>
                <a:ea typeface="+mn-ea"/>
                <a:cs typeface="+mn-cs"/>
              </a:rPr>
              <a:t>neonic</a:t>
            </a:r>
            <a:r>
              <a:rPr lang="en-US" sz="1200" kern="1200" dirty="0" smtClean="0">
                <a:solidFill>
                  <a:schemeClr val="tx1"/>
                </a:solidFill>
                <a:effectLst/>
                <a:latin typeface="+mn-lt"/>
                <a:ea typeface="+mn-ea"/>
                <a:cs typeface="+mn-cs"/>
              </a:rPr>
              <a:t> used in self-poisonings. Cases of self-poisoning with ACE (</a:t>
            </a:r>
            <a:r>
              <a:rPr lang="en-US" sz="1200" i="1" kern="1200" dirty="0" smtClean="0">
                <a:solidFill>
                  <a:schemeClr val="tx1"/>
                </a:solidFill>
                <a:effectLst/>
                <a:latin typeface="+mn-lt"/>
                <a:ea typeface="+mn-ea"/>
                <a:cs typeface="+mn-cs"/>
              </a:rPr>
              <a:t>n</a:t>
            </a:r>
            <a:r>
              <a:rPr lang="en-US" sz="1200" kern="1200" dirty="0" smtClean="0">
                <a:solidFill>
                  <a:schemeClr val="tx1"/>
                </a:solidFill>
                <a:effectLst/>
                <a:latin typeface="+mn-lt"/>
                <a:ea typeface="+mn-ea"/>
                <a:cs typeface="+mn-cs"/>
              </a:rPr>
              <a:t>=8), THO (</a:t>
            </a:r>
            <a:r>
              <a:rPr lang="en-US" sz="1200" i="1" kern="1200" dirty="0" smtClean="0">
                <a:solidFill>
                  <a:schemeClr val="tx1"/>
                </a:solidFill>
                <a:effectLst/>
                <a:latin typeface="+mn-lt"/>
                <a:ea typeface="+mn-ea"/>
                <a:cs typeface="+mn-cs"/>
              </a:rPr>
              <a:t>n</a:t>
            </a:r>
            <a:r>
              <a:rPr lang="en-US" sz="1200" kern="1200" dirty="0" smtClean="0">
                <a:solidFill>
                  <a:schemeClr val="tx1"/>
                </a:solidFill>
                <a:effectLst/>
                <a:latin typeface="+mn-lt"/>
                <a:ea typeface="+mn-ea"/>
                <a:cs typeface="+mn-cs"/>
              </a:rPr>
              <a:t>=6), and CLO (</a:t>
            </a:r>
            <a:r>
              <a:rPr lang="en-US" sz="1200" i="1" kern="1200" dirty="0" smtClean="0">
                <a:solidFill>
                  <a:schemeClr val="tx1"/>
                </a:solidFill>
                <a:effectLst/>
                <a:latin typeface="+mn-lt"/>
                <a:ea typeface="+mn-ea"/>
                <a:cs typeface="+mn-cs"/>
              </a:rPr>
              <a:t>n</a:t>
            </a:r>
            <a:r>
              <a:rPr lang="en-US" sz="1200" kern="1200" dirty="0" smtClean="0">
                <a:solidFill>
                  <a:schemeClr val="tx1"/>
                </a:solidFill>
                <a:effectLst/>
                <a:latin typeface="+mn-lt"/>
                <a:ea typeface="+mn-ea"/>
                <a:cs typeface="+mn-cs"/>
              </a:rPr>
              <a:t>=5) were few in</a:t>
            </a:r>
            <a:r>
              <a:rPr lang="en-US" sz="1200" kern="1200" baseline="0" dirty="0" smtClean="0">
                <a:solidFill>
                  <a:schemeClr val="tx1"/>
                </a:solidFill>
                <a:effectLst/>
                <a:latin typeface="+mn-lt"/>
                <a:ea typeface="+mn-ea"/>
                <a:cs typeface="+mn-cs"/>
              </a:rPr>
              <a:t> comparison</a:t>
            </a:r>
            <a:r>
              <a:rPr lang="en-US" sz="1200" kern="1200" dirty="0" smtClean="0">
                <a:solidFill>
                  <a:schemeClr val="tx1"/>
                </a:solidFill>
                <a:effectLst/>
                <a:latin typeface="+mn-lt"/>
                <a:ea typeface="+mn-ea"/>
                <a:cs typeface="+mn-cs"/>
              </a:rPr>
              <a:t>.</a:t>
            </a:r>
            <a:r>
              <a:rPr lang="en-US" dirty="0" smtClean="0">
                <a:effectLst/>
              </a:rPr>
              <a: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All of the poisoning studies found acute </a:t>
            </a:r>
            <a:r>
              <a:rPr lang="en-US" sz="1200" kern="1200" dirty="0" err="1" smtClean="0">
                <a:solidFill>
                  <a:schemeClr val="tx1"/>
                </a:solidFill>
                <a:effectLst/>
                <a:latin typeface="+mn-lt"/>
                <a:ea typeface="+mn-ea"/>
                <a:cs typeface="+mn-cs"/>
              </a:rPr>
              <a:t>neonic</a:t>
            </a:r>
            <a:r>
              <a:rPr lang="en-US" sz="1200" kern="1200" dirty="0" smtClean="0">
                <a:solidFill>
                  <a:schemeClr val="tx1"/>
                </a:solidFill>
                <a:effectLst/>
                <a:latin typeface="+mn-lt"/>
                <a:ea typeface="+mn-ea"/>
                <a:cs typeface="+mn-cs"/>
              </a:rPr>
              <a:t> exposure produced less serious clinical symptoms than older pesticides. However,</a:t>
            </a:r>
            <a:r>
              <a:rPr lang="en-US" sz="1200" kern="1200" baseline="0" dirty="0" smtClean="0">
                <a:solidFill>
                  <a:schemeClr val="tx1"/>
                </a:solidFill>
                <a:effectLst/>
                <a:latin typeface="+mn-lt"/>
                <a:ea typeface="+mn-ea"/>
                <a:cs typeface="+mn-cs"/>
              </a:rPr>
              <a:t> the Chinese and Sri Lankan studies both</a:t>
            </a:r>
            <a:r>
              <a:rPr lang="en-US" sz="1200" kern="1200" dirty="0" smtClean="0">
                <a:solidFill>
                  <a:schemeClr val="tx1"/>
                </a:solidFill>
                <a:effectLst/>
                <a:latin typeface="+mn-lt"/>
                <a:ea typeface="+mn-ea"/>
                <a:cs typeface="+mn-cs"/>
              </a:rPr>
              <a:t> noted </a:t>
            </a:r>
            <a:r>
              <a:rPr lang="en-US" sz="1200" kern="1200" dirty="0" err="1" smtClean="0">
                <a:solidFill>
                  <a:schemeClr val="tx1"/>
                </a:solidFill>
                <a:effectLst/>
                <a:latin typeface="+mn-lt"/>
                <a:ea typeface="+mn-ea"/>
                <a:cs typeface="+mn-cs"/>
              </a:rPr>
              <a:t>neonic</a:t>
            </a:r>
            <a:r>
              <a:rPr lang="en-US" sz="1200" kern="1200" baseline="0" dirty="0" smtClean="0">
                <a:solidFill>
                  <a:schemeClr val="tx1"/>
                </a:solidFill>
                <a:effectLst/>
                <a:latin typeface="+mn-lt"/>
                <a:ea typeface="+mn-ea"/>
                <a:cs typeface="+mn-cs"/>
              </a:rPr>
              <a:t> poisoning can</a:t>
            </a:r>
            <a:r>
              <a:rPr lang="en-US" sz="1200" kern="1200" dirty="0" smtClean="0">
                <a:solidFill>
                  <a:schemeClr val="tx1"/>
                </a:solidFill>
                <a:effectLst/>
                <a:latin typeface="+mn-lt"/>
                <a:ea typeface="+mn-ea"/>
                <a:cs typeface="+mn-cs"/>
              </a:rPr>
              <a:t> present with symptoms similar to acute organophosphate or carbamate, but should not be treated with their antidotes as they seem to worsen outcomes.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Sri Lankan study also addressed the </a:t>
            </a:r>
            <a:r>
              <a:rPr lang="en-US" sz="1200" kern="1200" dirty="0" err="1" smtClean="0">
                <a:solidFill>
                  <a:schemeClr val="tx1"/>
                </a:solidFill>
                <a:effectLst/>
                <a:latin typeface="+mn-lt"/>
                <a:ea typeface="+mn-ea"/>
                <a:cs typeface="+mn-cs"/>
              </a:rPr>
              <a:t>toxicokinetics</a:t>
            </a:r>
            <a:r>
              <a:rPr lang="en-US" sz="1200" kern="1200" dirty="0" smtClean="0">
                <a:solidFill>
                  <a:schemeClr val="tx1"/>
                </a:solidFill>
                <a:effectLst/>
                <a:latin typeface="+mn-lt"/>
                <a:ea typeface="+mn-ea"/>
                <a:cs typeface="+mn-cs"/>
              </a:rPr>
              <a:t> of IMI poisoning, reporting that concentrations remained elevated for up to 10-15 hours post-ingestion, suggesting humans have a </a:t>
            </a:r>
            <a:r>
              <a:rPr lang="en-US" sz="1200" kern="1200" dirty="0" err="1" smtClean="0">
                <a:solidFill>
                  <a:schemeClr val="tx1"/>
                </a:solidFill>
                <a:effectLst/>
                <a:latin typeface="+mn-lt"/>
                <a:ea typeface="+mn-ea"/>
                <a:cs typeface="+mn-cs"/>
              </a:rPr>
              <a:t>saturable</a:t>
            </a:r>
            <a:r>
              <a:rPr lang="en-US" sz="1200" kern="1200" dirty="0" smtClean="0">
                <a:solidFill>
                  <a:schemeClr val="tx1"/>
                </a:solidFill>
                <a:effectLst/>
                <a:latin typeface="+mn-lt"/>
                <a:ea typeface="+mn-ea"/>
                <a:cs typeface="+mn-cs"/>
              </a:rPr>
              <a:t> (zero order) absorption and/or elimination ability for high doses of IMI. </a:t>
            </a:r>
            <a:endParaRPr lang="en-US" dirty="0"/>
          </a:p>
        </p:txBody>
      </p:sp>
      <p:sp>
        <p:nvSpPr>
          <p:cNvPr id="4" name="Slide Number Placeholder 3"/>
          <p:cNvSpPr>
            <a:spLocks noGrp="1"/>
          </p:cNvSpPr>
          <p:nvPr>
            <p:ph type="sldNum" sz="quarter" idx="10"/>
          </p:nvPr>
        </p:nvSpPr>
        <p:spPr/>
        <p:txBody>
          <a:bodyPr/>
          <a:lstStyle/>
          <a:p>
            <a:fld id="{E06B9FA7-64C3-A440-80A8-5AD7320DAB1E}" type="slidenum">
              <a:rPr lang="en-US" smtClean="0"/>
              <a:t>23</a:t>
            </a:fld>
            <a:endParaRPr lang="en-US"/>
          </a:p>
        </p:txBody>
      </p:sp>
    </p:spTree>
    <p:extLst>
      <p:ext uri="{BB962C8B-B14F-4D97-AF65-F5344CB8AC3E}">
        <p14:creationId xmlns:p14="http://schemas.microsoft.com/office/powerpoint/2010/main" val="3422274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this slide to emphasize what is known (in dark</a:t>
            </a:r>
            <a:r>
              <a:rPr lang="en-US" baseline="0" dirty="0" smtClean="0"/>
              <a:t> green) </a:t>
            </a:r>
            <a:r>
              <a:rPr lang="en-US" dirty="0" smtClean="0"/>
              <a:t>and (not</a:t>
            </a:r>
            <a:r>
              <a:rPr lang="en-US" baseline="0" dirty="0" smtClean="0"/>
              <a:t> – in red)  regarding the exposure and effects.</a:t>
            </a:r>
          </a:p>
          <a:p>
            <a:endParaRPr lang="en-US" baseline="0" dirty="0" smtClean="0"/>
          </a:p>
          <a:p>
            <a:r>
              <a:rPr lang="en-US" baseline="0" dirty="0" smtClean="0"/>
              <a:t>Some of what is known – in light green.</a:t>
            </a:r>
            <a:endParaRPr lang="en-US" dirty="0"/>
          </a:p>
        </p:txBody>
      </p:sp>
      <p:sp>
        <p:nvSpPr>
          <p:cNvPr id="4" name="Slide Number Placeholder 3"/>
          <p:cNvSpPr>
            <a:spLocks noGrp="1"/>
          </p:cNvSpPr>
          <p:nvPr>
            <p:ph type="sldNum" sz="quarter" idx="10"/>
          </p:nvPr>
        </p:nvSpPr>
        <p:spPr/>
        <p:txBody>
          <a:bodyPr/>
          <a:lstStyle/>
          <a:p>
            <a:fld id="{A0A4D01B-3666-456E-8CC7-231FD387ED82}" type="slidenum">
              <a:rPr lang="en-US" smtClean="0"/>
              <a:t>25</a:t>
            </a:fld>
            <a:endParaRPr lang="en-US"/>
          </a:p>
        </p:txBody>
      </p:sp>
    </p:spTree>
    <p:extLst>
      <p:ext uri="{BB962C8B-B14F-4D97-AF65-F5344CB8AC3E}">
        <p14:creationId xmlns:p14="http://schemas.microsoft.com/office/powerpoint/2010/main" val="11022251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In conclusion, a</a:t>
            </a:r>
            <a:r>
              <a:rPr lang="en-US" sz="1200" kern="1200" dirty="0" smtClean="0">
                <a:solidFill>
                  <a:schemeClr val="tx1"/>
                </a:solidFill>
                <a:effectLst/>
                <a:latin typeface="+mn-lt"/>
                <a:ea typeface="+mn-ea"/>
                <a:cs typeface="+mn-cs"/>
              </a:rPr>
              <a:t>lthough there is scant evidence of harm in the literature, this should</a:t>
            </a:r>
            <a:r>
              <a:rPr lang="en-US" sz="1200" kern="1200" baseline="0" dirty="0" smtClean="0">
                <a:solidFill>
                  <a:schemeClr val="tx1"/>
                </a:solidFill>
                <a:effectLst/>
                <a:latin typeface="+mn-lt"/>
                <a:ea typeface="+mn-ea"/>
                <a:cs typeface="+mn-cs"/>
              </a:rPr>
              <a:t> not be </a:t>
            </a:r>
            <a:r>
              <a:rPr lang="en-US" sz="1200" kern="1200" dirty="0" smtClean="0">
                <a:solidFill>
                  <a:schemeClr val="tx1"/>
                </a:solidFill>
                <a:effectLst/>
                <a:latin typeface="+mn-lt"/>
                <a:ea typeface="+mn-ea"/>
                <a:cs typeface="+mn-cs"/>
              </a:rPr>
              <a:t>misinterpreted as evidence of no effect rather than the absence of exceedingly difficult-to-gather data. Studies have documented concerning levels of </a:t>
            </a:r>
            <a:r>
              <a:rPr lang="en-US" sz="1200" kern="1200" dirty="0" err="1" smtClean="0">
                <a:solidFill>
                  <a:schemeClr val="tx1"/>
                </a:solidFill>
                <a:effectLst/>
                <a:latin typeface="+mn-lt"/>
                <a:ea typeface="+mn-ea"/>
                <a:cs typeface="+mn-cs"/>
              </a:rPr>
              <a:t>neonics</a:t>
            </a:r>
            <a:r>
              <a:rPr lang="en-US" sz="1200" kern="1200" dirty="0" smtClean="0">
                <a:solidFill>
                  <a:schemeClr val="tx1"/>
                </a:solidFill>
                <a:effectLst/>
                <a:latin typeface="+mn-lt"/>
                <a:ea typeface="+mn-ea"/>
                <a:cs typeface="+mn-cs"/>
              </a:rPr>
              <a:t> in the environment, adverse effects of </a:t>
            </a:r>
            <a:r>
              <a:rPr lang="en-US" sz="1200" kern="1200" dirty="0" err="1" smtClean="0">
                <a:solidFill>
                  <a:schemeClr val="tx1"/>
                </a:solidFill>
                <a:effectLst/>
                <a:latin typeface="+mn-lt"/>
                <a:ea typeface="+mn-ea"/>
                <a:cs typeface="+mn-cs"/>
              </a:rPr>
              <a:t>neonics</a:t>
            </a:r>
            <a:r>
              <a:rPr lang="en-US" sz="1200" kern="1200" dirty="0" smtClean="0">
                <a:solidFill>
                  <a:schemeClr val="tx1"/>
                </a:solidFill>
                <a:effectLst/>
                <a:latin typeface="+mn-lt"/>
                <a:ea typeface="+mn-ea"/>
                <a:cs typeface="+mn-cs"/>
              </a:rPr>
              <a:t> in mammals, and multiple pathways by which human exposure to </a:t>
            </a:r>
            <a:r>
              <a:rPr lang="en-US" sz="1200" kern="1200" dirty="0" err="1" smtClean="0">
                <a:solidFill>
                  <a:schemeClr val="tx1"/>
                </a:solidFill>
                <a:effectLst/>
                <a:latin typeface="+mn-lt"/>
                <a:ea typeface="+mn-ea"/>
                <a:cs typeface="+mn-cs"/>
              </a:rPr>
              <a:t>neonics</a:t>
            </a:r>
            <a:r>
              <a:rPr lang="en-US" sz="1200" kern="1200" dirty="0" smtClean="0">
                <a:solidFill>
                  <a:schemeClr val="tx1"/>
                </a:solidFill>
                <a:effectLst/>
                <a:latin typeface="+mn-lt"/>
                <a:ea typeface="+mn-ea"/>
                <a:cs typeface="+mn-cs"/>
              </a:rPr>
              <a:t> could occur, yet little is known about the potential human health effects of </a:t>
            </a:r>
            <a:r>
              <a:rPr lang="en-US" sz="1200" kern="1200" dirty="0" err="1" smtClean="0">
                <a:solidFill>
                  <a:schemeClr val="tx1"/>
                </a:solidFill>
                <a:effectLst/>
                <a:latin typeface="+mn-lt"/>
                <a:ea typeface="+mn-ea"/>
                <a:cs typeface="+mn-cs"/>
              </a:rPr>
              <a:t>neonic</a:t>
            </a:r>
            <a:r>
              <a:rPr lang="en-US" sz="1200" kern="1200" dirty="0" smtClean="0">
                <a:solidFill>
                  <a:schemeClr val="tx1"/>
                </a:solidFill>
                <a:effectLst/>
                <a:latin typeface="+mn-lt"/>
                <a:ea typeface="+mn-ea"/>
                <a:cs typeface="+mn-cs"/>
              </a:rPr>
              <a:t> exposure.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slide captures several critical public health concerns that have not been adequately addressed by the literature to date and that warrant additional study:</a:t>
            </a:r>
          </a:p>
          <a:p>
            <a:r>
              <a:rPr lang="en-US"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E06B9FA7-64C3-A440-80A8-5AD7320DAB1E}" type="slidenum">
              <a:rPr lang="en-US" smtClean="0"/>
              <a:t>26</a:t>
            </a:fld>
            <a:endParaRPr lang="en-US"/>
          </a:p>
        </p:txBody>
      </p:sp>
    </p:spTree>
    <p:extLst>
      <p:ext uri="{BB962C8B-B14F-4D97-AF65-F5344CB8AC3E}">
        <p14:creationId xmlns:p14="http://schemas.microsoft.com/office/powerpoint/2010/main" val="3422274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Maryland is the 1</a:t>
            </a:r>
            <a:r>
              <a:rPr lang="en-US" baseline="30000" dirty="0" smtClean="0"/>
              <a:t>st</a:t>
            </a:r>
            <a:r>
              <a:rPr lang="en-US" baseline="0" dirty="0" smtClean="0"/>
              <a:t> State to ban </a:t>
            </a:r>
            <a:r>
              <a:rPr lang="en-US" baseline="0" dirty="0" err="1" smtClean="0"/>
              <a:t>neonicitinoids</a:t>
            </a:r>
            <a:r>
              <a:rPr lang="en-US" baseline="0" dirty="0" smtClean="0"/>
              <a:t> for consumer use.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a:t>
            </a:r>
            <a:r>
              <a:rPr lang="en-US" dirty="0" err="1" smtClean="0"/>
              <a:t>mgaleg.maryland.gov</a:t>
            </a:r>
            <a:r>
              <a:rPr lang="en-US" dirty="0" smtClean="0"/>
              <a:t>/Pubs/</a:t>
            </a:r>
            <a:r>
              <a:rPr lang="en-US" dirty="0" err="1" smtClean="0"/>
              <a:t>LegisLegal</a:t>
            </a:r>
            <a:r>
              <a:rPr lang="en-US" dirty="0" smtClean="0"/>
              <a:t>/2015-Pollinator-Health.pdf</a:t>
            </a:r>
          </a:p>
          <a:p>
            <a:endParaRPr lang="en-US" dirty="0"/>
          </a:p>
        </p:txBody>
      </p:sp>
      <p:sp>
        <p:nvSpPr>
          <p:cNvPr id="4" name="Slide Number Placeholder 3"/>
          <p:cNvSpPr>
            <a:spLocks noGrp="1"/>
          </p:cNvSpPr>
          <p:nvPr>
            <p:ph type="sldNum" sz="quarter" idx="10"/>
          </p:nvPr>
        </p:nvSpPr>
        <p:spPr/>
        <p:txBody>
          <a:bodyPr/>
          <a:lstStyle/>
          <a:p>
            <a:fld id="{A0A4D01B-3666-456E-8CC7-231FD387ED82}" type="slidenum">
              <a:rPr lang="en-US" smtClean="0"/>
              <a:t>28</a:t>
            </a:fld>
            <a:endParaRPr lang="en-US"/>
          </a:p>
        </p:txBody>
      </p:sp>
    </p:spTree>
    <p:extLst>
      <p:ext uri="{BB962C8B-B14F-4D97-AF65-F5344CB8AC3E}">
        <p14:creationId xmlns:p14="http://schemas.microsoft.com/office/powerpoint/2010/main" val="5008220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Currently more than 90% of all corn and 44-50% of soybeans are grown from seeds coated with </a:t>
            </a:r>
            <a:r>
              <a:rPr lang="en-US" dirty="0" err="1" smtClean="0"/>
              <a:t>neonics</a:t>
            </a:r>
            <a:r>
              <a:rPr lang="en-US"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It is estimated that approximately 60% of all </a:t>
            </a:r>
            <a:r>
              <a:rPr lang="en-US" dirty="0" err="1" smtClean="0"/>
              <a:t>neonicotinoid</a:t>
            </a:r>
            <a:r>
              <a:rPr lang="en-US" dirty="0" smtClean="0"/>
              <a:t> applications globally are delivered as seed/soil treatments (</a:t>
            </a:r>
            <a:r>
              <a:rPr lang="en-US" dirty="0" err="1" smtClean="0"/>
              <a:t>Jeschke</a:t>
            </a:r>
            <a:r>
              <a:rPr lang="en-US" dirty="0" smtClean="0"/>
              <a:t> et al. </a:t>
            </a:r>
            <a:r>
              <a:rPr lang="en-US" dirty="0" smtClean="0">
                <a:hlinkClick r:id="rId3"/>
              </a:rPr>
              <a:t>2011</a:t>
            </a:r>
            <a:r>
              <a:rPr lang="en-US" dirty="0" smtClean="0"/>
              <a:t>).</a:t>
            </a:r>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A0A4D01B-3666-456E-8CC7-231FD387ED82}" type="slidenum">
              <a:rPr lang="en-US" smtClean="0"/>
              <a:t>29</a:t>
            </a:fld>
            <a:endParaRPr lang="en-US"/>
          </a:p>
        </p:txBody>
      </p:sp>
    </p:spTree>
    <p:extLst>
      <p:ext uri="{BB962C8B-B14F-4D97-AF65-F5344CB8AC3E}">
        <p14:creationId xmlns:p14="http://schemas.microsoft.com/office/powerpoint/2010/main" val="7289769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May</a:t>
            </a:r>
            <a:r>
              <a:rPr lang="en-US" baseline="0" dirty="0" smtClean="0"/>
              <a:t> want to mention/speak to difficulty of quantifying use of </a:t>
            </a:r>
            <a:r>
              <a:rPr lang="en-US" baseline="0" dirty="0" err="1" smtClean="0"/>
              <a:t>neonics</a:t>
            </a:r>
            <a:r>
              <a:rPr lang="en-US" baseline="0" dirty="0" smtClean="0"/>
              <a:t> in US since treated seeds are currently not considered an “application of pesticide” by EPA and not  currently assessed by USDA in pesticide use surveys.</a:t>
            </a:r>
          </a:p>
          <a:p>
            <a:endParaRPr lang="en-US" dirty="0"/>
          </a:p>
        </p:txBody>
      </p:sp>
      <p:sp>
        <p:nvSpPr>
          <p:cNvPr id="4" name="Slide Number Placeholder 3"/>
          <p:cNvSpPr>
            <a:spLocks noGrp="1"/>
          </p:cNvSpPr>
          <p:nvPr>
            <p:ph type="sldNum" sz="quarter" idx="10"/>
          </p:nvPr>
        </p:nvSpPr>
        <p:spPr/>
        <p:txBody>
          <a:bodyPr/>
          <a:lstStyle/>
          <a:p>
            <a:fld id="{A0A4D01B-3666-456E-8CC7-231FD387ED82}" type="slidenum">
              <a:rPr lang="en-US" smtClean="0"/>
              <a:t>32</a:t>
            </a:fld>
            <a:endParaRPr lang="en-US"/>
          </a:p>
        </p:txBody>
      </p:sp>
    </p:spTree>
    <p:extLst>
      <p:ext uri="{BB962C8B-B14F-4D97-AF65-F5344CB8AC3E}">
        <p14:creationId xmlns:p14="http://schemas.microsoft.com/office/powerpoint/2010/main" val="3551554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Trend in the sales (Sweden), domestic shipment (Japan), use (California) and agricultural use (Britain) of all </a:t>
            </a:r>
            <a:r>
              <a:rPr lang="en-US" sz="1200" dirty="0" err="1" smtClean="0"/>
              <a:t>neonicotinoid</a:t>
            </a:r>
            <a:r>
              <a:rPr lang="en-US" sz="1200" dirty="0" smtClean="0"/>
              <a:t> insecticides and </a:t>
            </a:r>
            <a:r>
              <a:rPr lang="en-US" sz="1200" dirty="0" err="1" smtClean="0"/>
              <a:t>fipronil</a:t>
            </a:r>
            <a:r>
              <a:rPr lang="en-US" sz="120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Note the separate vertical axes for California// Japan, and Britain//Sweden</a:t>
            </a:r>
          </a:p>
          <a:p>
            <a:endParaRPr lang="en-US" dirty="0"/>
          </a:p>
        </p:txBody>
      </p:sp>
      <p:sp>
        <p:nvSpPr>
          <p:cNvPr id="4" name="Slide Number Placeholder 3"/>
          <p:cNvSpPr>
            <a:spLocks noGrp="1"/>
          </p:cNvSpPr>
          <p:nvPr>
            <p:ph type="sldNum" sz="quarter" idx="10"/>
          </p:nvPr>
        </p:nvSpPr>
        <p:spPr/>
        <p:txBody>
          <a:bodyPr/>
          <a:lstStyle/>
          <a:p>
            <a:fld id="{A0A4D01B-3666-456E-8CC7-231FD387ED82}" type="slidenum">
              <a:rPr lang="en-US" smtClean="0"/>
              <a:t>4</a:t>
            </a:fld>
            <a:endParaRPr lang="en-US"/>
          </a:p>
        </p:txBody>
      </p:sp>
    </p:spTree>
    <p:extLst>
      <p:ext uri="{BB962C8B-B14F-4D97-AF65-F5344CB8AC3E}">
        <p14:creationId xmlns:p14="http://schemas.microsoft.com/office/powerpoint/2010/main" val="3481116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Unsurprisingly, have rapidly become most widely used class of insecticide in the US, registered for some 500 products, including not just crops,</a:t>
            </a:r>
            <a:r>
              <a:rPr lang="en-US" sz="1200" kern="1200" baseline="0" dirty="0" smtClean="0">
                <a:solidFill>
                  <a:schemeClr val="tx1"/>
                </a:solidFill>
                <a:effectLst/>
                <a:latin typeface="+mn-lt"/>
                <a:ea typeface="+mn-ea"/>
                <a:cs typeface="+mn-cs"/>
              </a:rPr>
              <a:t> but also for lawns, gardens, pets, golf courses, timber tracts, and turf.</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06B9FA7-64C3-A440-80A8-5AD7320DAB1E}" type="slidenum">
              <a:rPr lang="en-US" smtClean="0"/>
              <a:t>5</a:t>
            </a:fld>
            <a:endParaRPr lang="en-US"/>
          </a:p>
        </p:txBody>
      </p:sp>
    </p:spTree>
    <p:extLst>
      <p:ext uri="{BB962C8B-B14F-4D97-AF65-F5344CB8AC3E}">
        <p14:creationId xmlns:p14="http://schemas.microsoft.com/office/powerpoint/2010/main" val="342227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Reference:</a:t>
            </a:r>
            <a:r>
              <a:rPr lang="en-US" sz="1200" kern="1200" baseline="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Goulson</a:t>
            </a:r>
            <a:r>
              <a:rPr lang="en-US" sz="1200" kern="1200" dirty="0" smtClean="0">
                <a:solidFill>
                  <a:schemeClr val="tx1"/>
                </a:solidFill>
                <a:effectLst/>
                <a:latin typeface="+mn-lt"/>
                <a:ea typeface="+mn-ea"/>
                <a:cs typeface="+mn-cs"/>
              </a:rPr>
              <a:t> D. 2013. An overview of the environmental risks posed by </a:t>
            </a:r>
            <a:r>
              <a:rPr lang="en-US" sz="1200" kern="1200" dirty="0" err="1" smtClean="0">
                <a:solidFill>
                  <a:schemeClr val="tx1"/>
                </a:solidFill>
                <a:effectLst/>
                <a:latin typeface="+mn-lt"/>
                <a:ea typeface="+mn-ea"/>
                <a:cs typeface="+mn-cs"/>
              </a:rPr>
              <a:t>neonicotinoid</a:t>
            </a:r>
            <a:r>
              <a:rPr lang="en-US" sz="1200" kern="1200" dirty="0" smtClean="0">
                <a:solidFill>
                  <a:schemeClr val="tx1"/>
                </a:solidFill>
                <a:effectLst/>
                <a:latin typeface="+mn-lt"/>
                <a:ea typeface="+mn-ea"/>
                <a:cs typeface="+mn-cs"/>
              </a:rPr>
              <a:t> insecticides. J </a:t>
            </a:r>
            <a:r>
              <a:rPr lang="en-US" sz="1200" kern="1200" dirty="0" err="1" smtClean="0">
                <a:solidFill>
                  <a:schemeClr val="tx1"/>
                </a:solidFill>
                <a:effectLst/>
                <a:latin typeface="+mn-lt"/>
                <a:ea typeface="+mn-ea"/>
                <a:cs typeface="+mn-cs"/>
              </a:rPr>
              <a:t>Appl</a:t>
            </a:r>
            <a:r>
              <a:rPr lang="en-US" sz="1200" kern="1200" dirty="0" smtClean="0">
                <a:solidFill>
                  <a:schemeClr val="tx1"/>
                </a:solidFill>
                <a:effectLst/>
                <a:latin typeface="+mn-lt"/>
                <a:ea typeface="+mn-ea"/>
                <a:cs typeface="+mn-cs"/>
              </a:rPr>
              <a:t> Ecol. 50(4). DOI: 10.1111/1365-2664.12111.</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From </a:t>
            </a:r>
            <a:r>
              <a:rPr lang="en-US" sz="1200" kern="1200" dirty="0" err="1" smtClean="0">
                <a:solidFill>
                  <a:schemeClr val="tx1"/>
                </a:solidFill>
                <a:effectLst/>
                <a:latin typeface="+mn-lt"/>
                <a:ea typeface="+mn-ea"/>
                <a:cs typeface="+mn-cs"/>
              </a:rPr>
              <a:t>Andi’s</a:t>
            </a:r>
            <a:r>
              <a:rPr lang="en-US" sz="1200" kern="1200" dirty="0" smtClean="0">
                <a:solidFill>
                  <a:schemeClr val="tx1"/>
                </a:solidFill>
                <a:effectLst/>
                <a:latin typeface="+mn-lt"/>
                <a:ea typeface="+mn-ea"/>
                <a:cs typeface="+mn-cs"/>
              </a:rPr>
              <a:t> Paper:</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Recent studies show </a:t>
            </a:r>
            <a:r>
              <a:rPr lang="en-US" sz="1200" kern="1200" dirty="0" err="1" smtClean="0">
                <a:solidFill>
                  <a:schemeClr val="tx1"/>
                </a:solidFill>
                <a:effectLst/>
                <a:latin typeface="+mn-lt"/>
                <a:ea typeface="+mn-ea"/>
                <a:cs typeface="+mn-cs"/>
              </a:rPr>
              <a:t>neonics</a:t>
            </a:r>
            <a:r>
              <a:rPr lang="en-US" sz="1200" kern="1200" dirty="0" smtClean="0">
                <a:solidFill>
                  <a:schemeClr val="tx1"/>
                </a:solidFill>
                <a:effectLst/>
                <a:latin typeface="+mn-lt"/>
                <a:ea typeface="+mn-ea"/>
                <a:cs typeface="+mn-cs"/>
              </a:rPr>
              <a:t> are concentrating in the environment (Anderson et al. 2015, </a:t>
            </a:r>
            <a:r>
              <a:rPr lang="en-US" sz="1200" kern="1200" dirty="0" err="1" smtClean="0">
                <a:solidFill>
                  <a:schemeClr val="tx1"/>
                </a:solidFill>
                <a:effectLst/>
                <a:latin typeface="+mn-lt"/>
                <a:ea typeface="+mn-ea"/>
                <a:cs typeface="+mn-cs"/>
              </a:rPr>
              <a:t>Hladick</a:t>
            </a:r>
            <a:r>
              <a:rPr lang="en-US" sz="1200" kern="1200" dirty="0" smtClean="0">
                <a:solidFill>
                  <a:schemeClr val="tx1"/>
                </a:solidFill>
                <a:effectLst/>
                <a:latin typeface="+mn-lt"/>
                <a:ea typeface="+mn-ea"/>
                <a:cs typeface="+mn-cs"/>
              </a:rPr>
              <a:t> et al. 2014, Main et al. 2014, Simon-</a:t>
            </a:r>
            <a:r>
              <a:rPr lang="en-US" sz="1200" kern="1200" dirty="0" err="1" smtClean="0">
                <a:solidFill>
                  <a:schemeClr val="tx1"/>
                </a:solidFill>
                <a:effectLst/>
                <a:latin typeface="+mn-lt"/>
                <a:ea typeface="+mn-ea"/>
                <a:cs typeface="+mn-cs"/>
              </a:rPr>
              <a:t>Delso</a:t>
            </a:r>
            <a:r>
              <a:rPr lang="en-US" sz="1200" kern="1200" dirty="0" smtClean="0">
                <a:solidFill>
                  <a:schemeClr val="tx1"/>
                </a:solidFill>
                <a:effectLst/>
                <a:latin typeface="+mn-lt"/>
                <a:ea typeface="+mn-ea"/>
                <a:cs typeface="+mn-cs"/>
              </a:rPr>
              <a:t> 2015</a:t>
            </a:r>
            <a:r>
              <a:rPr lang="en-US" sz="1200" strike="sngStrike" kern="1200" dirty="0" smtClean="0">
                <a:solidFill>
                  <a:schemeClr val="tx1"/>
                </a:solidFill>
                <a:effectLst/>
                <a:latin typeface="+mn-lt"/>
                <a:ea typeface="+mn-ea"/>
                <a:cs typeface="+mn-cs"/>
              </a:rPr>
              <a:t>),</a:t>
            </a:r>
            <a:r>
              <a:rPr lang="en-US" sz="1200" strike="sngStrike"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Persistent in the environment and mobile, </a:t>
            </a:r>
            <a:r>
              <a:rPr lang="en-US" sz="1200" kern="1200" dirty="0" err="1" smtClean="0">
                <a:solidFill>
                  <a:schemeClr val="tx1"/>
                </a:solidFill>
                <a:effectLst/>
                <a:latin typeface="+mn-lt"/>
                <a:ea typeface="+mn-ea"/>
                <a:cs typeface="+mn-cs"/>
              </a:rPr>
              <a:t>neonics</a:t>
            </a:r>
            <a:r>
              <a:rPr lang="en-US" sz="1200" kern="1200" dirty="0" smtClean="0">
                <a:solidFill>
                  <a:schemeClr val="tx1"/>
                </a:solidFill>
                <a:effectLst/>
                <a:latin typeface="+mn-lt"/>
                <a:ea typeface="+mn-ea"/>
                <a:cs typeface="+mn-cs"/>
              </a:rPr>
              <a:t> have been found in soil, dust, </a:t>
            </a:r>
            <a:r>
              <a:rPr lang="en-US" sz="1200" u="sng" kern="1200" dirty="0" smtClean="0">
                <a:solidFill>
                  <a:schemeClr val="tx1"/>
                </a:solidFill>
                <a:effectLst/>
                <a:latin typeface="+mn-lt"/>
                <a:ea typeface="+mn-ea"/>
                <a:cs typeface="+mn-cs"/>
              </a:rPr>
              <a:t>wetland, </a:t>
            </a:r>
            <a:r>
              <a:rPr lang="en-US" sz="1200" strike="sngStrike" kern="1200" dirty="0" smtClean="0">
                <a:solidFill>
                  <a:schemeClr val="tx1"/>
                </a:solidFill>
                <a:effectLst/>
                <a:latin typeface="+mn-lt"/>
                <a:ea typeface="+mn-ea"/>
                <a:cs typeface="+mn-cs"/>
              </a:rPr>
              <a:t>surface and </a:t>
            </a:r>
            <a:r>
              <a:rPr lang="en-US" sz="1200" kern="1200" dirty="0" smtClean="0">
                <a:solidFill>
                  <a:schemeClr val="tx1"/>
                </a:solidFill>
                <a:effectLst/>
                <a:latin typeface="+mn-lt"/>
                <a:ea typeface="+mn-ea"/>
                <a:cs typeface="+mn-cs"/>
              </a:rPr>
              <a:t>ground water, non-target plants and vertebrate prey, and food</a:t>
            </a:r>
            <a:r>
              <a:rPr lang="en-US" sz="1200" u="sng" kern="1200" dirty="0" smtClean="0">
                <a:solidFill>
                  <a:schemeClr val="tx1"/>
                </a:solidFill>
                <a:effectLst/>
                <a:latin typeface="+mn-lt"/>
                <a:ea typeface="+mn-ea"/>
                <a:cs typeface="+mn-cs"/>
              </a:rPr>
              <a:t>s common to the American diet</a:t>
            </a:r>
            <a:r>
              <a:rPr lang="en-US" sz="1200" kern="1200" dirty="0" smtClean="0">
                <a:solidFill>
                  <a:schemeClr val="tx1"/>
                </a:solidFill>
                <a:effectLst/>
                <a:latin typeface="+mn-lt"/>
                <a:ea typeface="+mn-ea"/>
                <a:cs typeface="+mn-cs"/>
              </a:rPr>
              <a:t>, including </a:t>
            </a:r>
            <a:r>
              <a:rPr lang="en-US" sz="1200" u="sng" kern="1200" dirty="0" smtClean="0">
                <a:solidFill>
                  <a:schemeClr val="tx1"/>
                </a:solidFill>
                <a:effectLst/>
                <a:latin typeface="+mn-lt"/>
                <a:ea typeface="+mn-ea"/>
                <a:cs typeface="+mn-cs"/>
              </a:rPr>
              <a:t>wild and aqua cultured </a:t>
            </a:r>
            <a:r>
              <a:rPr lang="en-US" sz="1200" kern="1200" dirty="0" smtClean="0">
                <a:solidFill>
                  <a:schemeClr val="tx1"/>
                </a:solidFill>
                <a:effectLst/>
                <a:latin typeface="+mn-lt"/>
                <a:ea typeface="+mn-ea"/>
                <a:cs typeface="+mn-cs"/>
              </a:rPr>
              <a:t>marine species</a:t>
            </a:r>
            <a:r>
              <a:rPr lang="en-US" sz="1200" u="sng" kern="1200" dirty="0" smtClean="0">
                <a:solidFill>
                  <a:schemeClr val="tx1"/>
                </a:solidFill>
                <a:effectLst/>
                <a:latin typeface="+mn-lt"/>
                <a:ea typeface="+mn-ea"/>
                <a:cs typeface="+mn-cs"/>
              </a:rPr>
              <a:t> </a:t>
            </a:r>
            <a:r>
              <a:rPr lang="en-US" sz="1200" strike="sngStrike"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Bonmatin</a:t>
            </a:r>
            <a:r>
              <a:rPr lang="en-US" sz="1200" kern="1200" dirty="0" smtClean="0">
                <a:solidFill>
                  <a:schemeClr val="tx1"/>
                </a:solidFill>
                <a:effectLst/>
                <a:latin typeface="+mn-lt"/>
                <a:ea typeface="+mn-ea"/>
                <a:cs typeface="+mn-cs"/>
              </a:rPr>
              <a:t> et al. 2015, </a:t>
            </a:r>
            <a:r>
              <a:rPr lang="en-US" sz="1200" kern="1200" dirty="0" err="1" smtClean="0">
                <a:solidFill>
                  <a:schemeClr val="tx1"/>
                </a:solidFill>
                <a:effectLst/>
                <a:latin typeface="+mn-lt"/>
                <a:ea typeface="+mn-ea"/>
                <a:cs typeface="+mn-cs"/>
              </a:rPr>
              <a:t>Chagnon</a:t>
            </a:r>
            <a:r>
              <a:rPr lang="en-US" sz="1200" kern="1200" dirty="0" smtClean="0">
                <a:solidFill>
                  <a:schemeClr val="tx1"/>
                </a:solidFill>
                <a:effectLst/>
                <a:latin typeface="+mn-lt"/>
                <a:ea typeface="+mn-ea"/>
                <a:cs typeface="+mn-cs"/>
              </a:rPr>
              <a:t> et al. 2015, Chen et al. 2014, </a:t>
            </a:r>
            <a:r>
              <a:rPr lang="en-US" sz="1200" kern="1200" dirty="0" err="1" smtClean="0">
                <a:solidFill>
                  <a:schemeClr val="tx1"/>
                </a:solidFill>
                <a:effectLst/>
                <a:latin typeface="+mn-lt"/>
                <a:ea typeface="+mn-ea"/>
                <a:cs typeface="+mn-cs"/>
              </a:rPr>
              <a:t>Cycoń</a:t>
            </a:r>
            <a:r>
              <a:rPr lang="en-US" sz="1200" kern="1200" dirty="0" smtClean="0">
                <a:solidFill>
                  <a:schemeClr val="tx1"/>
                </a:solidFill>
                <a:effectLst/>
                <a:latin typeface="+mn-lt"/>
                <a:ea typeface="+mn-ea"/>
                <a:cs typeface="+mn-cs"/>
              </a:rPr>
              <a:t> and </a:t>
            </a:r>
            <a:r>
              <a:rPr lang="en-US" sz="1200" kern="1200" dirty="0" err="1" smtClean="0">
                <a:solidFill>
                  <a:schemeClr val="tx1"/>
                </a:solidFill>
                <a:effectLst/>
                <a:latin typeface="+mn-lt"/>
                <a:ea typeface="+mn-ea"/>
                <a:cs typeface="+mn-cs"/>
              </a:rPr>
              <a:t>Piotrowska-Seget</a:t>
            </a:r>
            <a:r>
              <a:rPr lang="en-US" sz="1200" kern="1200" dirty="0" smtClean="0">
                <a:solidFill>
                  <a:schemeClr val="tx1"/>
                </a:solidFill>
                <a:effectLst/>
                <a:latin typeface="+mn-lt"/>
                <a:ea typeface="+mn-ea"/>
                <a:cs typeface="+mn-cs"/>
              </a:rPr>
              <a:t> 2014, </a:t>
            </a:r>
            <a:r>
              <a:rPr lang="en-US" sz="1200" strike="sngStrike" kern="1200" dirty="0" err="1" smtClean="0">
                <a:solidFill>
                  <a:schemeClr val="tx1"/>
                </a:solidFill>
                <a:effectLst/>
                <a:latin typeface="+mn-lt"/>
                <a:ea typeface="+mn-ea"/>
                <a:cs typeface="+mn-cs"/>
              </a:rPr>
              <a:t>Huseth</a:t>
            </a:r>
            <a:r>
              <a:rPr lang="en-US" sz="1200" strike="sngStrike" kern="1200" dirty="0" smtClean="0">
                <a:solidFill>
                  <a:schemeClr val="tx1"/>
                </a:solidFill>
                <a:effectLst/>
                <a:latin typeface="+mn-lt"/>
                <a:ea typeface="+mn-ea"/>
                <a:cs typeface="+mn-cs"/>
              </a:rPr>
              <a:t> and Groves 2014, </a:t>
            </a:r>
            <a:r>
              <a:rPr lang="en-US" sz="1200" kern="1200" dirty="0" err="1" smtClean="0">
                <a:solidFill>
                  <a:schemeClr val="tx1"/>
                </a:solidFill>
                <a:effectLst/>
                <a:latin typeface="+mn-lt"/>
                <a:ea typeface="+mn-ea"/>
                <a:cs typeface="+mn-cs"/>
              </a:rPr>
              <a:t>Hladick</a:t>
            </a:r>
            <a:r>
              <a:rPr lang="en-US" sz="1200" kern="1200" dirty="0" smtClean="0">
                <a:solidFill>
                  <a:schemeClr val="tx1"/>
                </a:solidFill>
                <a:effectLst/>
                <a:latin typeface="+mn-lt"/>
                <a:ea typeface="+mn-ea"/>
                <a:cs typeface="+mn-cs"/>
              </a:rPr>
              <a:t> et al. 2014, </a:t>
            </a:r>
            <a:r>
              <a:rPr lang="en-US" sz="1200" u="sng" kern="1200" dirty="0" err="1" smtClean="0">
                <a:solidFill>
                  <a:schemeClr val="tx1"/>
                </a:solidFill>
                <a:effectLst/>
                <a:latin typeface="+mn-lt"/>
                <a:ea typeface="+mn-ea"/>
                <a:cs typeface="+mn-cs"/>
              </a:rPr>
              <a:t>Huseth</a:t>
            </a:r>
            <a:r>
              <a:rPr lang="en-US" sz="1200" u="sng" kern="1200" dirty="0" smtClean="0">
                <a:solidFill>
                  <a:schemeClr val="tx1"/>
                </a:solidFill>
                <a:effectLst/>
                <a:latin typeface="+mn-lt"/>
                <a:ea typeface="+mn-ea"/>
                <a:cs typeface="+mn-cs"/>
              </a:rPr>
              <a:t> and Groves 2014, </a:t>
            </a:r>
            <a:r>
              <a:rPr lang="en-US" sz="1200" kern="1200" dirty="0" err="1" smtClean="0">
                <a:solidFill>
                  <a:schemeClr val="tx1"/>
                </a:solidFill>
                <a:effectLst/>
                <a:latin typeface="+mn-lt"/>
                <a:ea typeface="+mn-ea"/>
                <a:cs typeface="+mn-cs"/>
              </a:rPr>
              <a:t>Koshlukova</a:t>
            </a:r>
            <a:r>
              <a:rPr lang="en-US" sz="1200" kern="1200" dirty="0" smtClean="0">
                <a:solidFill>
                  <a:schemeClr val="tx1"/>
                </a:solidFill>
                <a:effectLst/>
                <a:latin typeface="+mn-lt"/>
                <a:ea typeface="+mn-ea"/>
                <a:cs typeface="+mn-cs"/>
              </a:rPr>
              <a:t> 2006, </a:t>
            </a:r>
            <a:r>
              <a:rPr lang="en-US" sz="1200" kern="1200" dirty="0" err="1" smtClean="0">
                <a:solidFill>
                  <a:schemeClr val="tx1"/>
                </a:solidFill>
                <a:effectLst/>
                <a:latin typeface="+mn-lt"/>
                <a:ea typeface="+mn-ea"/>
                <a:cs typeface="+mn-cs"/>
              </a:rPr>
              <a:t>Krupke</a:t>
            </a:r>
            <a:r>
              <a:rPr lang="en-US" sz="1200" kern="1200" dirty="0" smtClean="0">
                <a:solidFill>
                  <a:schemeClr val="tx1"/>
                </a:solidFill>
                <a:effectLst/>
                <a:latin typeface="+mn-lt"/>
                <a:ea typeface="+mn-ea"/>
                <a:cs typeface="+mn-cs"/>
              </a:rPr>
              <a:t> et al. 2012, USDA 2014, FDA 2014). The U.S. Department of Agriculture’s (USDA) </a:t>
            </a:r>
            <a:r>
              <a:rPr lang="en-US" sz="1200" strike="sngStrike" kern="1200" dirty="0" smtClean="0">
                <a:solidFill>
                  <a:schemeClr val="tx1"/>
                </a:solidFill>
                <a:effectLst/>
                <a:latin typeface="+mn-lt"/>
                <a:ea typeface="+mn-ea"/>
                <a:cs typeface="+mn-cs"/>
              </a:rPr>
              <a:t>most recent</a:t>
            </a:r>
            <a:r>
              <a:rPr lang="en-US" sz="1200" u="sng" kern="1200" dirty="0" smtClean="0">
                <a:solidFill>
                  <a:schemeClr val="tx1"/>
                </a:solidFill>
                <a:effectLst/>
                <a:latin typeface="+mn-lt"/>
                <a:ea typeface="+mn-ea"/>
                <a:cs typeface="+mn-cs"/>
              </a:rPr>
              <a:t>2014</a:t>
            </a:r>
            <a:r>
              <a:rPr lang="en-US" sz="1200" kern="1200" dirty="0" smtClean="0">
                <a:solidFill>
                  <a:schemeClr val="tx1"/>
                </a:solidFill>
                <a:effectLst/>
                <a:latin typeface="+mn-lt"/>
                <a:ea typeface="+mn-ea"/>
                <a:cs typeface="+mn-cs"/>
              </a:rPr>
              <a:t> pesticide monitoring report found </a:t>
            </a:r>
            <a:r>
              <a:rPr lang="en-US" sz="1200" kern="1200" dirty="0" err="1" smtClean="0">
                <a:solidFill>
                  <a:schemeClr val="tx1"/>
                </a:solidFill>
                <a:effectLst/>
                <a:latin typeface="+mn-lt"/>
                <a:ea typeface="+mn-ea"/>
                <a:cs typeface="+mn-cs"/>
              </a:rPr>
              <a:t>neonics</a:t>
            </a:r>
            <a:r>
              <a:rPr lang="en-US" sz="1200" kern="1200" dirty="0" smtClean="0">
                <a:solidFill>
                  <a:schemeClr val="tx1"/>
                </a:solidFill>
                <a:effectLst/>
                <a:latin typeface="+mn-lt"/>
                <a:ea typeface="+mn-ea"/>
                <a:cs typeface="+mn-cs"/>
              </a:rPr>
              <a:t> in 12 of </a:t>
            </a:r>
            <a:r>
              <a:rPr lang="en-US" sz="1200" strike="sngStrike" kern="1200" dirty="0" smtClean="0">
                <a:solidFill>
                  <a:schemeClr val="tx1"/>
                </a:solidFill>
                <a:effectLst/>
                <a:latin typeface="+mn-lt"/>
                <a:ea typeface="+mn-ea"/>
                <a:cs typeface="+mn-cs"/>
              </a:rPr>
              <a:t>the </a:t>
            </a:r>
            <a:r>
              <a:rPr lang="en-US" sz="1200" kern="1200" dirty="0" smtClean="0">
                <a:solidFill>
                  <a:schemeClr val="tx1"/>
                </a:solidFill>
                <a:effectLst/>
                <a:latin typeface="+mn-lt"/>
                <a:ea typeface="+mn-ea"/>
                <a:cs typeface="+mn-cs"/>
              </a:rPr>
              <a:t>1</a:t>
            </a:r>
            <a:r>
              <a:rPr lang="en-US" sz="1200" u="sng" kern="1200" dirty="0" smtClean="0">
                <a:solidFill>
                  <a:schemeClr val="tx1"/>
                </a:solidFill>
                <a:effectLst/>
                <a:latin typeface="+mn-lt"/>
                <a:ea typeface="+mn-ea"/>
                <a:cs typeface="+mn-cs"/>
              </a:rPr>
              <a:t>9</a:t>
            </a:r>
            <a:r>
              <a:rPr lang="en-US" sz="1200" strike="sngStrike" kern="1200" dirty="0" smtClean="0">
                <a:solidFill>
                  <a:schemeClr val="tx1"/>
                </a:solidFill>
                <a:effectLst/>
                <a:latin typeface="+mn-lt"/>
                <a:ea typeface="+mn-ea"/>
                <a:cs typeface="+mn-cs"/>
              </a:rPr>
              <a:t>7</a:t>
            </a:r>
            <a:r>
              <a:rPr lang="en-US" sz="1200" kern="1200" dirty="0" smtClean="0">
                <a:solidFill>
                  <a:schemeClr val="tx1"/>
                </a:solidFill>
                <a:effectLst/>
                <a:latin typeface="+mn-lt"/>
                <a:ea typeface="+mn-ea"/>
                <a:cs typeface="+mn-cs"/>
              </a:rPr>
              <a:t> different </a:t>
            </a:r>
            <a:r>
              <a:rPr lang="en-US" sz="1200" strike="sngStrike" kern="1200" dirty="0" smtClean="0">
                <a:solidFill>
                  <a:schemeClr val="tx1"/>
                </a:solidFill>
                <a:effectLst/>
                <a:latin typeface="+mn-lt"/>
                <a:ea typeface="+mn-ea"/>
                <a:cs typeface="+mn-cs"/>
              </a:rPr>
              <a:t>foods </a:t>
            </a:r>
            <a:r>
              <a:rPr lang="en-US" sz="1200" u="sng" kern="1200" dirty="0" smtClean="0">
                <a:solidFill>
                  <a:schemeClr val="tx1"/>
                </a:solidFill>
                <a:effectLst/>
                <a:latin typeface="+mn-lt"/>
                <a:ea typeface="+mn-ea"/>
                <a:cs typeface="+mn-cs"/>
              </a:rPr>
              <a:t>fruits and vegetables </a:t>
            </a:r>
            <a:r>
              <a:rPr lang="en-US" sz="1200" kern="1200" dirty="0" smtClean="0">
                <a:solidFill>
                  <a:schemeClr val="tx1"/>
                </a:solidFill>
                <a:effectLst/>
                <a:latin typeface="+mn-lt"/>
                <a:ea typeface="+mn-ea"/>
                <a:cs typeface="+mn-cs"/>
              </a:rPr>
              <a:t>sampled, with </a:t>
            </a:r>
            <a:r>
              <a:rPr lang="en-US" sz="1200" u="sng" kern="1200" dirty="0" smtClean="0">
                <a:solidFill>
                  <a:schemeClr val="tx1"/>
                </a:solidFill>
                <a:effectLst/>
                <a:latin typeface="+mn-lt"/>
                <a:ea typeface="+mn-ea"/>
                <a:cs typeface="+mn-cs"/>
              </a:rPr>
              <a:t>11 of these containing multiple </a:t>
            </a:r>
            <a:r>
              <a:rPr lang="en-US" sz="1200" u="sng" kern="1200" dirty="0" err="1" smtClean="0">
                <a:solidFill>
                  <a:schemeClr val="tx1"/>
                </a:solidFill>
                <a:effectLst/>
                <a:latin typeface="+mn-lt"/>
                <a:ea typeface="+mn-ea"/>
                <a:cs typeface="+mn-cs"/>
              </a:rPr>
              <a:t>neonics</a:t>
            </a:r>
            <a:r>
              <a:rPr lang="en-US" sz="1200" u="sng" kern="1200" dirty="0" smtClean="0">
                <a:solidFill>
                  <a:schemeClr val="tx1"/>
                </a:solidFill>
                <a:effectLst/>
                <a:latin typeface="+mn-lt"/>
                <a:ea typeface="+mn-ea"/>
                <a:cs typeface="+mn-cs"/>
              </a:rPr>
              <a:t>, a dramatic increase compared to the previous USDA PDP report, which reported </a:t>
            </a:r>
            <a:r>
              <a:rPr lang="en-US" sz="1200" u="sng" kern="1200" dirty="0" err="1" smtClean="0">
                <a:solidFill>
                  <a:schemeClr val="tx1"/>
                </a:solidFill>
                <a:effectLst/>
                <a:latin typeface="+mn-lt"/>
                <a:ea typeface="+mn-ea"/>
                <a:cs typeface="+mn-cs"/>
              </a:rPr>
              <a:t>neonics</a:t>
            </a:r>
            <a:r>
              <a:rPr lang="en-US" sz="1200" u="sng" kern="1200" dirty="0" smtClean="0">
                <a:solidFill>
                  <a:schemeClr val="tx1"/>
                </a:solidFill>
                <a:effectLst/>
                <a:latin typeface="+mn-lt"/>
                <a:ea typeface="+mn-ea"/>
                <a:cs typeface="+mn-cs"/>
              </a:rPr>
              <a:t> were detected in 11 of 17 fruits and vegetables, with only two containing multiple </a:t>
            </a:r>
            <a:r>
              <a:rPr lang="en-US" sz="1200" u="sng" kern="1200" dirty="0" err="1" smtClean="0">
                <a:solidFill>
                  <a:schemeClr val="tx1"/>
                </a:solidFill>
                <a:effectLst/>
                <a:latin typeface="+mn-lt"/>
                <a:ea typeface="+mn-ea"/>
                <a:cs typeface="+mn-cs"/>
              </a:rPr>
              <a:t>neonics</a:t>
            </a:r>
            <a:r>
              <a:rPr lang="en-US" sz="1200" u="sng" kern="1200" dirty="0" smtClean="0">
                <a:solidFill>
                  <a:schemeClr val="tx1"/>
                </a:solidFill>
                <a:effectLst/>
                <a:latin typeface="+mn-lt"/>
                <a:ea typeface="+mn-ea"/>
                <a:cs typeface="+mn-cs"/>
              </a:rPr>
              <a:t> (USDA 2016, USDA 2014). The USDA also reported </a:t>
            </a:r>
            <a:r>
              <a:rPr lang="en-US" sz="1200" kern="1200" dirty="0" smtClean="0">
                <a:solidFill>
                  <a:schemeClr val="tx1"/>
                </a:solidFill>
                <a:effectLst/>
                <a:latin typeface="+mn-lt"/>
                <a:ea typeface="+mn-ea"/>
                <a:cs typeface="+mn-cs"/>
              </a:rPr>
              <a:t>levels in one food (summer squash) </a:t>
            </a:r>
            <a:r>
              <a:rPr lang="en-US" sz="1200" kern="1200" dirty="0" err="1" smtClean="0">
                <a:solidFill>
                  <a:schemeClr val="tx1"/>
                </a:solidFill>
                <a:effectLst/>
                <a:latin typeface="+mn-lt"/>
                <a:ea typeface="+mn-ea"/>
                <a:cs typeface="+mn-cs"/>
              </a:rPr>
              <a:t>exceed</a:t>
            </a:r>
            <a:r>
              <a:rPr lang="en-US" sz="1200" u="sng" kern="1200" dirty="0" err="1" smtClean="0">
                <a:solidFill>
                  <a:schemeClr val="tx1"/>
                </a:solidFill>
                <a:effectLst/>
                <a:latin typeface="+mn-lt"/>
                <a:ea typeface="+mn-ea"/>
                <a:cs typeface="+mn-cs"/>
              </a:rPr>
              <a:t>ed</a:t>
            </a:r>
            <a:r>
              <a:rPr lang="en-US" sz="1200" strike="sngStrike" kern="1200" dirty="0" err="1" smtClean="0">
                <a:solidFill>
                  <a:schemeClr val="tx1"/>
                </a:solidFill>
                <a:effectLst/>
                <a:latin typeface="+mn-lt"/>
                <a:ea typeface="+mn-ea"/>
                <a:cs typeface="+mn-cs"/>
              </a:rPr>
              <a:t>ing</a:t>
            </a:r>
            <a:r>
              <a:rPr lang="en-US" sz="1200" kern="1200" dirty="0" smtClean="0">
                <a:solidFill>
                  <a:schemeClr val="tx1"/>
                </a:solidFill>
                <a:effectLst/>
                <a:latin typeface="+mn-lt"/>
                <a:ea typeface="+mn-ea"/>
                <a:cs typeface="+mn-cs"/>
              </a:rPr>
              <a:t> the MRL for </a:t>
            </a:r>
            <a:r>
              <a:rPr lang="en-US" sz="1200" kern="1200" dirty="0" err="1" smtClean="0">
                <a:solidFill>
                  <a:schemeClr val="tx1"/>
                </a:solidFill>
                <a:effectLst/>
                <a:latin typeface="+mn-lt"/>
                <a:ea typeface="+mn-ea"/>
                <a:cs typeface="+mn-cs"/>
              </a:rPr>
              <a:t>thiamethoxam</a:t>
            </a:r>
            <a:r>
              <a:rPr lang="en-US" sz="1200" kern="1200" dirty="0" smtClean="0">
                <a:solidFill>
                  <a:schemeClr val="tx1"/>
                </a:solidFill>
                <a:effectLst/>
                <a:latin typeface="+mn-lt"/>
                <a:ea typeface="+mn-ea"/>
                <a:cs typeface="+mn-cs"/>
              </a:rPr>
              <a:t> (THX) (USDA 201</a:t>
            </a:r>
            <a:r>
              <a:rPr lang="en-US" sz="1200" u="sng" kern="1200" dirty="0" smtClean="0">
                <a:solidFill>
                  <a:schemeClr val="tx1"/>
                </a:solidFill>
                <a:effectLst/>
                <a:latin typeface="+mn-lt"/>
                <a:ea typeface="+mn-ea"/>
                <a:cs typeface="+mn-cs"/>
              </a:rPr>
              <a:t>4</a:t>
            </a:r>
            <a:r>
              <a:rPr lang="en-US" sz="1200" strike="sngStrike" kern="1200" dirty="0" smtClean="0">
                <a:solidFill>
                  <a:schemeClr val="tx1"/>
                </a:solidFill>
                <a:effectLst/>
                <a:latin typeface="+mn-lt"/>
                <a:ea typeface="+mn-ea"/>
                <a:cs typeface="+mn-cs"/>
              </a:rPr>
              <a:t>4</a:t>
            </a:r>
            <a:r>
              <a:rPr lang="en-US" sz="1200" kern="1200" dirty="0" smtClean="0">
                <a:solidFill>
                  <a:schemeClr val="tx1"/>
                </a:solidFill>
                <a:effectLst/>
                <a:latin typeface="+mn-lt"/>
                <a:ea typeface="+mn-ea"/>
                <a:cs typeface="+mn-cs"/>
              </a:rPr>
              <a:t>). </a:t>
            </a:r>
            <a:r>
              <a:rPr lang="en-US" sz="1200" strike="sngStrike" kern="1200" dirty="0" smtClean="0">
                <a:solidFill>
                  <a:schemeClr val="tx1"/>
                </a:solidFill>
                <a:effectLst/>
                <a:latin typeface="+mn-lt"/>
                <a:ea typeface="+mn-ea"/>
                <a:cs typeface="+mn-cs"/>
              </a:rPr>
              <a:t>Multiple </a:t>
            </a:r>
            <a:r>
              <a:rPr lang="en-US" sz="1200" strike="sngStrike" kern="1200" dirty="0" err="1" smtClean="0">
                <a:solidFill>
                  <a:schemeClr val="tx1"/>
                </a:solidFill>
                <a:effectLst/>
                <a:latin typeface="+mn-lt"/>
                <a:ea typeface="+mn-ea"/>
                <a:cs typeface="+mn-cs"/>
              </a:rPr>
              <a:t>neonics</a:t>
            </a:r>
            <a:r>
              <a:rPr lang="en-US" sz="1200" strike="sngStrike" kern="1200" dirty="0" smtClean="0">
                <a:solidFill>
                  <a:schemeClr val="tx1"/>
                </a:solidFill>
                <a:effectLst/>
                <a:latin typeface="+mn-lt"/>
                <a:ea typeface="+mn-ea"/>
                <a:cs typeface="+mn-cs"/>
              </a:rPr>
              <a:t> were detected in some foods (e.g., celery and peaches) (USDA 2014). </a:t>
            </a:r>
            <a:r>
              <a:rPr lang="en-US" sz="1200" kern="1200" dirty="0" smtClean="0">
                <a:solidFill>
                  <a:schemeClr val="tx1"/>
                </a:solidFill>
                <a:effectLst/>
                <a:latin typeface="+mn-lt"/>
                <a:ea typeface="+mn-ea"/>
                <a:cs typeface="+mn-cs"/>
              </a:rPr>
              <a:t>A study using more sensitive analytical techniques than those used by the USDA prior to 2013 </a:t>
            </a:r>
            <a:r>
              <a:rPr lang="en-US" sz="1200" u="sng" kern="1200" dirty="0" smtClean="0">
                <a:solidFill>
                  <a:schemeClr val="tx1"/>
                </a:solidFill>
                <a:effectLst/>
                <a:latin typeface="+mn-lt"/>
                <a:ea typeface="+mn-ea"/>
                <a:cs typeface="+mn-cs"/>
              </a:rPr>
              <a:t>also </a:t>
            </a:r>
            <a:r>
              <a:rPr lang="en-US" sz="1200" kern="1200" dirty="0" smtClean="0">
                <a:solidFill>
                  <a:schemeClr val="tx1"/>
                </a:solidFill>
                <a:effectLst/>
                <a:latin typeface="+mn-lt"/>
                <a:ea typeface="+mn-ea"/>
                <a:cs typeface="+mn-cs"/>
              </a:rPr>
              <a:t>reported finding multiple </a:t>
            </a:r>
            <a:r>
              <a:rPr lang="en-US" sz="1200" kern="1200" dirty="0" err="1" smtClean="0">
                <a:solidFill>
                  <a:schemeClr val="tx1"/>
                </a:solidFill>
                <a:effectLst/>
                <a:latin typeface="+mn-lt"/>
                <a:ea typeface="+mn-ea"/>
                <a:cs typeface="+mn-cs"/>
              </a:rPr>
              <a:t>neonics</a:t>
            </a:r>
            <a:r>
              <a:rPr lang="en-US" sz="1200" kern="1200" dirty="0" smtClean="0">
                <a:solidFill>
                  <a:schemeClr val="tx1"/>
                </a:solidFill>
                <a:effectLst/>
                <a:latin typeface="+mn-lt"/>
                <a:ea typeface="+mn-ea"/>
                <a:cs typeface="+mn-cs"/>
              </a:rPr>
              <a:t> in several </a:t>
            </a:r>
            <a:r>
              <a:rPr lang="en-US" sz="1200" strike="sngStrike" kern="1200" dirty="0" smtClean="0">
                <a:solidFill>
                  <a:schemeClr val="tx1"/>
                </a:solidFill>
                <a:effectLst/>
                <a:latin typeface="+mn-lt"/>
                <a:ea typeface="+mn-ea"/>
                <a:cs typeface="+mn-cs"/>
              </a:rPr>
              <a:t>foods </a:t>
            </a:r>
            <a:r>
              <a:rPr lang="en-US" sz="1200" u="sng" kern="1200" dirty="0" smtClean="0">
                <a:solidFill>
                  <a:schemeClr val="tx1"/>
                </a:solidFill>
                <a:effectLst/>
                <a:latin typeface="+mn-lt"/>
                <a:ea typeface="+mn-ea"/>
                <a:cs typeface="+mn-cs"/>
              </a:rPr>
              <a:t>fruits and vegetables </a:t>
            </a:r>
            <a:r>
              <a:rPr lang="en-US" sz="1200" strike="sngStrike" kern="1200" dirty="0" smtClean="0">
                <a:solidFill>
                  <a:schemeClr val="tx1"/>
                </a:solidFill>
                <a:effectLst/>
                <a:latin typeface="+mn-lt"/>
                <a:ea typeface="+mn-ea"/>
                <a:cs typeface="+mn-cs"/>
              </a:rPr>
              <a:t>common to the American diet </a:t>
            </a:r>
            <a:r>
              <a:rPr lang="en-US" sz="1200" kern="1200" dirty="0" smtClean="0">
                <a:solidFill>
                  <a:schemeClr val="tx1"/>
                </a:solidFill>
                <a:effectLst/>
                <a:latin typeface="+mn-lt"/>
                <a:ea typeface="+mn-ea"/>
                <a:cs typeface="+mn-cs"/>
              </a:rPr>
              <a:t>(seven apple varieties, oranges, cantaloupe, </a:t>
            </a:r>
            <a:r>
              <a:rPr lang="en-US" sz="1200" u="sng" kern="1200" dirty="0" smtClean="0">
                <a:solidFill>
                  <a:schemeClr val="tx1"/>
                </a:solidFill>
                <a:effectLst/>
                <a:latin typeface="+mn-lt"/>
                <a:ea typeface="+mn-ea"/>
                <a:cs typeface="+mn-cs"/>
              </a:rPr>
              <a:t>and </a:t>
            </a:r>
            <a:r>
              <a:rPr lang="en-US" sz="1200" kern="1200" dirty="0" smtClean="0">
                <a:solidFill>
                  <a:schemeClr val="tx1"/>
                </a:solidFill>
                <a:effectLst/>
                <a:latin typeface="+mn-lt"/>
                <a:ea typeface="+mn-ea"/>
                <a:cs typeface="+mn-cs"/>
              </a:rPr>
              <a:t>spinach</a:t>
            </a:r>
            <a:r>
              <a:rPr lang="en-US" sz="1200" u="sng" kern="1200" dirty="0" smtClean="0">
                <a:solidFill>
                  <a:schemeClr val="tx1"/>
                </a:solidFill>
                <a:effectLst/>
                <a:latin typeface="+mn-lt"/>
                <a:ea typeface="+mn-ea"/>
                <a:cs typeface="+mn-cs"/>
              </a:rPr>
              <a:t>)</a:t>
            </a:r>
            <a:r>
              <a:rPr lang="en-US" sz="1200" strike="sngStrike"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a:t>
            </a:r>
            <a:r>
              <a:rPr lang="en-US" sz="1200" strike="sngStrike" kern="1200" dirty="0" smtClean="0">
                <a:solidFill>
                  <a:schemeClr val="tx1"/>
                </a:solidFill>
                <a:effectLst/>
                <a:latin typeface="+mn-lt"/>
                <a:ea typeface="+mn-ea"/>
                <a:cs typeface="+mn-cs"/>
              </a:rPr>
              <a:t>and </a:t>
            </a:r>
            <a:r>
              <a:rPr lang="en-US" sz="1200" u="sng" kern="1200" dirty="0" smtClean="0">
                <a:solidFill>
                  <a:schemeClr val="tx1"/>
                </a:solidFill>
                <a:effectLst/>
                <a:latin typeface="+mn-lt"/>
                <a:ea typeface="+mn-ea"/>
                <a:cs typeface="+mn-cs"/>
              </a:rPr>
              <a:t>as well as in </a:t>
            </a:r>
            <a:r>
              <a:rPr lang="en-US" sz="1200" kern="1200" dirty="0" smtClean="0">
                <a:solidFill>
                  <a:schemeClr val="tx1"/>
                </a:solidFill>
                <a:effectLst/>
                <a:latin typeface="+mn-lt"/>
                <a:ea typeface="+mn-ea"/>
                <a:cs typeface="+mn-cs"/>
              </a:rPr>
              <a:t>five organic honey samples</a:t>
            </a:r>
            <a:r>
              <a:rPr lang="en-US" sz="1200" strike="sngStrike"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(Chen et al. 2014). </a:t>
            </a:r>
            <a:r>
              <a:rPr lang="en-US" sz="1200" u="sng" kern="1200" dirty="0" smtClean="0">
                <a:solidFill>
                  <a:schemeClr val="tx1"/>
                </a:solidFill>
                <a:effectLst/>
                <a:latin typeface="+mn-lt"/>
                <a:ea typeface="+mn-ea"/>
                <a:cs typeface="+mn-cs"/>
              </a:rPr>
              <a:t>In its 2012 Total Diet Study, the FDA reported </a:t>
            </a:r>
            <a:r>
              <a:rPr lang="en-US" sz="1200" u="sng" kern="1200" dirty="0" err="1" smtClean="0">
                <a:solidFill>
                  <a:schemeClr val="tx1"/>
                </a:solidFill>
                <a:effectLst/>
                <a:latin typeface="+mn-lt"/>
                <a:ea typeface="+mn-ea"/>
                <a:cs typeface="+mn-cs"/>
              </a:rPr>
              <a:t>neonics</a:t>
            </a:r>
            <a:r>
              <a:rPr lang="en-US" sz="1200" u="sng" kern="1200" dirty="0" smtClean="0">
                <a:solidFill>
                  <a:schemeClr val="tx1"/>
                </a:solidFill>
                <a:effectLst/>
                <a:latin typeface="+mn-lt"/>
                <a:ea typeface="+mn-ea"/>
                <a:cs typeface="+mn-cs"/>
              </a:rPr>
              <a:t> were among the most frequently found pesticide residues in infant and toddler foods (occurrence ranging from 6% to 31%) (FDA 2012). </a:t>
            </a:r>
            <a:r>
              <a:rPr lang="en-US" sz="1200" kern="1200" dirty="0" smtClean="0">
                <a:solidFill>
                  <a:schemeClr val="tx1"/>
                </a:solidFill>
                <a:effectLst/>
                <a:latin typeface="+mn-lt"/>
                <a:ea typeface="+mn-ea"/>
                <a:cs typeface="+mn-cs"/>
              </a:rPr>
              <a:t>Unlike most other pesticides, </a:t>
            </a:r>
            <a:r>
              <a:rPr lang="en-US" sz="1200" kern="1200" dirty="0" err="1" smtClean="0">
                <a:solidFill>
                  <a:schemeClr val="tx1"/>
                </a:solidFill>
                <a:effectLst/>
                <a:latin typeface="+mn-lt"/>
                <a:ea typeface="+mn-ea"/>
                <a:cs typeface="+mn-cs"/>
              </a:rPr>
              <a:t>neonics</a:t>
            </a:r>
            <a:r>
              <a:rPr lang="en-US" sz="1200" kern="1200" dirty="0" smtClean="0">
                <a:solidFill>
                  <a:schemeClr val="tx1"/>
                </a:solidFill>
                <a:effectLst/>
                <a:latin typeface="+mn-lt"/>
                <a:ea typeface="+mn-ea"/>
                <a:cs typeface="+mn-cs"/>
              </a:rPr>
              <a:t> cannot be washed off of food prior to consumption (Chen et al. 2014).</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0A4D01B-3666-456E-8CC7-231FD387ED82}" type="slidenum">
              <a:rPr lang="en-US" smtClean="0"/>
              <a:t>9</a:t>
            </a:fld>
            <a:endParaRPr lang="en-US"/>
          </a:p>
        </p:txBody>
      </p:sp>
    </p:spTree>
    <p:extLst>
      <p:ext uri="{BB962C8B-B14F-4D97-AF65-F5344CB8AC3E}">
        <p14:creationId xmlns:p14="http://schemas.microsoft.com/office/powerpoint/2010/main" val="17953668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Neonics</a:t>
            </a:r>
            <a:r>
              <a:rPr lang="en-US" dirty="0" smtClean="0"/>
              <a:t> are</a:t>
            </a:r>
            <a:r>
              <a:rPr lang="en-US" baseline="0" dirty="0" smtClean="0"/>
              <a:t> also being detected in surface and ground water. The </a:t>
            </a:r>
            <a:r>
              <a:rPr lang="en-US" baseline="0" dirty="0" err="1" smtClean="0"/>
              <a:t>figureon</a:t>
            </a:r>
            <a:r>
              <a:rPr lang="en-US" baseline="0" dirty="0" smtClean="0"/>
              <a:t> the right  shows the detection frequencies and concentrations for IMI, CLO, and THO based on 79 water samples taken from 9 Iowa streams over the 2013 growing season. Most samples contained multiple </a:t>
            </a:r>
            <a:r>
              <a:rPr lang="en-US" baseline="0" dirty="0" err="1" smtClean="0"/>
              <a:t>neonics</a:t>
            </a:r>
            <a:r>
              <a:rPr lang="en-US" baseline="0" dirty="0" smtClean="0"/>
              <a:t>, with CLO the most frequent, which makes sense given it has the longest half life and is a breakdown product for THO. It is also the most common seed dressing.</a:t>
            </a:r>
          </a:p>
          <a:p>
            <a:endParaRPr lang="en-US" dirty="0"/>
          </a:p>
        </p:txBody>
      </p:sp>
      <p:sp>
        <p:nvSpPr>
          <p:cNvPr id="4" name="Slide Number Placeholder 3"/>
          <p:cNvSpPr>
            <a:spLocks noGrp="1"/>
          </p:cNvSpPr>
          <p:nvPr>
            <p:ph type="sldNum" sz="quarter" idx="10"/>
          </p:nvPr>
        </p:nvSpPr>
        <p:spPr/>
        <p:txBody>
          <a:bodyPr/>
          <a:lstStyle/>
          <a:p>
            <a:fld id="{A0A4D01B-3666-456E-8CC7-231FD387ED82}" type="slidenum">
              <a:rPr lang="en-US" smtClean="0"/>
              <a:t>10</a:t>
            </a:fld>
            <a:endParaRPr lang="en-US"/>
          </a:p>
        </p:txBody>
      </p:sp>
    </p:spTree>
    <p:extLst>
      <p:ext uri="{BB962C8B-B14F-4D97-AF65-F5344CB8AC3E}">
        <p14:creationId xmlns:p14="http://schemas.microsoft.com/office/powerpoint/2010/main" val="498557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Ecosystem contamination by </a:t>
            </a:r>
            <a:r>
              <a:rPr lang="en-US" sz="1200" kern="1200" dirty="0" err="1" smtClean="0">
                <a:solidFill>
                  <a:schemeClr val="tx1"/>
                </a:solidFill>
                <a:effectLst/>
                <a:latin typeface="+mn-lt"/>
                <a:ea typeface="+mn-ea"/>
                <a:cs typeface="+mn-cs"/>
              </a:rPr>
              <a:t>neonics</a:t>
            </a:r>
            <a:r>
              <a:rPr lang="en-US" sz="1200" kern="1200" dirty="0" smtClean="0">
                <a:solidFill>
                  <a:schemeClr val="tx1"/>
                </a:solidFill>
                <a:effectLst/>
                <a:latin typeface="+mn-lt"/>
                <a:ea typeface="+mn-ea"/>
                <a:cs typeface="+mn-cs"/>
              </a:rPr>
              <a:t> is occurring via several routes: sediment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loading; leaching and run-off into surface and ground water; uptake by </a:t>
            </a:r>
            <a:r>
              <a:rPr lang="en-US" sz="1200" kern="1200" dirty="0" err="1" smtClean="0">
                <a:solidFill>
                  <a:schemeClr val="tx1"/>
                </a:solidFill>
                <a:effectLst/>
                <a:latin typeface="+mn-lt"/>
                <a:ea typeface="+mn-ea"/>
                <a:cs typeface="+mn-cs"/>
              </a:rPr>
              <a:t>nontarget</a:t>
            </a:r>
            <a:r>
              <a:rPr lang="en-US" sz="1200" kern="1200" dirty="0" smtClean="0">
                <a:solidFill>
                  <a:schemeClr val="tx1"/>
                </a:solidFill>
                <a:effectLst/>
                <a:latin typeface="+mn-lt"/>
                <a:ea typeface="+mn-ea"/>
                <a:cs typeface="+mn-cs"/>
              </a:rPr>
              <a:t> plants followed by translocation via pollen, nectar, guttation fluids, and seeds; plantar exhaust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dust; and spray drift.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Field studies show </a:t>
            </a:r>
            <a:r>
              <a:rPr lang="en-US" sz="1200" kern="1200" dirty="0" err="1" smtClean="0">
                <a:solidFill>
                  <a:schemeClr val="tx1"/>
                </a:solidFill>
                <a:effectLst/>
                <a:latin typeface="+mn-lt"/>
                <a:ea typeface="+mn-ea"/>
                <a:cs typeface="+mn-cs"/>
              </a:rPr>
              <a:t>neonics</a:t>
            </a:r>
            <a:r>
              <a:rPr lang="en-US" sz="1200" kern="1200" dirty="0" smtClean="0">
                <a:solidFill>
                  <a:schemeClr val="tx1"/>
                </a:solidFill>
                <a:effectLst/>
                <a:latin typeface="+mn-lt"/>
                <a:ea typeface="+mn-ea"/>
                <a:cs typeface="+mn-cs"/>
              </a:rPr>
              <a:t> are highly mobile, persist for months to years in the environment, and are causing harm, even at </a:t>
            </a:r>
            <a:r>
              <a:rPr lang="en-US" sz="1200" kern="1200" dirty="0" err="1" smtClean="0">
                <a:solidFill>
                  <a:schemeClr val="tx1"/>
                </a:solidFill>
                <a:effectLst/>
                <a:latin typeface="+mn-lt"/>
                <a:ea typeface="+mn-ea"/>
                <a:cs typeface="+mn-cs"/>
              </a:rPr>
              <a:t>sublethal</a:t>
            </a:r>
            <a:r>
              <a:rPr lang="en-US" sz="1200" kern="1200" dirty="0" smtClean="0">
                <a:solidFill>
                  <a:schemeClr val="tx1"/>
                </a:solidFill>
                <a:effectLst/>
                <a:latin typeface="+mn-lt"/>
                <a:ea typeface="+mn-ea"/>
                <a:cs typeface="+mn-cs"/>
              </a:rPr>
              <a:t> low-dose concentrations, to many important soil, natural</a:t>
            </a:r>
            <a:r>
              <a:rPr lang="en-US" sz="1200" kern="1200" baseline="0" dirty="0" smtClean="0">
                <a:solidFill>
                  <a:schemeClr val="tx1"/>
                </a:solidFill>
                <a:effectLst/>
                <a:latin typeface="+mn-lt"/>
                <a:ea typeface="+mn-ea"/>
                <a:cs typeface="+mn-cs"/>
              </a:rPr>
              <a:t> pest</a:t>
            </a:r>
            <a:r>
              <a:rPr lang="en-US" sz="1200" kern="1200" dirty="0" smtClean="0">
                <a:solidFill>
                  <a:schemeClr val="tx1"/>
                </a:solidFill>
                <a:effectLst/>
                <a:latin typeface="+mn-lt"/>
                <a:ea typeface="+mn-ea"/>
                <a:cs typeface="+mn-cs"/>
              </a:rPr>
              <a:t> control, food chain, and pollinating animals, both vertebrates and invertebrates. They have been linked to CCD as well as the outbreak of White Nose Syndrome in</a:t>
            </a:r>
            <a:r>
              <a:rPr lang="en-US" sz="1200" kern="1200" baseline="0" dirty="0" smtClean="0">
                <a:solidFill>
                  <a:schemeClr val="tx1"/>
                </a:solidFill>
                <a:effectLst/>
                <a:latin typeface="+mn-lt"/>
                <a:ea typeface="+mn-ea"/>
                <a:cs typeface="+mn-cs"/>
              </a:rPr>
              <a:t> bats. </a:t>
            </a:r>
            <a:r>
              <a:rPr lang="en-US" dirty="0" smtClean="0">
                <a:effectLst/>
              </a:rPr>
              <a:t> </a:t>
            </a:r>
            <a:endParaRPr lang="en-US" baseline="0" dirty="0" smtClean="0"/>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overall effect of the current level of </a:t>
            </a:r>
            <a:r>
              <a:rPr lang="en-US" sz="1200" kern="1200" dirty="0" err="1" smtClean="0">
                <a:solidFill>
                  <a:schemeClr val="tx1"/>
                </a:solidFill>
                <a:effectLst/>
                <a:latin typeface="+mn-lt"/>
                <a:ea typeface="+mn-ea"/>
                <a:cs typeface="+mn-cs"/>
              </a:rPr>
              <a:t>neonic</a:t>
            </a:r>
            <a:r>
              <a:rPr lang="en-US" sz="1200" kern="1200" dirty="0" smtClean="0">
                <a:solidFill>
                  <a:schemeClr val="tx1"/>
                </a:solidFill>
                <a:effectLst/>
                <a:latin typeface="+mn-lt"/>
                <a:ea typeface="+mn-ea"/>
                <a:cs typeface="+mn-cs"/>
              </a:rPr>
              <a:t> use is thought to pose a serious threat to food production in the U.S., ranging from a reduction in the availability, variety, and nutritional quality of certain crops to a crisis in which all pollinated crop yields begin to fall.</a:t>
            </a:r>
          </a:p>
          <a:p>
            <a:endParaRPr lang="en-US" dirty="0"/>
          </a:p>
        </p:txBody>
      </p:sp>
      <p:sp>
        <p:nvSpPr>
          <p:cNvPr id="4" name="Slide Number Placeholder 3"/>
          <p:cNvSpPr>
            <a:spLocks noGrp="1"/>
          </p:cNvSpPr>
          <p:nvPr>
            <p:ph type="sldNum" sz="quarter" idx="10"/>
          </p:nvPr>
        </p:nvSpPr>
        <p:spPr/>
        <p:txBody>
          <a:bodyPr/>
          <a:lstStyle/>
          <a:p>
            <a:fld id="{E06B9FA7-64C3-A440-80A8-5AD7320DAB1E}" type="slidenum">
              <a:rPr lang="en-US" smtClean="0"/>
              <a:t>12</a:t>
            </a:fld>
            <a:endParaRPr lang="en-US"/>
          </a:p>
        </p:txBody>
      </p:sp>
    </p:spTree>
    <p:extLst>
      <p:ext uri="{BB962C8B-B14F-4D97-AF65-F5344CB8AC3E}">
        <p14:creationId xmlns:p14="http://schemas.microsoft.com/office/powerpoint/2010/main" val="3422274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Two Papers on Dogs:</a:t>
            </a:r>
          </a:p>
          <a:p>
            <a:endParaRPr lang="en-US" dirty="0" smtClean="0"/>
          </a:p>
          <a:p>
            <a:r>
              <a:rPr lang="en-US" dirty="0" smtClean="0"/>
              <a:t>http://</a:t>
            </a:r>
            <a:r>
              <a:rPr lang="en-US" dirty="0" err="1" smtClean="0"/>
              <a:t>www.ncbi.nlm.nih.gov</a:t>
            </a:r>
            <a:r>
              <a:rPr lang="en-US" dirty="0" smtClean="0"/>
              <a:t>/</a:t>
            </a:r>
            <a:r>
              <a:rPr lang="en-US" dirty="0" err="1" smtClean="0"/>
              <a:t>pubmed</a:t>
            </a:r>
            <a:r>
              <a:rPr lang="en-US" dirty="0" smtClean="0"/>
              <a:t>/20021094</a:t>
            </a:r>
          </a:p>
          <a:p>
            <a:r>
              <a:rPr lang="en-US" dirty="0" smtClean="0"/>
              <a:t>http://</a:t>
            </a:r>
            <a:r>
              <a:rPr lang="en-US" dirty="0" err="1" smtClean="0"/>
              <a:t>www.ncbi.nlm.nih.gov</a:t>
            </a:r>
            <a:r>
              <a:rPr lang="en-US" dirty="0" smtClean="0"/>
              <a:t>/</a:t>
            </a:r>
            <a:r>
              <a:rPr lang="en-US" dirty="0" err="1" smtClean="0"/>
              <a:t>pubmed</a:t>
            </a:r>
            <a:r>
              <a:rPr lang="en-US" dirty="0" smtClean="0"/>
              <a:t>/25365583</a:t>
            </a:r>
          </a:p>
          <a:p>
            <a:endParaRPr lang="en-US" dirty="0"/>
          </a:p>
        </p:txBody>
      </p:sp>
      <p:sp>
        <p:nvSpPr>
          <p:cNvPr id="4" name="Slide Number Placeholder 3"/>
          <p:cNvSpPr>
            <a:spLocks noGrp="1"/>
          </p:cNvSpPr>
          <p:nvPr>
            <p:ph type="sldNum" sz="quarter" idx="10"/>
          </p:nvPr>
        </p:nvSpPr>
        <p:spPr/>
        <p:txBody>
          <a:bodyPr/>
          <a:lstStyle/>
          <a:p>
            <a:fld id="{A0A4D01B-3666-456E-8CC7-231FD387ED82}" type="slidenum">
              <a:rPr lang="en-US" smtClean="0"/>
              <a:t>13</a:t>
            </a:fld>
            <a:endParaRPr lang="en-US"/>
          </a:p>
        </p:txBody>
      </p:sp>
    </p:spTree>
    <p:extLst>
      <p:ext uri="{BB962C8B-B14F-4D97-AF65-F5344CB8AC3E}">
        <p14:creationId xmlns:p14="http://schemas.microsoft.com/office/powerpoint/2010/main" val="2822722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As shown in table, </a:t>
            </a:r>
            <a:r>
              <a:rPr lang="en-US" baseline="0" dirty="0" err="1" smtClean="0"/>
              <a:t>neonics</a:t>
            </a:r>
            <a:r>
              <a:rPr lang="en-US" baseline="0" dirty="0" smtClean="0"/>
              <a:t> frequently detected in many foods common to the American diet. A 2014 study found 72% of fruits, 45% of veggies, and 50% of honey samples contained at least two </a:t>
            </a:r>
            <a:r>
              <a:rPr lang="en-US" baseline="0" dirty="0" err="1" smtClean="0"/>
              <a:t>neonics</a:t>
            </a:r>
            <a:r>
              <a:rPr lang="en-US" baseline="0" dirty="0" smtClean="0"/>
              <a:t>; some contained as many as three. </a:t>
            </a:r>
            <a:r>
              <a:rPr lang="en-US" sz="1200" kern="1200" dirty="0" smtClean="0">
                <a:solidFill>
                  <a:schemeClr val="tx1"/>
                </a:solidFill>
                <a:effectLst/>
                <a:latin typeface="+mn-lt"/>
                <a:ea typeface="+mn-ea"/>
                <a:cs typeface="+mn-cs"/>
              </a:rPr>
              <a:t>Unlike previous pesticides, </a:t>
            </a:r>
            <a:r>
              <a:rPr lang="en-US" sz="1200" kern="1200" dirty="0" err="1" smtClean="0">
                <a:solidFill>
                  <a:schemeClr val="tx1"/>
                </a:solidFill>
                <a:effectLst/>
                <a:latin typeface="+mn-lt"/>
                <a:ea typeface="+mn-ea"/>
                <a:cs typeface="+mn-cs"/>
              </a:rPr>
              <a:t>neonics</a:t>
            </a:r>
            <a:r>
              <a:rPr lang="en-US" sz="1200" kern="1200" dirty="0" smtClean="0">
                <a:solidFill>
                  <a:schemeClr val="tx1"/>
                </a:solidFill>
                <a:effectLst/>
                <a:latin typeface="+mn-lt"/>
                <a:ea typeface="+mn-ea"/>
                <a:cs typeface="+mn-cs"/>
              </a:rPr>
              <a:t> cannot be washed off of food prior to consumption.</a:t>
            </a:r>
            <a:r>
              <a:rPr lang="en-US" sz="1200" kern="1200" baseline="0" dirty="0" smtClean="0">
                <a:solidFill>
                  <a:schemeClr val="tx1"/>
                </a:solidFill>
                <a:effectLst/>
                <a:latin typeface="+mn-lt"/>
                <a:ea typeface="+mn-ea"/>
                <a:cs typeface="+mn-cs"/>
              </a:rPr>
              <a:t> Important to note EPA’s r</a:t>
            </a:r>
            <a:r>
              <a:rPr lang="en-US" baseline="0" dirty="0" smtClean="0"/>
              <a:t>isk assessment process does not screen for effects of mixtures, such as the additive/synergistic effects of </a:t>
            </a:r>
            <a:r>
              <a:rPr lang="en-US" baseline="0" dirty="0" err="1" smtClean="0"/>
              <a:t>neonics</a:t>
            </a:r>
            <a:r>
              <a:rPr lang="en-US" baseline="0" dirty="0" smtClean="0"/>
              <a:t> with other </a:t>
            </a:r>
            <a:r>
              <a:rPr lang="en-US" baseline="0" dirty="0" err="1" smtClean="0"/>
              <a:t>neonics</a:t>
            </a:r>
            <a:r>
              <a:rPr lang="en-US" baseline="0" dirty="0" smtClean="0"/>
              <a:t> and/or other pesticides. This is concerning because some fungicides and herbicides are known to increase toxicity of </a:t>
            </a:r>
            <a:r>
              <a:rPr lang="en-US" baseline="0" dirty="0" err="1" smtClean="0"/>
              <a:t>neonics</a:t>
            </a:r>
            <a:r>
              <a:rPr lang="en-US" baseline="0" dirty="0" smtClean="0"/>
              <a:t> from 200 to 1000 times. </a:t>
            </a:r>
          </a:p>
          <a:p>
            <a:endParaRPr lang="en-US" baseline="0" dirty="0" smtClean="0"/>
          </a:p>
          <a:p>
            <a:r>
              <a:rPr lang="en-US" dirty="0" err="1" smtClean="0"/>
              <a:t>Neonics</a:t>
            </a:r>
            <a:r>
              <a:rPr lang="en-US" dirty="0" smtClean="0"/>
              <a:t> are</a:t>
            </a:r>
            <a:r>
              <a:rPr lang="en-US" baseline="0" dirty="0" smtClean="0"/>
              <a:t> also being detected in surface and ground water. The </a:t>
            </a:r>
            <a:r>
              <a:rPr lang="en-US" baseline="0" dirty="0" err="1" smtClean="0"/>
              <a:t>figureon</a:t>
            </a:r>
            <a:r>
              <a:rPr lang="en-US" baseline="0" dirty="0" smtClean="0"/>
              <a:t> the right  shows the detection frequencies and concentrations for IMI, CLO, and THO based on 79 water samples taken from 9 Iowa streams over the 2013 growing season. Most samples contained multiple </a:t>
            </a:r>
            <a:r>
              <a:rPr lang="en-US" baseline="0" dirty="0" err="1" smtClean="0"/>
              <a:t>neonics</a:t>
            </a:r>
            <a:r>
              <a:rPr lang="en-US" baseline="0" dirty="0" smtClean="0"/>
              <a:t>, with CLO the most frequent, which makes sense given it has the longest half life and is a breakdown product for THO. It is also the most common seed dressing.</a:t>
            </a:r>
          </a:p>
          <a:p>
            <a:endParaRPr lang="en-US" dirty="0" smtClean="0"/>
          </a:p>
        </p:txBody>
      </p:sp>
      <p:sp>
        <p:nvSpPr>
          <p:cNvPr id="4" name="Slide Number Placeholder 3"/>
          <p:cNvSpPr>
            <a:spLocks noGrp="1"/>
          </p:cNvSpPr>
          <p:nvPr>
            <p:ph type="sldNum" sz="quarter" idx="10"/>
          </p:nvPr>
        </p:nvSpPr>
        <p:spPr/>
        <p:txBody>
          <a:bodyPr/>
          <a:lstStyle/>
          <a:p>
            <a:fld id="{E06B9FA7-64C3-A440-80A8-5AD7320DAB1E}" type="slidenum">
              <a:rPr lang="en-US" smtClean="0"/>
              <a:t>14</a:t>
            </a:fld>
            <a:endParaRPr lang="en-US"/>
          </a:p>
        </p:txBody>
      </p:sp>
    </p:spTree>
    <p:extLst>
      <p:ext uri="{BB962C8B-B14F-4D97-AF65-F5344CB8AC3E}">
        <p14:creationId xmlns:p14="http://schemas.microsoft.com/office/powerpoint/2010/main" val="3422274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Reference: http://</a:t>
            </a:r>
            <a:r>
              <a:rPr lang="en-US" dirty="0" err="1" smtClean="0"/>
              <a:t>www.ncbi.nlm.nih.gov</a:t>
            </a:r>
            <a:r>
              <a:rPr lang="en-US" dirty="0" smtClean="0"/>
              <a:t>/</a:t>
            </a:r>
            <a:r>
              <a:rPr lang="en-US" dirty="0" err="1" smtClean="0"/>
              <a:t>pubmed</a:t>
            </a:r>
            <a:r>
              <a:rPr lang="en-US" dirty="0" smtClean="0"/>
              <a:t>/26556224</a:t>
            </a:r>
            <a:endParaRPr lang="en-US" dirty="0"/>
          </a:p>
        </p:txBody>
      </p:sp>
      <p:sp>
        <p:nvSpPr>
          <p:cNvPr id="4" name="Slide Number Placeholder 3"/>
          <p:cNvSpPr>
            <a:spLocks noGrp="1"/>
          </p:cNvSpPr>
          <p:nvPr>
            <p:ph type="sldNum" sz="quarter" idx="10"/>
          </p:nvPr>
        </p:nvSpPr>
        <p:spPr/>
        <p:txBody>
          <a:bodyPr/>
          <a:lstStyle/>
          <a:p>
            <a:fld id="{A0A4D01B-3666-456E-8CC7-231FD387ED82}" type="slidenum">
              <a:rPr lang="en-US" smtClean="0"/>
              <a:t>15</a:t>
            </a:fld>
            <a:endParaRPr lang="en-US"/>
          </a:p>
        </p:txBody>
      </p:sp>
    </p:spTree>
    <p:extLst>
      <p:ext uri="{BB962C8B-B14F-4D97-AF65-F5344CB8AC3E}">
        <p14:creationId xmlns:p14="http://schemas.microsoft.com/office/powerpoint/2010/main" val="12918332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AEE80C1-2580-459F-82E2-AE8F1113D5D9}" type="datetimeFigureOut">
              <a:rPr lang="en-US" smtClean="0"/>
              <a:t>10/26/16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1C9FB1-3C80-4C92-958F-9BF8A50E90A4}" type="slidenum">
              <a:rPr lang="en-US" smtClean="0"/>
              <a:t>‹#›</a:t>
            </a:fld>
            <a:endParaRPr lang="en-US"/>
          </a:p>
        </p:txBody>
      </p:sp>
    </p:spTree>
    <p:extLst>
      <p:ext uri="{BB962C8B-B14F-4D97-AF65-F5344CB8AC3E}">
        <p14:creationId xmlns:p14="http://schemas.microsoft.com/office/powerpoint/2010/main" val="564618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EE80C1-2580-459F-82E2-AE8F1113D5D9}" type="datetimeFigureOut">
              <a:rPr lang="en-US" smtClean="0"/>
              <a:t>10/26/16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1C9FB1-3C80-4C92-958F-9BF8A50E90A4}" type="slidenum">
              <a:rPr lang="en-US" smtClean="0"/>
              <a:t>‹#›</a:t>
            </a:fld>
            <a:endParaRPr lang="en-US"/>
          </a:p>
        </p:txBody>
      </p:sp>
    </p:spTree>
    <p:extLst>
      <p:ext uri="{BB962C8B-B14F-4D97-AF65-F5344CB8AC3E}">
        <p14:creationId xmlns:p14="http://schemas.microsoft.com/office/powerpoint/2010/main" val="2080364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EE80C1-2580-459F-82E2-AE8F1113D5D9}" type="datetimeFigureOut">
              <a:rPr lang="en-US" smtClean="0"/>
              <a:t>10/26/16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1C9FB1-3C80-4C92-958F-9BF8A50E90A4}" type="slidenum">
              <a:rPr lang="en-US" smtClean="0"/>
              <a:t>‹#›</a:t>
            </a:fld>
            <a:endParaRPr lang="en-US"/>
          </a:p>
        </p:txBody>
      </p:sp>
    </p:spTree>
    <p:extLst>
      <p:ext uri="{BB962C8B-B14F-4D97-AF65-F5344CB8AC3E}">
        <p14:creationId xmlns:p14="http://schemas.microsoft.com/office/powerpoint/2010/main" val="3388134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EE80C1-2580-459F-82E2-AE8F1113D5D9}" type="datetimeFigureOut">
              <a:rPr lang="en-US" smtClean="0"/>
              <a:t>10/26/16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1C9FB1-3C80-4C92-958F-9BF8A50E90A4}" type="slidenum">
              <a:rPr lang="en-US" smtClean="0"/>
              <a:t>‹#›</a:t>
            </a:fld>
            <a:endParaRPr lang="en-US"/>
          </a:p>
        </p:txBody>
      </p:sp>
    </p:spTree>
    <p:extLst>
      <p:ext uri="{BB962C8B-B14F-4D97-AF65-F5344CB8AC3E}">
        <p14:creationId xmlns:p14="http://schemas.microsoft.com/office/powerpoint/2010/main" val="703562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AEE80C1-2580-459F-82E2-AE8F1113D5D9}" type="datetimeFigureOut">
              <a:rPr lang="en-US" smtClean="0"/>
              <a:t>10/26/16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1C9FB1-3C80-4C92-958F-9BF8A50E90A4}" type="slidenum">
              <a:rPr lang="en-US" smtClean="0"/>
              <a:t>‹#›</a:t>
            </a:fld>
            <a:endParaRPr lang="en-US"/>
          </a:p>
        </p:txBody>
      </p:sp>
    </p:spTree>
    <p:extLst>
      <p:ext uri="{BB962C8B-B14F-4D97-AF65-F5344CB8AC3E}">
        <p14:creationId xmlns:p14="http://schemas.microsoft.com/office/powerpoint/2010/main" val="2079418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AEE80C1-2580-459F-82E2-AE8F1113D5D9}" type="datetimeFigureOut">
              <a:rPr lang="en-US" smtClean="0"/>
              <a:t>10/26/16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1C9FB1-3C80-4C92-958F-9BF8A50E90A4}" type="slidenum">
              <a:rPr lang="en-US" smtClean="0"/>
              <a:t>‹#›</a:t>
            </a:fld>
            <a:endParaRPr lang="en-US"/>
          </a:p>
        </p:txBody>
      </p:sp>
    </p:spTree>
    <p:extLst>
      <p:ext uri="{BB962C8B-B14F-4D97-AF65-F5344CB8AC3E}">
        <p14:creationId xmlns:p14="http://schemas.microsoft.com/office/powerpoint/2010/main" val="3598633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AEE80C1-2580-459F-82E2-AE8F1113D5D9}" type="datetimeFigureOut">
              <a:rPr lang="en-US" smtClean="0"/>
              <a:t>10/26/16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1C9FB1-3C80-4C92-958F-9BF8A50E90A4}" type="slidenum">
              <a:rPr lang="en-US" smtClean="0"/>
              <a:t>‹#›</a:t>
            </a:fld>
            <a:endParaRPr lang="en-US"/>
          </a:p>
        </p:txBody>
      </p:sp>
    </p:spTree>
    <p:extLst>
      <p:ext uri="{BB962C8B-B14F-4D97-AF65-F5344CB8AC3E}">
        <p14:creationId xmlns:p14="http://schemas.microsoft.com/office/powerpoint/2010/main" val="2776780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AEE80C1-2580-459F-82E2-AE8F1113D5D9}" type="datetimeFigureOut">
              <a:rPr lang="en-US" smtClean="0"/>
              <a:t>10/26/16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1C9FB1-3C80-4C92-958F-9BF8A50E90A4}" type="slidenum">
              <a:rPr lang="en-US" smtClean="0"/>
              <a:t>‹#›</a:t>
            </a:fld>
            <a:endParaRPr lang="en-US"/>
          </a:p>
        </p:txBody>
      </p:sp>
    </p:spTree>
    <p:extLst>
      <p:ext uri="{BB962C8B-B14F-4D97-AF65-F5344CB8AC3E}">
        <p14:creationId xmlns:p14="http://schemas.microsoft.com/office/powerpoint/2010/main" val="3004595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EE80C1-2580-459F-82E2-AE8F1113D5D9}" type="datetimeFigureOut">
              <a:rPr lang="en-US" smtClean="0"/>
              <a:t>10/26/16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1C9FB1-3C80-4C92-958F-9BF8A50E90A4}" type="slidenum">
              <a:rPr lang="en-US" smtClean="0"/>
              <a:t>‹#›</a:t>
            </a:fld>
            <a:endParaRPr lang="en-US"/>
          </a:p>
        </p:txBody>
      </p:sp>
    </p:spTree>
    <p:extLst>
      <p:ext uri="{BB962C8B-B14F-4D97-AF65-F5344CB8AC3E}">
        <p14:creationId xmlns:p14="http://schemas.microsoft.com/office/powerpoint/2010/main" val="2315793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AEE80C1-2580-459F-82E2-AE8F1113D5D9}" type="datetimeFigureOut">
              <a:rPr lang="en-US" smtClean="0"/>
              <a:t>10/26/16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1C9FB1-3C80-4C92-958F-9BF8A50E90A4}" type="slidenum">
              <a:rPr lang="en-US" smtClean="0"/>
              <a:t>‹#›</a:t>
            </a:fld>
            <a:endParaRPr lang="en-US"/>
          </a:p>
        </p:txBody>
      </p:sp>
    </p:spTree>
    <p:extLst>
      <p:ext uri="{BB962C8B-B14F-4D97-AF65-F5344CB8AC3E}">
        <p14:creationId xmlns:p14="http://schemas.microsoft.com/office/powerpoint/2010/main" val="4228238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AEE80C1-2580-459F-82E2-AE8F1113D5D9}" type="datetimeFigureOut">
              <a:rPr lang="en-US" smtClean="0"/>
              <a:t>10/26/16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1C9FB1-3C80-4C92-958F-9BF8A50E90A4}" type="slidenum">
              <a:rPr lang="en-US" smtClean="0"/>
              <a:t>‹#›</a:t>
            </a:fld>
            <a:endParaRPr lang="en-US"/>
          </a:p>
        </p:txBody>
      </p:sp>
    </p:spTree>
    <p:extLst>
      <p:ext uri="{BB962C8B-B14F-4D97-AF65-F5344CB8AC3E}">
        <p14:creationId xmlns:p14="http://schemas.microsoft.com/office/powerpoint/2010/main" val="137331363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EE80C1-2580-459F-82E2-AE8F1113D5D9}" type="datetimeFigureOut">
              <a:rPr lang="en-US" smtClean="0"/>
              <a:t>10/26/16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1C9FB1-3C80-4C92-958F-9BF8A50E90A4}" type="slidenum">
              <a:rPr lang="en-US" smtClean="0"/>
              <a:t>‹#›</a:t>
            </a:fld>
            <a:endParaRPr lang="en-US"/>
          </a:p>
        </p:txBody>
      </p:sp>
    </p:spTree>
    <p:extLst>
      <p:ext uri="{BB962C8B-B14F-4D97-AF65-F5344CB8AC3E}">
        <p14:creationId xmlns:p14="http://schemas.microsoft.com/office/powerpoint/2010/main" val="1596802134"/>
      </p:ext>
    </p:extLst>
  </p:cSld>
  <p:clrMap bg1="lt1" tx1="dk1" bg2="lt2" tx2="dk2" accent1="accent1" accent2="accent2" accent3="accent3" accent4="accent4" accent5="accent5" accent6="accent6" hlink="hlink" folHlink="folHlink"/>
  <p:sldLayoutIdLst>
    <p:sldLayoutId id="2147483927" r:id="rId1"/>
    <p:sldLayoutId id="2147483928" r:id="rId2"/>
    <p:sldLayoutId id="2147483929" r:id="rId3"/>
    <p:sldLayoutId id="2147483930" r:id="rId4"/>
    <p:sldLayoutId id="2147483931" r:id="rId5"/>
    <p:sldLayoutId id="2147483932" r:id="rId6"/>
    <p:sldLayoutId id="2147483933" r:id="rId7"/>
    <p:sldLayoutId id="2147483934" r:id="rId8"/>
    <p:sldLayoutId id="2147483935" r:id="rId9"/>
    <p:sldLayoutId id="2147483936" r:id="rId10"/>
    <p:sldLayoutId id="214748393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2.tif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 Id="rId3"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6.tif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3.xml.rels><?xml version="1.0" encoding="UTF-8" standalone="yes"?>
<Relationships xmlns="http://schemas.openxmlformats.org/package/2006/relationships"><Relationship Id="rId3" Type="http://schemas.openxmlformats.org/officeDocument/2006/relationships/image" Target="../media/image17.emf"/><Relationship Id="rId4" Type="http://schemas.openxmlformats.org/officeDocument/2006/relationships/image" Target="../media/image18.emf"/><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jpeg"/><Relationship Id="rId6" Type="http://schemas.openxmlformats.org/officeDocument/2006/relationships/image" Target="../media/image24.png"/><Relationship Id="rId7" Type="http://schemas.openxmlformats.org/officeDocument/2006/relationships/image" Target="../media/image25.png"/><Relationship Id="rId1" Type="http://schemas.openxmlformats.org/officeDocument/2006/relationships/slideLayout" Target="../slideLayouts/slideLayout6.xml"/><Relationship Id="rId2" Type="http://schemas.openxmlformats.org/officeDocument/2006/relationships/image" Target="../media/image2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6.png"/><Relationship Id="rId3" Type="http://schemas.openxmlformats.org/officeDocument/2006/relationships/image" Target="../media/image2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hyperlink" Target="https://water.usgs.gov/nawqa/pnsp/usage/maps/show_map.php?year=2013&amp;map=IMIDACLOPRID&amp;hilo=L" TargetMode="External"/><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
            </a:r>
            <a:br>
              <a:rPr lang="en-US" dirty="0"/>
            </a:br>
            <a:r>
              <a:rPr lang="en-US" dirty="0"/>
              <a:t/>
            </a:r>
            <a:br>
              <a:rPr lang="en-US" dirty="0"/>
            </a:br>
            <a:r>
              <a:rPr lang="en-US" dirty="0"/>
              <a:t>What Is Known About the </a:t>
            </a:r>
            <a:r>
              <a:rPr lang="en-US" dirty="0" smtClean="0"/>
              <a:t>Exposure and Endocrine </a:t>
            </a:r>
            <a:r>
              <a:rPr lang="en-US" dirty="0"/>
              <a:t>Disrupting Properties of Neonicotinoid Pesticides</a:t>
            </a:r>
            <a:r>
              <a:rPr lang="en-US" dirty="0" smtClean="0"/>
              <a:t>?</a:t>
            </a:r>
            <a:endParaRPr lang="en-US" dirty="0"/>
          </a:p>
        </p:txBody>
      </p:sp>
      <p:sp>
        <p:nvSpPr>
          <p:cNvPr id="3" name="Subtitle 2"/>
          <p:cNvSpPr>
            <a:spLocks noGrp="1"/>
          </p:cNvSpPr>
          <p:nvPr>
            <p:ph type="subTitle" idx="1"/>
          </p:nvPr>
        </p:nvSpPr>
        <p:spPr/>
        <p:txBody>
          <a:bodyPr>
            <a:normAutofit fontScale="92500" lnSpcReduction="10000"/>
          </a:bodyPr>
          <a:lstStyle/>
          <a:p>
            <a:r>
              <a:rPr lang="en-US" dirty="0"/>
              <a:t>Melissa Perry, ScD, MHS</a:t>
            </a:r>
          </a:p>
          <a:p>
            <a:r>
              <a:rPr lang="en-US" dirty="0"/>
              <a:t>Department of Environmental and Occupational Health</a:t>
            </a:r>
          </a:p>
          <a:p>
            <a:r>
              <a:rPr lang="en-US" dirty="0"/>
              <a:t>Milken Institute School of Public Health</a:t>
            </a:r>
          </a:p>
          <a:p>
            <a:r>
              <a:rPr lang="en-US" dirty="0"/>
              <a:t>The George Washington </a:t>
            </a:r>
            <a:r>
              <a:rPr lang="en-US" dirty="0" smtClean="0"/>
              <a:t>University</a:t>
            </a:r>
            <a:endParaRPr lang="en-US" dirty="0"/>
          </a:p>
        </p:txBody>
      </p:sp>
    </p:spTree>
    <p:extLst>
      <p:ext uri="{BB962C8B-B14F-4D97-AF65-F5344CB8AC3E}">
        <p14:creationId xmlns:p14="http://schemas.microsoft.com/office/powerpoint/2010/main" val="35873606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Hladickwater.tiff"/>
          <p:cNvPicPr>
            <a:picLocks noGrp="1" noChangeAspect="1"/>
          </p:cNvPicPr>
          <p:nvPr>
            <p:ph idx="1"/>
          </p:nvPr>
        </p:nvPicPr>
        <p:blipFill rotWithShape="1">
          <a:blip r:embed="rId3">
            <a:extLst>
              <a:ext uri="{28A0092B-C50C-407E-A947-70E740481C1C}">
                <a14:useLocalDpi xmlns:a14="http://schemas.microsoft.com/office/drawing/2010/main" val="0"/>
              </a:ext>
            </a:extLst>
          </a:blip>
          <a:srcRect l="-14534" t="50" r="-9871" b="-2007"/>
          <a:stretch/>
        </p:blipFill>
        <p:spPr>
          <a:xfrm>
            <a:off x="-613551" y="497840"/>
            <a:ext cx="9097151" cy="6109547"/>
          </a:xfrm>
          <a:prstGeom prst="rect">
            <a:avLst/>
          </a:prstGeom>
        </p:spPr>
      </p:pic>
      <p:sp>
        <p:nvSpPr>
          <p:cNvPr id="6" name="TextBox 5"/>
          <p:cNvSpPr txBox="1"/>
          <p:nvPr/>
        </p:nvSpPr>
        <p:spPr>
          <a:xfrm>
            <a:off x="10531302" y="6298245"/>
            <a:ext cx="1524526" cy="307777"/>
          </a:xfrm>
          <a:prstGeom prst="rect">
            <a:avLst/>
          </a:prstGeom>
          <a:noFill/>
        </p:spPr>
        <p:txBody>
          <a:bodyPr wrap="none" rtlCol="0">
            <a:spAutoFit/>
          </a:bodyPr>
          <a:lstStyle/>
          <a:p>
            <a:r>
              <a:rPr lang="en-US" sz="1400" dirty="0" err="1" smtClean="0"/>
              <a:t>Hladick</a:t>
            </a:r>
            <a:r>
              <a:rPr lang="en-US" sz="1400" dirty="0" smtClean="0"/>
              <a:t> et al. 2014</a:t>
            </a:r>
            <a:endParaRPr lang="en-US" sz="1400" dirty="0"/>
          </a:p>
        </p:txBody>
      </p:sp>
      <p:sp>
        <p:nvSpPr>
          <p:cNvPr id="7" name="TextBox 6"/>
          <p:cNvSpPr txBox="1"/>
          <p:nvPr/>
        </p:nvSpPr>
        <p:spPr>
          <a:xfrm>
            <a:off x="7630836" y="2519680"/>
            <a:ext cx="4561164" cy="1200328"/>
          </a:xfrm>
          <a:prstGeom prst="rect">
            <a:avLst/>
          </a:prstGeom>
          <a:noFill/>
        </p:spPr>
        <p:txBody>
          <a:bodyPr wrap="none" rtlCol="0">
            <a:spAutoFit/>
          </a:bodyPr>
          <a:lstStyle/>
          <a:p>
            <a:r>
              <a:rPr lang="en-US" sz="2400" dirty="0" smtClean="0"/>
              <a:t>79 Water Samples taken from</a:t>
            </a:r>
          </a:p>
          <a:p>
            <a:r>
              <a:rPr lang="en-US" sz="2400" dirty="0" smtClean="0"/>
              <a:t>9 Iowa Streams over 2013 Growing</a:t>
            </a:r>
          </a:p>
          <a:p>
            <a:r>
              <a:rPr lang="en-US" sz="2400" dirty="0" smtClean="0"/>
              <a:t>Season</a:t>
            </a:r>
            <a:endParaRPr lang="en-US" sz="2400" dirty="0"/>
          </a:p>
        </p:txBody>
      </p:sp>
    </p:spTree>
    <p:extLst>
      <p:ext uri="{BB962C8B-B14F-4D97-AF65-F5344CB8AC3E}">
        <p14:creationId xmlns:p14="http://schemas.microsoft.com/office/powerpoint/2010/main" val="4652282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a:t/>
            </a:r>
            <a:br>
              <a:rPr lang="en-US" dirty="0"/>
            </a:br>
            <a:r>
              <a:rPr lang="en-US" dirty="0" smtClean="0"/>
              <a:t>Worldwide </a:t>
            </a:r>
            <a:r>
              <a:rPr lang="en-US" dirty="0"/>
              <a:t>Assessment of Impact of Systemic Pesticides on Biodiversity and Ecosystems (WIA) 2015</a:t>
            </a:r>
            <a:br>
              <a:rPr lang="en-US" dirty="0"/>
            </a:br>
            <a:r>
              <a:rPr lang="en-US" dirty="0"/>
              <a:t/>
            </a:r>
            <a:br>
              <a:rPr lang="en-US" dirty="0"/>
            </a:br>
            <a:endParaRPr lang="en-US" dirty="0"/>
          </a:p>
        </p:txBody>
      </p:sp>
      <p:pic>
        <p:nvPicPr>
          <p:cNvPr id="4" name="Content Placeholder 3" descr="WIA_2015_Report.png"/>
          <p:cNvPicPr>
            <a:picLocks noGrp="1" noChangeAspect="1"/>
          </p:cNvPicPr>
          <p:nvPr>
            <p:ph idx="1"/>
          </p:nvPr>
        </p:nvPicPr>
        <p:blipFill>
          <a:blip r:embed="rId2">
            <a:extLst>
              <a:ext uri="{28A0092B-C50C-407E-A947-70E740481C1C}">
                <a14:useLocalDpi xmlns:a14="http://schemas.microsoft.com/office/drawing/2010/main" val="0"/>
              </a:ext>
            </a:extLst>
          </a:blip>
          <a:srcRect l="-118575" r="-118575"/>
          <a:stretch>
            <a:fillRect/>
          </a:stretch>
        </p:blipFill>
        <p:spPr>
          <a:xfrm>
            <a:off x="-2647244" y="1867958"/>
            <a:ext cx="10515600" cy="4351338"/>
          </a:xfrm>
        </p:spPr>
      </p:pic>
      <p:sp>
        <p:nvSpPr>
          <p:cNvPr id="5" name="Title 1"/>
          <p:cNvSpPr txBox="1">
            <a:spLocks/>
          </p:cNvSpPr>
          <p:nvPr/>
        </p:nvSpPr>
        <p:spPr>
          <a:xfrm>
            <a:off x="4370048" y="1933222"/>
            <a:ext cx="7666730" cy="465666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200" dirty="0" smtClean="0"/>
              <a:t>A </a:t>
            </a:r>
            <a:r>
              <a:rPr lang="en-US" sz="2200" dirty="0" smtClean="0"/>
              <a:t>synthesis of 1,121 published peer-reviewed studies spanning last five years</a:t>
            </a:r>
          </a:p>
          <a:p>
            <a:endParaRPr lang="en-US" sz="2200" dirty="0"/>
          </a:p>
          <a:p>
            <a:r>
              <a:rPr lang="en-US" sz="2200" dirty="0" smtClean="0"/>
              <a:t>Including industry-sponsored studies</a:t>
            </a:r>
            <a:br>
              <a:rPr lang="en-US" sz="2200" dirty="0" smtClean="0"/>
            </a:br>
            <a:r>
              <a:rPr lang="en-US" sz="2200" dirty="0" smtClean="0"/>
              <a:t/>
            </a:r>
            <a:br>
              <a:rPr lang="en-US" sz="2200" dirty="0" smtClean="0"/>
            </a:br>
            <a:r>
              <a:rPr lang="en-US" sz="2200" dirty="0" smtClean="0"/>
              <a:t>The single most comprehensive study of </a:t>
            </a:r>
            <a:r>
              <a:rPr lang="en-US" sz="2200" dirty="0" err="1" smtClean="0"/>
              <a:t>neonics</a:t>
            </a:r>
            <a:r>
              <a:rPr lang="en-US" sz="2200" dirty="0" smtClean="0"/>
              <a:t> </a:t>
            </a:r>
            <a:endParaRPr lang="en-US" sz="2200" dirty="0"/>
          </a:p>
          <a:p>
            <a:endParaRPr lang="en-US" sz="2200" dirty="0" smtClean="0"/>
          </a:p>
          <a:p>
            <a:r>
              <a:rPr lang="en-US" sz="2200" dirty="0" smtClean="0"/>
              <a:t>P</a:t>
            </a:r>
            <a:r>
              <a:rPr lang="en-US" sz="2200" dirty="0" smtClean="0"/>
              <a:t>eer reviewed</a:t>
            </a:r>
            <a:endParaRPr lang="en-US" sz="2200" dirty="0"/>
          </a:p>
          <a:p>
            <a:endParaRPr lang="en-US" sz="2200" dirty="0" smtClean="0"/>
          </a:p>
          <a:p>
            <a:r>
              <a:rPr lang="en-US" sz="2200" dirty="0"/>
              <a:t>P</a:t>
            </a:r>
            <a:r>
              <a:rPr lang="en-US" sz="2200" dirty="0" smtClean="0"/>
              <a:t>ublished </a:t>
            </a:r>
            <a:r>
              <a:rPr lang="en-US" sz="2200" dirty="0" smtClean="0"/>
              <a:t>as open access</a:t>
            </a:r>
            <a:endParaRPr lang="en-US" sz="2200" dirty="0"/>
          </a:p>
        </p:txBody>
      </p:sp>
    </p:spTree>
    <p:extLst>
      <p:ext uri="{BB962C8B-B14F-4D97-AF65-F5344CB8AC3E}">
        <p14:creationId xmlns:p14="http://schemas.microsoft.com/office/powerpoint/2010/main" val="29959823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Neonics</a:t>
            </a:r>
            <a:r>
              <a:rPr lang="en-US" dirty="0" smtClean="0"/>
              <a:t> in the environment</a:t>
            </a:r>
            <a:endParaRPr lang="en-US" dirty="0"/>
          </a:p>
        </p:txBody>
      </p:sp>
      <p:sp>
        <p:nvSpPr>
          <p:cNvPr id="6" name="Content Placeholder 5"/>
          <p:cNvSpPr>
            <a:spLocks noGrp="1"/>
          </p:cNvSpPr>
          <p:nvPr>
            <p:ph idx="1"/>
          </p:nvPr>
        </p:nvSpPr>
        <p:spPr>
          <a:xfrm>
            <a:off x="1101730" y="4917132"/>
            <a:ext cx="9997511" cy="617799"/>
          </a:xfrm>
        </p:spPr>
        <p:txBody>
          <a:bodyPr>
            <a:normAutofit fontScale="85000" lnSpcReduction="20000"/>
          </a:bodyPr>
          <a:lstStyle/>
          <a:p>
            <a:pPr marL="0" indent="0">
              <a:buNone/>
            </a:pPr>
            <a:r>
              <a:rPr lang="en-US" dirty="0" err="1"/>
              <a:t>Neonics</a:t>
            </a:r>
            <a:r>
              <a:rPr lang="en-US" dirty="0"/>
              <a:t> can be highly persistent and transport via soil, water, dust, air, pollen, leaching, &amp; accumulation in non-target species</a:t>
            </a:r>
          </a:p>
        </p:txBody>
      </p:sp>
      <p:pic>
        <p:nvPicPr>
          <p:cNvPr id="7" name="Content Placeholder 3" descr="neonicotinoids_text.png"/>
          <p:cNvPicPr>
            <a:picLocks noChangeAspect="1"/>
          </p:cNvPicPr>
          <p:nvPr/>
        </p:nvPicPr>
        <p:blipFill>
          <a:blip r:embed="rId3">
            <a:extLst>
              <a:ext uri="{28A0092B-C50C-407E-A947-70E740481C1C}">
                <a14:useLocalDpi xmlns:a14="http://schemas.microsoft.com/office/drawing/2010/main" val="0"/>
              </a:ext>
            </a:extLst>
          </a:blip>
          <a:srcRect t="-15773" b="-15773"/>
          <a:stretch>
            <a:fillRect/>
          </a:stretch>
        </p:blipFill>
        <p:spPr>
          <a:xfrm>
            <a:off x="1337537" y="1110693"/>
            <a:ext cx="9480128" cy="4218304"/>
          </a:xfrm>
          <a:prstGeom prst="rect">
            <a:avLst/>
          </a:prstGeom>
        </p:spPr>
      </p:pic>
      <p:sp>
        <p:nvSpPr>
          <p:cNvPr id="3" name="TextBox 2"/>
          <p:cNvSpPr txBox="1"/>
          <p:nvPr/>
        </p:nvSpPr>
        <p:spPr>
          <a:xfrm>
            <a:off x="1337538" y="5526828"/>
            <a:ext cx="4348156" cy="1231106"/>
          </a:xfrm>
          <a:prstGeom prst="rect">
            <a:avLst/>
          </a:prstGeom>
          <a:noFill/>
        </p:spPr>
        <p:txBody>
          <a:bodyPr wrap="square" rtlCol="0">
            <a:spAutoFit/>
          </a:bodyPr>
          <a:lstStyle/>
          <a:p>
            <a:r>
              <a:rPr lang="en-US" sz="2000" dirty="0">
                <a:solidFill>
                  <a:srgbClr val="4F6228"/>
                </a:solidFill>
              </a:rPr>
              <a:t>Half-life soil: </a:t>
            </a:r>
            <a:endParaRPr lang="en-US" sz="2000" dirty="0" smtClean="0">
              <a:solidFill>
                <a:srgbClr val="4F6228"/>
              </a:solidFill>
            </a:endParaRPr>
          </a:p>
          <a:p>
            <a:pPr marL="742950" lvl="1" indent="-285750">
              <a:buFont typeface="Courier New"/>
              <a:buChar char="o"/>
            </a:pPr>
            <a:r>
              <a:rPr lang="en-US" dirty="0" smtClean="0"/>
              <a:t>THX</a:t>
            </a:r>
            <a:r>
              <a:rPr lang="en-US" dirty="0"/>
              <a:t>: 25-100 </a:t>
            </a:r>
            <a:r>
              <a:rPr lang="en-US" dirty="0" smtClean="0"/>
              <a:t>days</a:t>
            </a:r>
          </a:p>
          <a:p>
            <a:pPr marL="742950" lvl="1" indent="-285750">
              <a:buFont typeface="Courier New"/>
              <a:buChar char="o"/>
            </a:pPr>
            <a:r>
              <a:rPr lang="en-US" dirty="0" smtClean="0"/>
              <a:t>IMI</a:t>
            </a:r>
            <a:r>
              <a:rPr lang="en-US" dirty="0"/>
              <a:t>: 40-997 </a:t>
            </a:r>
            <a:r>
              <a:rPr lang="en-US" dirty="0" smtClean="0"/>
              <a:t>days</a:t>
            </a:r>
          </a:p>
          <a:p>
            <a:pPr marL="742950" lvl="1" indent="-285750">
              <a:buFont typeface="Courier New"/>
              <a:buChar char="o"/>
            </a:pPr>
            <a:r>
              <a:rPr lang="en-US" dirty="0" smtClean="0"/>
              <a:t>CLO: 148-1,155 days</a:t>
            </a:r>
            <a:endParaRPr lang="en-US" dirty="0"/>
          </a:p>
        </p:txBody>
      </p:sp>
      <p:sp>
        <p:nvSpPr>
          <p:cNvPr id="8" name="TextBox 7"/>
          <p:cNvSpPr txBox="1"/>
          <p:nvPr/>
        </p:nvSpPr>
        <p:spPr>
          <a:xfrm>
            <a:off x="6153307" y="5517770"/>
            <a:ext cx="4348156" cy="1508105"/>
          </a:xfrm>
          <a:prstGeom prst="rect">
            <a:avLst/>
          </a:prstGeom>
          <a:noFill/>
        </p:spPr>
        <p:txBody>
          <a:bodyPr wrap="square" rtlCol="0">
            <a:spAutoFit/>
          </a:bodyPr>
          <a:lstStyle/>
          <a:p>
            <a:r>
              <a:rPr lang="en-US" sz="2000" dirty="0">
                <a:solidFill>
                  <a:schemeClr val="accent3">
                    <a:lumMod val="50000"/>
                  </a:schemeClr>
                </a:solidFill>
              </a:rPr>
              <a:t>Half-life water: </a:t>
            </a:r>
            <a:endParaRPr lang="en-US" sz="2000" dirty="0" smtClean="0">
              <a:solidFill>
                <a:schemeClr val="accent3">
                  <a:lumMod val="50000"/>
                </a:schemeClr>
              </a:solidFill>
            </a:endParaRPr>
          </a:p>
          <a:p>
            <a:pPr marL="742950" lvl="1" indent="-285750">
              <a:buFont typeface="Courier New"/>
              <a:buChar char="o"/>
            </a:pPr>
            <a:r>
              <a:rPr lang="en-US" dirty="0" smtClean="0"/>
              <a:t>THX</a:t>
            </a:r>
            <a:r>
              <a:rPr lang="en-US" dirty="0"/>
              <a:t>: 8.5 </a:t>
            </a:r>
            <a:r>
              <a:rPr lang="en-US" dirty="0" smtClean="0"/>
              <a:t>days</a:t>
            </a:r>
          </a:p>
          <a:p>
            <a:pPr marL="742950" lvl="1" indent="-285750">
              <a:buFont typeface="Courier New"/>
              <a:buChar char="o"/>
            </a:pPr>
            <a:r>
              <a:rPr lang="en-US" dirty="0" smtClean="0"/>
              <a:t>IMI</a:t>
            </a:r>
            <a:r>
              <a:rPr lang="en-US" dirty="0"/>
              <a:t>: 30 </a:t>
            </a:r>
            <a:r>
              <a:rPr lang="en-US" dirty="0" smtClean="0"/>
              <a:t>days</a:t>
            </a:r>
          </a:p>
          <a:p>
            <a:pPr marL="742950" lvl="1" indent="-285750">
              <a:buFont typeface="Courier New"/>
              <a:buChar char="o"/>
            </a:pPr>
            <a:r>
              <a:rPr lang="en-US" dirty="0" smtClean="0"/>
              <a:t>CLO</a:t>
            </a:r>
            <a:r>
              <a:rPr lang="en-US" dirty="0"/>
              <a:t>: 40.3 days</a:t>
            </a:r>
          </a:p>
          <a:p>
            <a:endParaRPr lang="en-US" dirty="0"/>
          </a:p>
        </p:txBody>
      </p:sp>
    </p:spTree>
    <p:extLst>
      <p:ext uri="{BB962C8B-B14F-4D97-AF65-F5344CB8AC3E}">
        <p14:creationId xmlns:p14="http://schemas.microsoft.com/office/powerpoint/2010/main" val="397976967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Pets and In-Home Use</a:t>
            </a:r>
            <a:endParaRPr lang="en-US" dirty="0"/>
          </a:p>
        </p:txBody>
      </p:sp>
      <p:pic>
        <p:nvPicPr>
          <p:cNvPr id="4" name="Content Placeholder 3" descr="advmulti_dogprod1.png"/>
          <p:cNvPicPr>
            <a:picLocks noGrp="1" noChangeAspect="1"/>
          </p:cNvPicPr>
          <p:nvPr>
            <p:ph idx="1"/>
          </p:nvPr>
        </p:nvPicPr>
        <p:blipFill>
          <a:blip r:embed="rId3">
            <a:extLst>
              <a:ext uri="{28A0092B-C50C-407E-A947-70E740481C1C}">
                <a14:useLocalDpi xmlns:a14="http://schemas.microsoft.com/office/drawing/2010/main" val="0"/>
              </a:ext>
            </a:extLst>
          </a:blip>
          <a:srcRect t="131" b="131"/>
          <a:stretch>
            <a:fillRect/>
          </a:stretch>
        </p:blipFill>
        <p:spPr/>
      </p:pic>
      <p:sp>
        <p:nvSpPr>
          <p:cNvPr id="5" name="TextBox 4"/>
          <p:cNvSpPr txBox="1"/>
          <p:nvPr/>
        </p:nvSpPr>
        <p:spPr>
          <a:xfrm>
            <a:off x="6816427" y="1848626"/>
            <a:ext cx="5208780" cy="1569660"/>
          </a:xfrm>
          <a:prstGeom prst="rect">
            <a:avLst/>
          </a:prstGeom>
          <a:noFill/>
        </p:spPr>
        <p:txBody>
          <a:bodyPr wrap="square" rtlCol="0">
            <a:spAutoFit/>
          </a:bodyPr>
          <a:lstStyle/>
          <a:p>
            <a:pPr marL="342900" indent="-342900">
              <a:buFont typeface="Arial"/>
              <a:buChar char="•"/>
            </a:pPr>
            <a:r>
              <a:rPr lang="en-US" sz="2400" dirty="0" smtClean="0"/>
              <a:t>Residue detected in dog’s blood for up to 72 h after application</a:t>
            </a:r>
          </a:p>
          <a:p>
            <a:pPr marL="342900" indent="-342900">
              <a:buFont typeface="Arial"/>
              <a:buChar char="•"/>
            </a:pPr>
            <a:r>
              <a:rPr lang="en-US" sz="2400" dirty="0" smtClean="0"/>
              <a:t>Transferrable residue detected on coat for up to 4 weeks </a:t>
            </a:r>
            <a:endParaRPr lang="en-US" sz="2400" dirty="0"/>
          </a:p>
        </p:txBody>
      </p:sp>
      <p:sp>
        <p:nvSpPr>
          <p:cNvPr id="6" name="Rectangle 5"/>
          <p:cNvSpPr/>
          <p:nvPr/>
        </p:nvSpPr>
        <p:spPr>
          <a:xfrm>
            <a:off x="0" y="6488668"/>
            <a:ext cx="6096000" cy="369332"/>
          </a:xfrm>
          <a:prstGeom prst="rect">
            <a:avLst/>
          </a:prstGeom>
        </p:spPr>
        <p:txBody>
          <a:bodyPr>
            <a:spAutoFit/>
          </a:bodyPr>
          <a:lstStyle/>
          <a:p>
            <a:r>
              <a:rPr lang="en-US" dirty="0" smtClean="0"/>
              <a:t>Reference: Craig 2005</a:t>
            </a:r>
            <a:endParaRPr lang="en-US" dirty="0"/>
          </a:p>
        </p:txBody>
      </p:sp>
    </p:spTree>
    <p:extLst>
      <p:ext uri="{BB962C8B-B14F-4D97-AF65-F5344CB8AC3E}">
        <p14:creationId xmlns:p14="http://schemas.microsoft.com/office/powerpoint/2010/main" val="6806901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0088" y="-100542"/>
            <a:ext cx="10515600" cy="1325563"/>
          </a:xfrm>
        </p:spPr>
        <p:txBody>
          <a:bodyPr/>
          <a:lstStyle/>
          <a:p>
            <a:r>
              <a:rPr lang="en-US" dirty="0" err="1" smtClean="0"/>
              <a:t>Neonics</a:t>
            </a:r>
            <a:r>
              <a:rPr lang="en-US" dirty="0" smtClean="0"/>
              <a:t> in </a:t>
            </a:r>
            <a:r>
              <a:rPr lang="en-US" dirty="0" smtClean="0"/>
              <a:t>food</a:t>
            </a:r>
            <a:endParaRPr lang="en-US" dirty="0"/>
          </a:p>
        </p:txBody>
      </p:sp>
      <p:sp>
        <p:nvSpPr>
          <p:cNvPr id="6" name="Content Placeholder 5"/>
          <p:cNvSpPr>
            <a:spLocks noGrp="1"/>
          </p:cNvSpPr>
          <p:nvPr>
            <p:ph idx="1"/>
          </p:nvPr>
        </p:nvSpPr>
        <p:spPr>
          <a:xfrm>
            <a:off x="2533125" y="5255532"/>
            <a:ext cx="7237409" cy="1602468"/>
          </a:xfrm>
        </p:spPr>
        <p:txBody>
          <a:bodyPr>
            <a:normAutofit/>
          </a:bodyPr>
          <a:lstStyle/>
          <a:p>
            <a:r>
              <a:rPr lang="en-US" dirty="0" smtClean="0"/>
              <a:t>Common foods contain </a:t>
            </a:r>
            <a:r>
              <a:rPr lang="en-US" dirty="0" smtClean="0"/>
              <a:t>multiple </a:t>
            </a:r>
            <a:r>
              <a:rPr lang="en-US" dirty="0" err="1" smtClean="0"/>
              <a:t>neonics</a:t>
            </a:r>
            <a:r>
              <a:rPr lang="en-US" dirty="0" smtClean="0"/>
              <a:t>, some at levels &gt;</a:t>
            </a:r>
            <a:r>
              <a:rPr lang="en-US" dirty="0" smtClean="0"/>
              <a:t>MRLs</a:t>
            </a:r>
            <a:endParaRPr lang="en-US" dirty="0" smtClean="0"/>
          </a:p>
        </p:txBody>
      </p:sp>
      <p:pic>
        <p:nvPicPr>
          <p:cNvPr id="4" name="Picture 3" descr="Chenetal_food.tiff"/>
          <p:cNvPicPr>
            <a:picLocks noChangeAspect="1"/>
          </p:cNvPicPr>
          <p:nvPr/>
        </p:nvPicPr>
        <p:blipFill rotWithShape="1">
          <a:blip r:embed="rId3">
            <a:extLst>
              <a:ext uri="{28A0092B-C50C-407E-A947-70E740481C1C}">
                <a14:useLocalDpi xmlns:a14="http://schemas.microsoft.com/office/drawing/2010/main" val="0"/>
              </a:ext>
            </a:extLst>
          </a:blip>
          <a:srcRect t="2376" r="32632" b="35809"/>
          <a:stretch/>
        </p:blipFill>
        <p:spPr>
          <a:xfrm>
            <a:off x="1453445" y="1150303"/>
            <a:ext cx="8791222" cy="4057594"/>
          </a:xfrm>
          <a:prstGeom prst="rect">
            <a:avLst/>
          </a:prstGeom>
          <a:ln>
            <a:solidFill>
              <a:schemeClr val="accent3">
                <a:lumMod val="50000"/>
              </a:schemeClr>
            </a:solidFill>
          </a:ln>
        </p:spPr>
      </p:pic>
      <p:sp>
        <p:nvSpPr>
          <p:cNvPr id="9" name="TextBox 8"/>
          <p:cNvSpPr txBox="1"/>
          <p:nvPr/>
        </p:nvSpPr>
        <p:spPr>
          <a:xfrm>
            <a:off x="10617561" y="6200970"/>
            <a:ext cx="1366117" cy="307777"/>
          </a:xfrm>
          <a:prstGeom prst="rect">
            <a:avLst/>
          </a:prstGeom>
          <a:noFill/>
        </p:spPr>
        <p:txBody>
          <a:bodyPr wrap="none" rtlCol="0">
            <a:spAutoFit/>
          </a:bodyPr>
          <a:lstStyle/>
          <a:p>
            <a:r>
              <a:rPr lang="en-US" sz="1400" dirty="0" smtClean="0"/>
              <a:t>Chen et al. 2014</a:t>
            </a:r>
            <a:endParaRPr lang="en-US" sz="1400" dirty="0"/>
          </a:p>
        </p:txBody>
      </p:sp>
    </p:spTree>
    <p:extLst>
      <p:ext uri="{BB962C8B-B14F-4D97-AF65-F5344CB8AC3E}">
        <p14:creationId xmlns:p14="http://schemas.microsoft.com/office/powerpoint/2010/main" val="212777563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2158954" y="1069585"/>
            <a:ext cx="7700472" cy="5788415"/>
          </a:xfrm>
          <a:prstGeom prst="rect">
            <a:avLst/>
          </a:prstGeom>
        </p:spPr>
      </p:pic>
      <p:sp>
        <p:nvSpPr>
          <p:cNvPr id="4" name="Rectangle 3"/>
          <p:cNvSpPr/>
          <p:nvPr/>
        </p:nvSpPr>
        <p:spPr>
          <a:xfrm>
            <a:off x="0" y="6488668"/>
            <a:ext cx="2603898" cy="369332"/>
          </a:xfrm>
          <a:prstGeom prst="rect">
            <a:avLst/>
          </a:prstGeom>
        </p:spPr>
        <p:txBody>
          <a:bodyPr wrap="none">
            <a:spAutoFit/>
          </a:bodyPr>
          <a:lstStyle/>
          <a:p>
            <a:r>
              <a:rPr lang="en-US" dirty="0"/>
              <a:t>Reference: </a:t>
            </a:r>
            <a:r>
              <a:rPr lang="en-US" dirty="0" err="1" smtClean="0"/>
              <a:t>Ueyama</a:t>
            </a:r>
            <a:r>
              <a:rPr lang="en-US" dirty="0" smtClean="0"/>
              <a:t> 2015</a:t>
            </a:r>
            <a:endParaRPr lang="en-US" dirty="0"/>
          </a:p>
        </p:txBody>
      </p:sp>
      <p:sp>
        <p:nvSpPr>
          <p:cNvPr id="8" name="Title 1"/>
          <p:cNvSpPr>
            <a:spLocks noGrp="1"/>
          </p:cNvSpPr>
          <p:nvPr>
            <p:ph type="title"/>
          </p:nvPr>
        </p:nvSpPr>
        <p:spPr>
          <a:xfrm>
            <a:off x="141101" y="29947"/>
            <a:ext cx="12050899" cy="1152012"/>
          </a:xfrm>
        </p:spPr>
        <p:txBody>
          <a:bodyPr>
            <a:normAutofit fontScale="90000"/>
          </a:bodyPr>
          <a:lstStyle/>
          <a:p>
            <a:r>
              <a:rPr lang="en-US" b="1" dirty="0"/>
              <a:t>Temporal Levels of Urinary </a:t>
            </a:r>
            <a:r>
              <a:rPr lang="en-US" b="1" dirty="0" err="1"/>
              <a:t>Neonicotinoid</a:t>
            </a:r>
            <a:r>
              <a:rPr lang="en-US" b="1" dirty="0"/>
              <a:t> </a:t>
            </a:r>
            <a:r>
              <a:rPr lang="en-US" b="1" dirty="0" smtClean="0"/>
              <a:t> Concentrations </a:t>
            </a:r>
            <a:r>
              <a:rPr lang="en-US" b="1" dirty="0"/>
              <a:t>in Japanese Women</a:t>
            </a:r>
          </a:p>
        </p:txBody>
      </p:sp>
    </p:spTree>
    <p:extLst>
      <p:ext uri="{BB962C8B-B14F-4D97-AF65-F5344CB8AC3E}">
        <p14:creationId xmlns:p14="http://schemas.microsoft.com/office/powerpoint/2010/main" val="357975073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of Literature</a:t>
            </a:r>
          </a:p>
        </p:txBody>
      </p:sp>
      <p:sp>
        <p:nvSpPr>
          <p:cNvPr id="3" name="Text Placeholder 2"/>
          <p:cNvSpPr>
            <a:spLocks noGrp="1"/>
          </p:cNvSpPr>
          <p:nvPr>
            <p:ph type="body" idx="1"/>
          </p:nvPr>
        </p:nvSpPr>
        <p:spPr/>
        <p:txBody>
          <a:bodyPr/>
          <a:lstStyle/>
          <a:p>
            <a:r>
              <a:rPr lang="en-US" dirty="0"/>
              <a:t>Are Neonicotinoids Reproductive Toxicants?</a:t>
            </a:r>
          </a:p>
        </p:txBody>
      </p:sp>
    </p:spTree>
    <p:extLst>
      <p:ext uri="{BB962C8B-B14F-4D97-AF65-F5344CB8AC3E}">
        <p14:creationId xmlns:p14="http://schemas.microsoft.com/office/powerpoint/2010/main" val="19168694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9844" y="400050"/>
            <a:ext cx="1741207" cy="369332"/>
          </a:xfrm>
          <a:prstGeom prst="rect">
            <a:avLst/>
          </a:prstGeom>
          <a:noFill/>
          <a:ln>
            <a:solidFill>
              <a:schemeClr val="tx1"/>
            </a:solidFill>
          </a:ln>
        </p:spPr>
        <p:txBody>
          <a:bodyPr wrap="none" rtlCol="0">
            <a:spAutoFit/>
          </a:bodyPr>
          <a:lstStyle/>
          <a:p>
            <a:r>
              <a:rPr lang="en-US" dirty="0" smtClean="0"/>
              <a:t>English (n=1471)</a:t>
            </a:r>
            <a:endParaRPr lang="en-US" dirty="0"/>
          </a:p>
        </p:txBody>
      </p:sp>
      <p:sp>
        <p:nvSpPr>
          <p:cNvPr id="4" name="TextBox 3"/>
          <p:cNvSpPr txBox="1"/>
          <p:nvPr/>
        </p:nvSpPr>
        <p:spPr>
          <a:xfrm>
            <a:off x="5407391" y="433001"/>
            <a:ext cx="2563998" cy="369332"/>
          </a:xfrm>
          <a:prstGeom prst="rect">
            <a:avLst/>
          </a:prstGeom>
          <a:noFill/>
          <a:ln>
            <a:solidFill>
              <a:schemeClr val="tx1"/>
            </a:solidFill>
          </a:ln>
        </p:spPr>
        <p:txBody>
          <a:bodyPr wrap="none" rtlCol="0">
            <a:spAutoFit/>
          </a:bodyPr>
          <a:lstStyle/>
          <a:p>
            <a:r>
              <a:rPr lang="en-US" dirty="0" smtClean="0"/>
              <a:t>Systematic Reviews (n=3)</a:t>
            </a:r>
          </a:p>
        </p:txBody>
      </p:sp>
      <p:sp>
        <p:nvSpPr>
          <p:cNvPr id="5" name="TextBox 4"/>
          <p:cNvSpPr txBox="1"/>
          <p:nvPr/>
        </p:nvSpPr>
        <p:spPr>
          <a:xfrm>
            <a:off x="5407390" y="767150"/>
            <a:ext cx="2545626" cy="369332"/>
          </a:xfrm>
          <a:prstGeom prst="rect">
            <a:avLst/>
          </a:prstGeom>
          <a:noFill/>
          <a:ln>
            <a:solidFill>
              <a:schemeClr val="tx1"/>
            </a:solidFill>
          </a:ln>
        </p:spPr>
        <p:txBody>
          <a:bodyPr wrap="none" rtlCol="0">
            <a:spAutoFit/>
          </a:bodyPr>
          <a:lstStyle/>
          <a:p>
            <a:r>
              <a:rPr lang="en-US" dirty="0" smtClean="0"/>
              <a:t>Narrative Reviews (n=34)</a:t>
            </a:r>
          </a:p>
        </p:txBody>
      </p:sp>
      <p:sp>
        <p:nvSpPr>
          <p:cNvPr id="6" name="TextBox 5"/>
          <p:cNvSpPr txBox="1"/>
          <p:nvPr/>
        </p:nvSpPr>
        <p:spPr>
          <a:xfrm>
            <a:off x="5407391" y="1118801"/>
            <a:ext cx="2208845" cy="369332"/>
          </a:xfrm>
          <a:prstGeom prst="rect">
            <a:avLst/>
          </a:prstGeom>
          <a:noFill/>
          <a:ln>
            <a:solidFill>
              <a:schemeClr val="tx1"/>
            </a:solidFill>
          </a:ln>
        </p:spPr>
        <p:txBody>
          <a:bodyPr wrap="none" rtlCol="0">
            <a:spAutoFit/>
          </a:bodyPr>
          <a:lstStyle/>
          <a:p>
            <a:r>
              <a:rPr lang="en-US" dirty="0" smtClean="0"/>
              <a:t>Other/Unclear (n=28)</a:t>
            </a:r>
            <a:endParaRPr lang="en-US" dirty="0"/>
          </a:p>
        </p:txBody>
      </p:sp>
      <p:sp>
        <p:nvSpPr>
          <p:cNvPr id="9" name="TextBox 8"/>
          <p:cNvSpPr txBox="1"/>
          <p:nvPr/>
        </p:nvSpPr>
        <p:spPr>
          <a:xfrm>
            <a:off x="836014" y="4627115"/>
            <a:ext cx="1393831" cy="369332"/>
          </a:xfrm>
          <a:prstGeom prst="rect">
            <a:avLst/>
          </a:prstGeom>
          <a:noFill/>
          <a:ln>
            <a:solidFill>
              <a:schemeClr val="tx1"/>
            </a:solidFill>
          </a:ln>
        </p:spPr>
        <p:txBody>
          <a:bodyPr wrap="none" rtlCol="0">
            <a:spAutoFit/>
          </a:bodyPr>
          <a:lstStyle/>
          <a:p>
            <a:r>
              <a:rPr lang="en-US" dirty="0" smtClean="0"/>
              <a:t>Other (n=26)</a:t>
            </a:r>
            <a:endParaRPr lang="en-US" dirty="0"/>
          </a:p>
        </p:txBody>
      </p:sp>
      <p:cxnSp>
        <p:nvCxnSpPr>
          <p:cNvPr id="11" name="Straight Arrow Connector 10"/>
          <p:cNvCxnSpPr>
            <a:stCxn id="2" idx="2"/>
            <a:endCxn id="3" idx="0"/>
          </p:cNvCxnSpPr>
          <p:nvPr/>
        </p:nvCxnSpPr>
        <p:spPr>
          <a:xfrm>
            <a:off x="1440448" y="769382"/>
            <a:ext cx="36294" cy="44289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2" idx="3"/>
            <a:endCxn id="4" idx="1"/>
          </p:cNvCxnSpPr>
          <p:nvPr/>
        </p:nvCxnSpPr>
        <p:spPr>
          <a:xfrm>
            <a:off x="2311051" y="584716"/>
            <a:ext cx="3096340" cy="3295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2" idx="3"/>
            <a:endCxn id="5" idx="1"/>
          </p:cNvCxnSpPr>
          <p:nvPr/>
        </p:nvCxnSpPr>
        <p:spPr>
          <a:xfrm>
            <a:off x="2311051" y="584716"/>
            <a:ext cx="3096339" cy="3671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2" idx="3"/>
            <a:endCxn id="6" idx="1"/>
          </p:cNvCxnSpPr>
          <p:nvPr/>
        </p:nvCxnSpPr>
        <p:spPr>
          <a:xfrm>
            <a:off x="2311051" y="584716"/>
            <a:ext cx="3096340" cy="71875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2634682" y="1489273"/>
            <a:ext cx="4" cy="313784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2184530" y="1489273"/>
            <a:ext cx="38652" cy="274578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1896533" y="1488043"/>
            <a:ext cx="0" cy="22645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0979" y="3913585"/>
            <a:ext cx="8322732" cy="2830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8072" y="1451373"/>
            <a:ext cx="8322732" cy="2149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836014" y="4235057"/>
            <a:ext cx="2273767" cy="369332"/>
          </a:xfrm>
          <a:prstGeom prst="rect">
            <a:avLst/>
          </a:prstGeom>
          <a:solidFill>
            <a:schemeClr val="bg1"/>
          </a:solidFill>
          <a:ln>
            <a:solidFill>
              <a:schemeClr val="tx1"/>
            </a:solidFill>
          </a:ln>
        </p:spPr>
        <p:txBody>
          <a:bodyPr wrap="none" rtlCol="0">
            <a:spAutoFit/>
          </a:bodyPr>
          <a:lstStyle/>
          <a:p>
            <a:r>
              <a:rPr lang="en-US" dirty="0" smtClean="0"/>
              <a:t>Observational (n=159)</a:t>
            </a:r>
          </a:p>
        </p:txBody>
      </p:sp>
      <p:sp>
        <p:nvSpPr>
          <p:cNvPr id="7" name="TextBox 6"/>
          <p:cNvSpPr txBox="1"/>
          <p:nvPr/>
        </p:nvSpPr>
        <p:spPr>
          <a:xfrm>
            <a:off x="541867" y="1714500"/>
            <a:ext cx="2324712" cy="369332"/>
          </a:xfrm>
          <a:prstGeom prst="rect">
            <a:avLst/>
          </a:prstGeom>
          <a:solidFill>
            <a:schemeClr val="bg1"/>
          </a:solidFill>
          <a:ln>
            <a:solidFill>
              <a:schemeClr val="tx1"/>
            </a:solidFill>
          </a:ln>
        </p:spPr>
        <p:txBody>
          <a:bodyPr wrap="none" rtlCol="0">
            <a:spAutoFit/>
          </a:bodyPr>
          <a:lstStyle/>
          <a:p>
            <a:r>
              <a:rPr lang="en-US" dirty="0" smtClean="0"/>
              <a:t>Experimental (n=1221)</a:t>
            </a:r>
          </a:p>
        </p:txBody>
      </p:sp>
      <p:sp>
        <p:nvSpPr>
          <p:cNvPr id="2049" name="TextBox 2048"/>
          <p:cNvSpPr txBox="1"/>
          <p:nvPr/>
        </p:nvSpPr>
        <p:spPr>
          <a:xfrm>
            <a:off x="5986351" y="3666351"/>
            <a:ext cx="1900693" cy="369332"/>
          </a:xfrm>
          <a:prstGeom prst="rect">
            <a:avLst/>
          </a:prstGeom>
          <a:noFill/>
        </p:spPr>
        <p:txBody>
          <a:bodyPr wrap="none" rtlCol="0">
            <a:spAutoFit/>
          </a:bodyPr>
          <a:lstStyle/>
          <a:p>
            <a:r>
              <a:rPr lang="en-US" dirty="0" smtClean="0"/>
              <a:t>(zoomed in graph)</a:t>
            </a:r>
            <a:endParaRPr lang="en-US" dirty="0"/>
          </a:p>
        </p:txBody>
      </p:sp>
      <p:sp>
        <p:nvSpPr>
          <p:cNvPr id="20" name="TextBox 19"/>
          <p:cNvSpPr txBox="1"/>
          <p:nvPr/>
        </p:nvSpPr>
        <p:spPr>
          <a:xfrm>
            <a:off x="181417" y="107592"/>
            <a:ext cx="2212452" cy="369332"/>
          </a:xfrm>
          <a:prstGeom prst="rect">
            <a:avLst/>
          </a:prstGeom>
          <a:noFill/>
        </p:spPr>
        <p:txBody>
          <a:bodyPr wrap="none" rtlCol="0">
            <a:spAutoFit/>
          </a:bodyPr>
          <a:lstStyle/>
          <a:p>
            <a:r>
              <a:rPr lang="en-US" b="1" dirty="0" smtClean="0"/>
              <a:t>Title/Abstract Screen</a:t>
            </a:r>
            <a:endParaRPr lang="en-US" b="1" dirty="0"/>
          </a:p>
        </p:txBody>
      </p:sp>
      <p:sp>
        <p:nvSpPr>
          <p:cNvPr id="3" name="TextBox 2"/>
          <p:cNvSpPr txBox="1"/>
          <p:nvPr/>
        </p:nvSpPr>
        <p:spPr>
          <a:xfrm>
            <a:off x="569845" y="1212273"/>
            <a:ext cx="1813793" cy="369332"/>
          </a:xfrm>
          <a:prstGeom prst="rect">
            <a:avLst/>
          </a:prstGeom>
          <a:solidFill>
            <a:schemeClr val="bg1"/>
          </a:solidFill>
          <a:ln>
            <a:solidFill>
              <a:schemeClr val="tx1"/>
            </a:solidFill>
          </a:ln>
        </p:spPr>
        <p:txBody>
          <a:bodyPr wrap="none" rtlCol="0">
            <a:spAutoFit/>
          </a:bodyPr>
          <a:lstStyle/>
          <a:p>
            <a:r>
              <a:rPr lang="en-US" dirty="0" smtClean="0"/>
              <a:t>Original (n=1406)</a:t>
            </a:r>
            <a:endParaRPr lang="en-US" dirty="0"/>
          </a:p>
        </p:txBody>
      </p:sp>
    </p:spTree>
    <p:extLst>
      <p:ext uri="{BB962C8B-B14F-4D97-AF65-F5344CB8AC3E}">
        <p14:creationId xmlns:p14="http://schemas.microsoft.com/office/powerpoint/2010/main" val="202910942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Neonics</a:t>
            </a:r>
            <a:r>
              <a:rPr lang="en-US" dirty="0" smtClean="0"/>
              <a:t> in mammals</a:t>
            </a:r>
            <a:endParaRPr lang="en-US" dirty="0"/>
          </a:p>
        </p:txBody>
      </p:sp>
      <p:sp>
        <p:nvSpPr>
          <p:cNvPr id="6" name="Content Placeholder 5"/>
          <p:cNvSpPr>
            <a:spLocks noGrp="1"/>
          </p:cNvSpPr>
          <p:nvPr>
            <p:ph idx="1"/>
          </p:nvPr>
        </p:nvSpPr>
        <p:spPr>
          <a:xfrm>
            <a:off x="449403" y="4729559"/>
            <a:ext cx="11582400" cy="2047559"/>
          </a:xfrm>
        </p:spPr>
        <p:txBody>
          <a:bodyPr>
            <a:normAutofit/>
          </a:bodyPr>
          <a:lstStyle/>
          <a:p>
            <a:r>
              <a:rPr lang="en-US" sz="2200" dirty="0" err="1" smtClean="0"/>
              <a:t>Neonics</a:t>
            </a:r>
            <a:r>
              <a:rPr lang="en-US" sz="2200" dirty="0" smtClean="0"/>
              <a:t> &amp; byproducts can cross the mammalian blood-brain barrier</a:t>
            </a:r>
          </a:p>
          <a:p>
            <a:r>
              <a:rPr lang="en-US" sz="2200" dirty="0" smtClean="0"/>
              <a:t>Some </a:t>
            </a:r>
            <a:r>
              <a:rPr lang="en-US" sz="2200" dirty="0" err="1" smtClean="0"/>
              <a:t>neonic</a:t>
            </a:r>
            <a:r>
              <a:rPr lang="en-US" sz="2200" dirty="0" smtClean="0"/>
              <a:t> metabolites more toxic than parent compound</a:t>
            </a:r>
          </a:p>
          <a:p>
            <a:r>
              <a:rPr lang="en-US" sz="2200" dirty="0" smtClean="0"/>
              <a:t>Adverse even at </a:t>
            </a:r>
            <a:r>
              <a:rPr lang="en-US" sz="2200" dirty="0" err="1" smtClean="0"/>
              <a:t>sublethal</a:t>
            </a:r>
            <a:r>
              <a:rPr lang="en-US" sz="2200" dirty="0" smtClean="0"/>
              <a:t> doses, affinity for α4β2 subtype of </a:t>
            </a:r>
            <a:r>
              <a:rPr lang="en-US" sz="2200" dirty="0" err="1" smtClean="0"/>
              <a:t>nAChRs</a:t>
            </a:r>
            <a:endParaRPr lang="en-US" sz="2200" dirty="0" smtClean="0"/>
          </a:p>
          <a:p>
            <a:r>
              <a:rPr lang="en-US" sz="2200" dirty="0" smtClean="0"/>
              <a:t>Reproductive, </a:t>
            </a:r>
            <a:r>
              <a:rPr lang="en-US" sz="2200" dirty="0" err="1" smtClean="0"/>
              <a:t>genotoxic</a:t>
            </a:r>
            <a:r>
              <a:rPr lang="en-US" sz="2200" dirty="0" smtClean="0"/>
              <a:t>, cytotoxic, neurobehavioral effects</a:t>
            </a:r>
            <a:endParaRPr lang="en-US" sz="2200" dirty="0"/>
          </a:p>
        </p:txBody>
      </p:sp>
      <p:sp>
        <p:nvSpPr>
          <p:cNvPr id="9" name="TextBox 8"/>
          <p:cNvSpPr txBox="1"/>
          <p:nvPr/>
        </p:nvSpPr>
        <p:spPr>
          <a:xfrm>
            <a:off x="8893652" y="4273365"/>
            <a:ext cx="1909372" cy="307777"/>
          </a:xfrm>
          <a:prstGeom prst="rect">
            <a:avLst/>
          </a:prstGeom>
          <a:noFill/>
        </p:spPr>
        <p:txBody>
          <a:bodyPr wrap="none" rtlCol="0">
            <a:spAutoFit/>
          </a:bodyPr>
          <a:lstStyle/>
          <a:p>
            <a:r>
              <a:rPr lang="en-US" sz="1400" dirty="0" smtClean="0"/>
              <a:t>Simon-</a:t>
            </a:r>
            <a:r>
              <a:rPr lang="en-US" sz="1400" dirty="0" err="1" smtClean="0"/>
              <a:t>Delso</a:t>
            </a:r>
            <a:r>
              <a:rPr lang="en-US" sz="1400" dirty="0" smtClean="0"/>
              <a:t> et al. 2015</a:t>
            </a:r>
            <a:endParaRPr lang="en-US" sz="1400" dirty="0"/>
          </a:p>
        </p:txBody>
      </p:sp>
      <p:pic>
        <p:nvPicPr>
          <p:cNvPr id="5" name="Picture 4" descr="SimonDelsoetal_metabolites_THX.tiff"/>
          <p:cNvPicPr>
            <a:picLocks noChangeAspect="1"/>
          </p:cNvPicPr>
          <p:nvPr/>
        </p:nvPicPr>
        <p:blipFill rotWithShape="1">
          <a:blip r:embed="rId3">
            <a:extLst>
              <a:ext uri="{28A0092B-C50C-407E-A947-70E740481C1C}">
                <a14:useLocalDpi xmlns:a14="http://schemas.microsoft.com/office/drawing/2010/main" val="0"/>
              </a:ext>
            </a:extLst>
          </a:blip>
          <a:srcRect t="5232" b="58829"/>
          <a:stretch/>
        </p:blipFill>
        <p:spPr>
          <a:xfrm>
            <a:off x="609601" y="1570886"/>
            <a:ext cx="10829881" cy="2556615"/>
          </a:xfrm>
          <a:prstGeom prst="rect">
            <a:avLst/>
          </a:prstGeom>
          <a:ln/>
        </p:spPr>
        <p:style>
          <a:lnRef idx="1">
            <a:schemeClr val="accent3"/>
          </a:lnRef>
          <a:fillRef idx="2">
            <a:schemeClr val="accent3"/>
          </a:fillRef>
          <a:effectRef idx="1">
            <a:schemeClr val="accent3"/>
          </a:effectRef>
          <a:fontRef idx="minor">
            <a:schemeClr val="dk1"/>
          </a:fontRef>
        </p:style>
      </p:pic>
      <p:cxnSp>
        <p:nvCxnSpPr>
          <p:cNvPr id="7" name="Straight Connector 6"/>
          <p:cNvCxnSpPr/>
          <p:nvPr/>
        </p:nvCxnSpPr>
        <p:spPr>
          <a:xfrm>
            <a:off x="2218267" y="2070100"/>
            <a:ext cx="0" cy="198120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2218266" y="2070100"/>
            <a:ext cx="2573867" cy="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4792133" y="2070100"/>
            <a:ext cx="0" cy="198120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2218266" y="4051300"/>
            <a:ext cx="2573867" cy="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7686530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Neonicotinoid</a:t>
            </a:r>
            <a:r>
              <a:rPr lang="en-US" dirty="0"/>
              <a:t> </a:t>
            </a:r>
            <a:r>
              <a:rPr lang="en-US" dirty="0" smtClean="0"/>
              <a:t>Tox21</a:t>
            </a:r>
            <a:r>
              <a:rPr lang="en-US" dirty="0"/>
              <a:t>/</a:t>
            </a:r>
            <a:r>
              <a:rPr lang="en-US" dirty="0" err="1"/>
              <a:t>ToxCast</a:t>
            </a:r>
            <a:r>
              <a:rPr lang="en-US" dirty="0"/>
              <a:t> </a:t>
            </a:r>
            <a:r>
              <a:rPr lang="en-US" dirty="0" smtClean="0"/>
              <a:t>Results ER </a:t>
            </a:r>
            <a:r>
              <a:rPr lang="en-US" dirty="0"/>
              <a:t>related </a:t>
            </a:r>
            <a:r>
              <a:rPr lang="en-US" dirty="0" smtClean="0"/>
              <a:t>assays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827343756"/>
              </p:ext>
            </p:extLst>
          </p:nvPr>
        </p:nvGraphicFramePr>
        <p:xfrm>
          <a:off x="1016000" y="1981199"/>
          <a:ext cx="8026400" cy="3914776"/>
        </p:xfrm>
        <a:graphic>
          <a:graphicData uri="http://schemas.openxmlformats.org/drawingml/2006/table">
            <a:tbl>
              <a:tblPr/>
              <a:tblGrid>
                <a:gridCol w="1524000"/>
                <a:gridCol w="1625600"/>
                <a:gridCol w="1727200"/>
                <a:gridCol w="1727200"/>
                <a:gridCol w="1422400"/>
              </a:tblGrid>
              <a:tr h="457201">
                <a:tc>
                  <a:txBody>
                    <a:bodyPr/>
                    <a:lstStyle/>
                    <a:p>
                      <a:pPr algn="l" fontAlgn="b"/>
                      <a:r>
                        <a:rPr lang="en-US" sz="1200" b="1" i="0" u="none" strike="noStrike" dirty="0">
                          <a:solidFill>
                            <a:srgbClr val="000000"/>
                          </a:solidFill>
                          <a:effectLst/>
                          <a:latin typeface="Calibri"/>
                        </a:rPr>
                        <a:t>Cluster</a:t>
                      </a:r>
                    </a:p>
                  </a:txBody>
                  <a:tcPr marL="10160" marR="1016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dirty="0">
                          <a:solidFill>
                            <a:srgbClr val="000000"/>
                          </a:solidFill>
                          <a:effectLst/>
                          <a:latin typeface="Calibri"/>
                        </a:rPr>
                        <a:t>Chemical Name</a:t>
                      </a:r>
                    </a:p>
                  </a:txBody>
                  <a:tcPr marL="10160" marR="1016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dirty="0">
                          <a:solidFill>
                            <a:srgbClr val="000000"/>
                          </a:solidFill>
                          <a:effectLst/>
                          <a:latin typeface="Calibri"/>
                        </a:rPr>
                        <a:t>ER Agonist Area Under Curve (AUC)</a:t>
                      </a:r>
                    </a:p>
                  </a:txBody>
                  <a:tcPr marL="10160" marR="1016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dirty="0">
                          <a:solidFill>
                            <a:srgbClr val="000000"/>
                          </a:solidFill>
                          <a:effectLst/>
                          <a:latin typeface="Calibri"/>
                        </a:rPr>
                        <a:t>ER Antagonist AUC</a:t>
                      </a:r>
                    </a:p>
                  </a:txBody>
                  <a:tcPr marL="10160" marR="1016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dirty="0">
                          <a:solidFill>
                            <a:srgbClr val="000000"/>
                          </a:solidFill>
                          <a:effectLst/>
                          <a:latin typeface="Calibri"/>
                        </a:rPr>
                        <a:t>ER Bioactivity</a:t>
                      </a:r>
                    </a:p>
                  </a:txBody>
                  <a:tcPr marL="10160" marR="1016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4325">
                <a:tc>
                  <a:txBody>
                    <a:bodyPr/>
                    <a:lstStyle/>
                    <a:p>
                      <a:pPr algn="l" fontAlgn="b"/>
                      <a:r>
                        <a:rPr lang="en-US" sz="1100" b="0" i="0" u="none" strike="noStrike">
                          <a:solidFill>
                            <a:srgbClr val="000000"/>
                          </a:solidFill>
                          <a:effectLst/>
                          <a:latin typeface="Calibri"/>
                        </a:rPr>
                        <a:t>Parent</a:t>
                      </a:r>
                    </a:p>
                  </a:txBody>
                  <a:tcPr marL="10160" marR="1016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100" b="0" i="0" u="none" strike="noStrike">
                          <a:solidFill>
                            <a:srgbClr val="000000"/>
                          </a:solidFill>
                          <a:effectLst/>
                          <a:latin typeface="Calibri"/>
                        </a:rPr>
                        <a:t>Imidacloprid</a:t>
                      </a:r>
                    </a:p>
                  </a:txBody>
                  <a:tcPr marL="10160" marR="1016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100" b="0" i="0" u="none" strike="noStrike">
                          <a:solidFill>
                            <a:srgbClr val="000000"/>
                          </a:solidFill>
                          <a:effectLst/>
                          <a:latin typeface="Calibri"/>
                        </a:rPr>
                        <a:t>0</a:t>
                      </a:r>
                    </a:p>
                  </a:txBody>
                  <a:tcPr marL="10160" marR="1016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100" b="0" i="0" u="none" strike="noStrike">
                          <a:solidFill>
                            <a:srgbClr val="000000"/>
                          </a:solidFill>
                          <a:effectLst/>
                          <a:latin typeface="Calibri"/>
                        </a:rPr>
                        <a:t>0</a:t>
                      </a:r>
                    </a:p>
                  </a:txBody>
                  <a:tcPr marL="10160" marR="1016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100" b="0" i="0" u="none" strike="noStrike">
                          <a:solidFill>
                            <a:srgbClr val="000000"/>
                          </a:solidFill>
                          <a:effectLst/>
                          <a:latin typeface="Calibri"/>
                        </a:rPr>
                        <a:t>0</a:t>
                      </a:r>
                    </a:p>
                  </a:txBody>
                  <a:tcPr marL="10160" marR="10160" marT="7620" marB="0" anchor="b">
                    <a:lnL>
                      <a:noFill/>
                    </a:lnL>
                    <a:lnR>
                      <a:noFill/>
                    </a:lnR>
                    <a:lnT w="6350" cap="flat" cmpd="sng" algn="ctr">
                      <a:solidFill>
                        <a:srgbClr val="000000"/>
                      </a:solidFill>
                      <a:prstDash val="solid"/>
                      <a:round/>
                      <a:headEnd type="none" w="med" len="med"/>
                      <a:tailEnd type="none" w="med" len="med"/>
                    </a:lnT>
                    <a:lnB>
                      <a:noFill/>
                    </a:lnB>
                  </a:tcPr>
                </a:tc>
              </a:tr>
              <a:tr h="314325">
                <a:tc>
                  <a:txBody>
                    <a:bodyPr/>
                    <a:lstStyle/>
                    <a:p>
                      <a:pPr algn="l" fontAlgn="b"/>
                      <a:r>
                        <a:rPr lang="en-US" sz="1100" b="0" i="0" u="none" strike="noStrike">
                          <a:solidFill>
                            <a:srgbClr val="000000"/>
                          </a:solidFill>
                          <a:effectLst/>
                          <a:latin typeface="Calibri"/>
                        </a:rPr>
                        <a:t>Parent</a:t>
                      </a:r>
                    </a:p>
                  </a:txBody>
                  <a:tcPr marL="10160" marR="10160" marT="7620"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Thiamethoxam</a:t>
                      </a:r>
                    </a:p>
                  </a:txBody>
                  <a:tcPr marL="10160" marR="10160" marT="7620"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0</a:t>
                      </a:r>
                    </a:p>
                  </a:txBody>
                  <a:tcPr marL="10160" marR="10160" marT="7620"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0</a:t>
                      </a:r>
                    </a:p>
                  </a:txBody>
                  <a:tcPr marL="10160" marR="10160" marT="7620"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0</a:t>
                      </a:r>
                    </a:p>
                  </a:txBody>
                  <a:tcPr marL="10160" marR="10160" marT="7620" marB="0" anchor="b">
                    <a:lnL>
                      <a:noFill/>
                    </a:lnL>
                    <a:lnR>
                      <a:noFill/>
                    </a:lnR>
                    <a:lnT>
                      <a:noFill/>
                    </a:lnT>
                    <a:lnB>
                      <a:noFill/>
                    </a:lnB>
                  </a:tcPr>
                </a:tc>
              </a:tr>
              <a:tr h="314325">
                <a:tc>
                  <a:txBody>
                    <a:bodyPr/>
                    <a:lstStyle/>
                    <a:p>
                      <a:pPr algn="l" fontAlgn="b"/>
                      <a:r>
                        <a:rPr lang="en-US" sz="1100" b="0" i="0" u="none" strike="noStrike">
                          <a:solidFill>
                            <a:srgbClr val="000000"/>
                          </a:solidFill>
                          <a:effectLst/>
                          <a:latin typeface="Calibri"/>
                        </a:rPr>
                        <a:t>Parent</a:t>
                      </a:r>
                    </a:p>
                  </a:txBody>
                  <a:tcPr marL="10160" marR="10160" marT="7620"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Clothianidin</a:t>
                      </a:r>
                    </a:p>
                  </a:txBody>
                  <a:tcPr marL="10160" marR="10160" marT="7620"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0</a:t>
                      </a:r>
                    </a:p>
                  </a:txBody>
                  <a:tcPr marL="10160" marR="10160" marT="7620"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0</a:t>
                      </a:r>
                    </a:p>
                  </a:txBody>
                  <a:tcPr marL="10160" marR="10160" marT="7620"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0</a:t>
                      </a:r>
                    </a:p>
                  </a:txBody>
                  <a:tcPr marL="10160" marR="10160" marT="7620" marB="0" anchor="b">
                    <a:lnL>
                      <a:noFill/>
                    </a:lnL>
                    <a:lnR>
                      <a:noFill/>
                    </a:lnR>
                    <a:lnT>
                      <a:noFill/>
                    </a:lnT>
                    <a:lnB>
                      <a:noFill/>
                    </a:lnB>
                  </a:tcPr>
                </a:tc>
              </a:tr>
              <a:tr h="314325">
                <a:tc>
                  <a:txBody>
                    <a:bodyPr/>
                    <a:lstStyle/>
                    <a:p>
                      <a:pPr algn="l" fontAlgn="b"/>
                      <a:r>
                        <a:rPr lang="en-US" sz="1100" b="0" i="0" u="none" strike="noStrike">
                          <a:solidFill>
                            <a:srgbClr val="000000"/>
                          </a:solidFill>
                          <a:effectLst/>
                          <a:latin typeface="Calibri"/>
                        </a:rPr>
                        <a:t>Parent</a:t>
                      </a:r>
                    </a:p>
                  </a:txBody>
                  <a:tcPr marL="10160" marR="10160" marT="7620"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Acetamiprid</a:t>
                      </a:r>
                    </a:p>
                  </a:txBody>
                  <a:tcPr marL="10160" marR="10160" marT="7620"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0</a:t>
                      </a:r>
                    </a:p>
                  </a:txBody>
                  <a:tcPr marL="10160" marR="10160" marT="7620"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0</a:t>
                      </a:r>
                    </a:p>
                  </a:txBody>
                  <a:tcPr marL="10160" marR="10160" marT="7620"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0</a:t>
                      </a:r>
                    </a:p>
                  </a:txBody>
                  <a:tcPr marL="10160" marR="10160" marT="7620" marB="0" anchor="b">
                    <a:lnL>
                      <a:noFill/>
                    </a:lnL>
                    <a:lnR>
                      <a:noFill/>
                    </a:lnR>
                    <a:lnT>
                      <a:noFill/>
                    </a:lnT>
                    <a:lnB>
                      <a:noFill/>
                    </a:lnB>
                  </a:tcPr>
                </a:tc>
              </a:tr>
              <a:tr h="314325">
                <a:tc>
                  <a:txBody>
                    <a:bodyPr/>
                    <a:lstStyle/>
                    <a:p>
                      <a:pPr algn="l" fontAlgn="b"/>
                      <a:r>
                        <a:rPr lang="en-US" sz="1100" b="0" i="0" u="none" strike="noStrike">
                          <a:solidFill>
                            <a:srgbClr val="000000"/>
                          </a:solidFill>
                          <a:effectLst/>
                          <a:latin typeface="Calibri"/>
                        </a:rPr>
                        <a:t>Parent</a:t>
                      </a:r>
                    </a:p>
                  </a:txBody>
                  <a:tcPr marL="10160" marR="10160" marT="7620"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Thiacloprid</a:t>
                      </a:r>
                    </a:p>
                  </a:txBody>
                  <a:tcPr marL="10160" marR="10160" marT="7620"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0</a:t>
                      </a:r>
                    </a:p>
                  </a:txBody>
                  <a:tcPr marL="10160" marR="10160" marT="7620"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0</a:t>
                      </a:r>
                    </a:p>
                  </a:txBody>
                  <a:tcPr marL="10160" marR="10160" marT="7620"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0</a:t>
                      </a:r>
                    </a:p>
                  </a:txBody>
                  <a:tcPr marL="10160" marR="10160" marT="7620" marB="0" anchor="b">
                    <a:lnL>
                      <a:noFill/>
                    </a:lnL>
                    <a:lnR>
                      <a:noFill/>
                    </a:lnR>
                    <a:lnT>
                      <a:noFill/>
                    </a:lnT>
                    <a:lnB>
                      <a:noFill/>
                    </a:lnB>
                  </a:tcPr>
                </a:tc>
              </a:tr>
              <a:tr h="314325">
                <a:tc>
                  <a:txBody>
                    <a:bodyPr/>
                    <a:lstStyle/>
                    <a:p>
                      <a:pPr algn="l" fontAlgn="b"/>
                      <a:r>
                        <a:rPr lang="en-US" sz="1100" b="0" i="0" u="none" strike="noStrike">
                          <a:solidFill>
                            <a:srgbClr val="000000"/>
                          </a:solidFill>
                          <a:effectLst/>
                          <a:latin typeface="Calibri"/>
                        </a:rPr>
                        <a:t>Parent</a:t>
                      </a:r>
                    </a:p>
                  </a:txBody>
                  <a:tcPr marL="10160" marR="10160" marT="7620"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Dinotefuran</a:t>
                      </a:r>
                    </a:p>
                  </a:txBody>
                  <a:tcPr marL="10160" marR="10160" marT="7620"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0</a:t>
                      </a:r>
                    </a:p>
                  </a:txBody>
                  <a:tcPr marL="10160" marR="10160" marT="7620"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0</a:t>
                      </a:r>
                    </a:p>
                  </a:txBody>
                  <a:tcPr marL="10160" marR="10160" marT="7620"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0</a:t>
                      </a:r>
                    </a:p>
                  </a:txBody>
                  <a:tcPr marL="10160" marR="10160" marT="7620" marB="0" anchor="b">
                    <a:lnL>
                      <a:noFill/>
                    </a:lnL>
                    <a:lnR>
                      <a:noFill/>
                    </a:lnR>
                    <a:lnT>
                      <a:noFill/>
                    </a:lnT>
                    <a:lnB>
                      <a:noFill/>
                    </a:lnB>
                  </a:tcPr>
                </a:tc>
              </a:tr>
              <a:tr h="314325">
                <a:tc>
                  <a:txBody>
                    <a:bodyPr/>
                    <a:lstStyle/>
                    <a:p>
                      <a:pPr algn="l" fontAlgn="b"/>
                      <a:r>
                        <a:rPr lang="en-US" sz="1100" b="0" i="0" u="none" strike="noStrike">
                          <a:solidFill>
                            <a:srgbClr val="000000"/>
                          </a:solidFill>
                          <a:effectLst/>
                          <a:latin typeface="Calibri"/>
                        </a:rPr>
                        <a:t>Parent</a:t>
                      </a:r>
                    </a:p>
                  </a:txBody>
                  <a:tcPr marL="10160" marR="10160" marT="7620"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(E)-Nitenpyram</a:t>
                      </a:r>
                    </a:p>
                  </a:txBody>
                  <a:tcPr marL="10160" marR="10160" marT="7620"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not tested</a:t>
                      </a:r>
                    </a:p>
                  </a:txBody>
                  <a:tcPr marL="10160" marR="10160" marT="7620"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not tested</a:t>
                      </a:r>
                    </a:p>
                  </a:txBody>
                  <a:tcPr marL="10160" marR="10160" marT="7620"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a:rPr>
                        <a:t>not tested</a:t>
                      </a:r>
                    </a:p>
                  </a:txBody>
                  <a:tcPr marL="10160" marR="10160" marT="7620" marB="0" anchor="b">
                    <a:lnL>
                      <a:noFill/>
                    </a:lnL>
                    <a:lnR>
                      <a:noFill/>
                    </a:lnR>
                    <a:lnT>
                      <a:noFill/>
                    </a:lnT>
                    <a:lnB>
                      <a:noFill/>
                    </a:lnB>
                  </a:tcPr>
                </a:tc>
              </a:tr>
              <a:tr h="314325">
                <a:tc>
                  <a:txBody>
                    <a:bodyPr/>
                    <a:lstStyle/>
                    <a:p>
                      <a:pPr algn="l" fontAlgn="b"/>
                      <a:r>
                        <a:rPr lang="en-US" sz="1100" b="0" i="0" u="none" strike="noStrike">
                          <a:solidFill>
                            <a:srgbClr val="000000"/>
                          </a:solidFill>
                          <a:effectLst/>
                          <a:latin typeface="Calibri"/>
                        </a:rPr>
                        <a:t>Metabolite</a:t>
                      </a:r>
                    </a:p>
                  </a:txBody>
                  <a:tcPr marL="10160" marR="10160" marT="7620"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2-Pyridone</a:t>
                      </a:r>
                    </a:p>
                  </a:txBody>
                  <a:tcPr marL="10160" marR="10160" marT="7620"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not tested</a:t>
                      </a:r>
                    </a:p>
                  </a:txBody>
                  <a:tcPr marL="10160" marR="10160" marT="7620"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not tested</a:t>
                      </a:r>
                    </a:p>
                  </a:txBody>
                  <a:tcPr marL="10160" marR="10160" marT="7620"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not tested</a:t>
                      </a:r>
                    </a:p>
                  </a:txBody>
                  <a:tcPr marL="10160" marR="10160" marT="7620" marB="0" anchor="b">
                    <a:lnL>
                      <a:noFill/>
                    </a:lnL>
                    <a:lnR>
                      <a:noFill/>
                    </a:lnR>
                    <a:lnT>
                      <a:noFill/>
                    </a:lnT>
                    <a:lnB>
                      <a:noFill/>
                    </a:lnB>
                  </a:tcPr>
                </a:tc>
              </a:tr>
              <a:tr h="314325">
                <a:tc>
                  <a:txBody>
                    <a:bodyPr/>
                    <a:lstStyle/>
                    <a:p>
                      <a:pPr algn="l" fontAlgn="b"/>
                      <a:r>
                        <a:rPr lang="en-US" sz="1100" b="0" i="0" u="none" strike="noStrike">
                          <a:solidFill>
                            <a:srgbClr val="000000"/>
                          </a:solidFill>
                          <a:effectLst/>
                          <a:latin typeface="Calibri"/>
                        </a:rPr>
                        <a:t>Base</a:t>
                      </a:r>
                    </a:p>
                  </a:txBody>
                  <a:tcPr marL="10160" marR="10160" marT="7620"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Nicotine</a:t>
                      </a:r>
                    </a:p>
                  </a:txBody>
                  <a:tcPr marL="10160" marR="10160" marT="7620"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0</a:t>
                      </a:r>
                    </a:p>
                  </a:txBody>
                  <a:tcPr marL="10160" marR="10160" marT="7620"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0</a:t>
                      </a:r>
                    </a:p>
                  </a:txBody>
                  <a:tcPr marL="10160" marR="10160" marT="7620"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0</a:t>
                      </a:r>
                    </a:p>
                  </a:txBody>
                  <a:tcPr marL="10160" marR="10160" marT="7620" marB="0" anchor="b">
                    <a:lnL>
                      <a:noFill/>
                    </a:lnL>
                    <a:lnR>
                      <a:noFill/>
                    </a:lnR>
                    <a:lnT>
                      <a:noFill/>
                    </a:lnT>
                    <a:lnB>
                      <a:noFill/>
                    </a:lnB>
                  </a:tcPr>
                </a:tc>
              </a:tr>
              <a:tr h="314325">
                <a:tc>
                  <a:txBody>
                    <a:bodyPr/>
                    <a:lstStyle/>
                    <a:p>
                      <a:pPr algn="l" fontAlgn="b"/>
                      <a:r>
                        <a:rPr lang="en-US" sz="1100" b="0" i="0" u="none" strike="noStrike">
                          <a:solidFill>
                            <a:srgbClr val="000000"/>
                          </a:solidFill>
                          <a:effectLst/>
                          <a:latin typeface="Calibri"/>
                        </a:rPr>
                        <a:t>Base</a:t>
                      </a:r>
                    </a:p>
                  </a:txBody>
                  <a:tcPr marL="10160" marR="10160" marT="7620"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Nicotine sulfate</a:t>
                      </a:r>
                    </a:p>
                  </a:txBody>
                  <a:tcPr marL="10160" marR="10160" marT="7620"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not tested</a:t>
                      </a:r>
                    </a:p>
                  </a:txBody>
                  <a:tcPr marL="10160" marR="10160" marT="7620"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not tested</a:t>
                      </a:r>
                    </a:p>
                  </a:txBody>
                  <a:tcPr marL="10160" marR="10160" marT="7620" marB="0" anchor="b">
                    <a:lnL>
                      <a:noFill/>
                    </a:lnL>
                    <a:lnR>
                      <a:noFill/>
                    </a:lnR>
                    <a:lnT>
                      <a:noFill/>
                    </a:lnT>
                    <a:lnB>
                      <a:noFill/>
                    </a:lnB>
                  </a:tcPr>
                </a:tc>
                <a:tc>
                  <a:txBody>
                    <a:bodyPr/>
                    <a:lstStyle/>
                    <a:p>
                      <a:pPr algn="l" fontAlgn="b"/>
                      <a:r>
                        <a:rPr lang="en-US" sz="1100" b="0" i="0" u="none" strike="noStrike">
                          <a:solidFill>
                            <a:srgbClr val="000000"/>
                          </a:solidFill>
                          <a:effectLst/>
                          <a:latin typeface="Calibri"/>
                        </a:rPr>
                        <a:t>not tested</a:t>
                      </a:r>
                    </a:p>
                  </a:txBody>
                  <a:tcPr marL="10160" marR="10160" marT="7620" marB="0" anchor="b">
                    <a:lnL>
                      <a:noFill/>
                    </a:lnL>
                    <a:lnR>
                      <a:noFill/>
                    </a:lnR>
                    <a:lnT>
                      <a:noFill/>
                    </a:lnT>
                    <a:lnB>
                      <a:noFill/>
                    </a:lnB>
                  </a:tcPr>
                </a:tc>
              </a:tr>
              <a:tr h="314325">
                <a:tc>
                  <a:txBody>
                    <a:bodyPr/>
                    <a:lstStyle/>
                    <a:p>
                      <a:pPr algn="l" fontAlgn="b"/>
                      <a:r>
                        <a:rPr lang="en-US" sz="1100" b="0" i="0" u="none" strike="noStrike">
                          <a:solidFill>
                            <a:srgbClr val="000000"/>
                          </a:solidFill>
                          <a:effectLst/>
                          <a:latin typeface="Calibri"/>
                        </a:rPr>
                        <a:t>Base</a:t>
                      </a:r>
                    </a:p>
                  </a:txBody>
                  <a:tcPr marL="10160" marR="1016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D-Nicotine</a:t>
                      </a:r>
                    </a:p>
                  </a:txBody>
                  <a:tcPr marL="10160" marR="1016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a:rPr>
                        <a:t>not tested</a:t>
                      </a:r>
                    </a:p>
                  </a:txBody>
                  <a:tcPr marL="10160" marR="1016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not tested</a:t>
                      </a:r>
                    </a:p>
                  </a:txBody>
                  <a:tcPr marL="10160" marR="1016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a:rPr>
                        <a:t>not tested</a:t>
                      </a:r>
                    </a:p>
                  </a:txBody>
                  <a:tcPr marL="10160" marR="10160" marT="7620" marB="0" anchor="b">
                    <a:lnL>
                      <a:noFill/>
                    </a:lnL>
                    <a:lnR>
                      <a:noFill/>
                    </a:lnR>
                    <a:lnT>
                      <a:noFill/>
                    </a:lnT>
                    <a:lnB w="6350" cap="flat" cmpd="sng" algn="ctr">
                      <a:solidFill>
                        <a:srgbClr val="000000"/>
                      </a:solidFill>
                      <a:prstDash val="solid"/>
                      <a:round/>
                      <a:headEnd type="none" w="med" len="med"/>
                      <a:tailEnd type="none" w="med" len="med"/>
                    </a:lnB>
                  </a:tcPr>
                </a:tc>
              </a:tr>
            </a:tbl>
          </a:graphicData>
        </a:graphic>
      </p:graphicFrame>
      <p:sp>
        <p:nvSpPr>
          <p:cNvPr id="4" name="TextBox 3"/>
          <p:cNvSpPr txBox="1"/>
          <p:nvPr/>
        </p:nvSpPr>
        <p:spPr>
          <a:xfrm>
            <a:off x="579120" y="5984240"/>
            <a:ext cx="8749546" cy="369332"/>
          </a:xfrm>
          <a:prstGeom prst="rect">
            <a:avLst/>
          </a:prstGeom>
          <a:noFill/>
        </p:spPr>
        <p:txBody>
          <a:bodyPr wrap="square" rtlCol="0">
            <a:spAutoFit/>
          </a:bodyPr>
          <a:lstStyle/>
          <a:p>
            <a:r>
              <a:rPr lang="ro-RO" dirty="0" smtClean="0"/>
              <a:t>*Judson et al., Toxicol</a:t>
            </a:r>
            <a:r>
              <a:rPr lang="ro-RO" dirty="0"/>
              <a:t>. Sci. 148:137–154;</a:t>
            </a:r>
            <a:endParaRPr lang="en-US" dirty="0"/>
          </a:p>
        </p:txBody>
      </p:sp>
    </p:spTree>
    <p:extLst>
      <p:ext uri="{BB962C8B-B14F-4D97-AF65-F5344CB8AC3E}">
        <p14:creationId xmlns:p14="http://schemas.microsoft.com/office/powerpoint/2010/main" val="40452956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a:t>
            </a:r>
            <a:r>
              <a:rPr lang="en-US" dirty="0" err="1"/>
              <a:t>n</a:t>
            </a:r>
            <a:r>
              <a:rPr lang="en-US" dirty="0" err="1" smtClean="0"/>
              <a:t>eonics</a:t>
            </a:r>
            <a:r>
              <a:rPr lang="en-US" dirty="0" smtClean="0"/>
              <a:t>?</a:t>
            </a:r>
            <a:endParaRPr lang="en-US" dirty="0"/>
          </a:p>
        </p:txBody>
      </p:sp>
      <p:sp>
        <p:nvSpPr>
          <p:cNvPr id="3" name="Content Placeholder 2"/>
          <p:cNvSpPr>
            <a:spLocks noGrp="1"/>
          </p:cNvSpPr>
          <p:nvPr>
            <p:ph idx="1"/>
          </p:nvPr>
        </p:nvSpPr>
        <p:spPr>
          <a:xfrm>
            <a:off x="609600" y="1677169"/>
            <a:ext cx="7755027" cy="4852131"/>
          </a:xfrm>
        </p:spPr>
        <p:txBody>
          <a:bodyPr>
            <a:normAutofit/>
          </a:bodyPr>
          <a:lstStyle/>
          <a:p>
            <a:r>
              <a:rPr lang="en-US" dirty="0" smtClean="0"/>
              <a:t>Entirely new type of insecticide: </a:t>
            </a:r>
            <a:r>
              <a:rPr lang="en-US" i="1" dirty="0" smtClean="0">
                <a:solidFill>
                  <a:srgbClr val="4F6228"/>
                </a:solidFill>
              </a:rPr>
              <a:t>systemic</a:t>
            </a:r>
          </a:p>
          <a:p>
            <a:r>
              <a:rPr lang="en-US" dirty="0" smtClean="0"/>
              <a:t>Developed mid-90s to replace organophosphates/</a:t>
            </a:r>
            <a:r>
              <a:rPr lang="en-US" dirty="0" err="1" smtClean="0"/>
              <a:t>carbamates</a:t>
            </a:r>
            <a:endParaRPr lang="en-US" dirty="0" smtClean="0"/>
          </a:p>
          <a:p>
            <a:r>
              <a:rPr lang="en-US" dirty="0" smtClean="0"/>
              <a:t>High potency at low concentrations</a:t>
            </a:r>
          </a:p>
          <a:p>
            <a:r>
              <a:rPr lang="en-US" dirty="0" smtClean="0"/>
              <a:t>Chemically similar to nicotine</a:t>
            </a:r>
          </a:p>
          <a:p>
            <a:r>
              <a:rPr lang="en-US" dirty="0" smtClean="0"/>
              <a:t>Bind </a:t>
            </a:r>
            <a:r>
              <a:rPr lang="en-US" dirty="0" smtClean="0"/>
              <a:t>to nicotinic acetylcholine receptor (nAChR) </a:t>
            </a:r>
          </a:p>
          <a:p>
            <a:r>
              <a:rPr lang="en-US" dirty="0" err="1" smtClean="0"/>
              <a:t>Acetimiprid</a:t>
            </a:r>
            <a:r>
              <a:rPr lang="en-US" dirty="0" smtClean="0"/>
              <a:t> (ACE), </a:t>
            </a:r>
            <a:r>
              <a:rPr lang="en-US" dirty="0" err="1" smtClean="0"/>
              <a:t>Imidacloprid</a:t>
            </a:r>
            <a:r>
              <a:rPr lang="en-US" dirty="0" smtClean="0"/>
              <a:t> </a:t>
            </a:r>
            <a:r>
              <a:rPr lang="en-US" dirty="0" smtClean="0"/>
              <a:t>(IMI), thiamethoxam (THO), clothianidin (CLO)</a:t>
            </a:r>
          </a:p>
          <a:p>
            <a:r>
              <a:rPr lang="en-US" dirty="0"/>
              <a:t>Persist in crops and soil</a:t>
            </a:r>
          </a:p>
          <a:p>
            <a:endParaRPr lang="en-US" dirty="0" smtClean="0"/>
          </a:p>
          <a:p>
            <a:endParaRPr lang="en-US" dirty="0"/>
          </a:p>
        </p:txBody>
      </p:sp>
      <p:pic>
        <p:nvPicPr>
          <p:cNvPr id="4" name="Picture 3" descr="likenicotin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2931" y="2133786"/>
            <a:ext cx="3149600" cy="3441700"/>
          </a:xfrm>
          <a:prstGeom prst="rect">
            <a:avLst/>
          </a:prstGeom>
        </p:spPr>
      </p:pic>
      <p:sp>
        <p:nvSpPr>
          <p:cNvPr id="6" name="TextBox 5"/>
          <p:cNvSpPr txBox="1"/>
          <p:nvPr/>
        </p:nvSpPr>
        <p:spPr>
          <a:xfrm>
            <a:off x="8593481" y="5864578"/>
            <a:ext cx="2095445" cy="307777"/>
          </a:xfrm>
          <a:prstGeom prst="rect">
            <a:avLst/>
          </a:prstGeom>
          <a:noFill/>
        </p:spPr>
        <p:txBody>
          <a:bodyPr wrap="none" rtlCol="0">
            <a:spAutoFit/>
          </a:bodyPr>
          <a:lstStyle/>
          <a:p>
            <a:r>
              <a:rPr lang="en-US" sz="1400" dirty="0" smtClean="0"/>
              <a:t>Kimura-Kuroda et al. 2012</a:t>
            </a:r>
            <a:endParaRPr lang="en-US" sz="1400" dirty="0"/>
          </a:p>
        </p:txBody>
      </p:sp>
    </p:spTree>
    <p:extLst>
      <p:ext uri="{BB962C8B-B14F-4D97-AF65-F5344CB8AC3E}">
        <p14:creationId xmlns:p14="http://schemas.microsoft.com/office/powerpoint/2010/main" val="99253591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Green Screen Evidence Review 2014</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842925179"/>
              </p:ext>
            </p:extLst>
          </p:nvPr>
        </p:nvGraphicFramePr>
        <p:xfrm>
          <a:off x="1070718" y="2271616"/>
          <a:ext cx="9347199" cy="2514600"/>
        </p:xfrm>
        <a:graphic>
          <a:graphicData uri="http://schemas.openxmlformats.org/drawingml/2006/table">
            <a:tbl>
              <a:tblPr firstRow="1" bandRow="1">
                <a:tableStyleId>{5C22544A-7EE6-4342-B048-85BDC9FD1C3A}</a:tableStyleId>
              </a:tblPr>
              <a:tblGrid>
                <a:gridCol w="3115733"/>
                <a:gridCol w="3115733"/>
                <a:gridCol w="3115733"/>
              </a:tblGrid>
              <a:tr h="900113">
                <a:tc>
                  <a:txBody>
                    <a:bodyPr/>
                    <a:lstStyle/>
                    <a:p>
                      <a:r>
                        <a:rPr lang="en-US" sz="2400" dirty="0" smtClean="0"/>
                        <a:t>Target</a:t>
                      </a:r>
                      <a:endParaRPr lang="en-US" sz="2400" dirty="0"/>
                    </a:p>
                  </a:txBody>
                  <a:tcPr marL="121920" marR="121920"/>
                </a:tc>
                <a:tc>
                  <a:txBody>
                    <a:bodyPr/>
                    <a:lstStyle/>
                    <a:p>
                      <a:r>
                        <a:rPr lang="en-US" sz="2400" dirty="0" smtClean="0"/>
                        <a:t>Reproductive Toxicity</a:t>
                      </a:r>
                      <a:endParaRPr lang="en-US" sz="2400" dirty="0"/>
                    </a:p>
                  </a:txBody>
                  <a:tcPr marL="121920" marR="121920"/>
                </a:tc>
                <a:tc>
                  <a:txBody>
                    <a:bodyPr/>
                    <a:lstStyle/>
                    <a:p>
                      <a:r>
                        <a:rPr lang="en-US" sz="2400" dirty="0" smtClean="0"/>
                        <a:t>Endocrine Disruption</a:t>
                      </a:r>
                      <a:endParaRPr lang="en-US" sz="2400" dirty="0"/>
                    </a:p>
                  </a:txBody>
                  <a:tcPr marL="121920" marR="121920"/>
                </a:tc>
              </a:tr>
              <a:tr h="521494">
                <a:tc>
                  <a:txBody>
                    <a:bodyPr/>
                    <a:lstStyle/>
                    <a:p>
                      <a:r>
                        <a:rPr lang="en-US" sz="2400" dirty="0" err="1" smtClean="0"/>
                        <a:t>Imidicloprid</a:t>
                      </a:r>
                      <a:endParaRPr lang="en-US" sz="2400" dirty="0"/>
                    </a:p>
                  </a:txBody>
                  <a:tcPr marL="121920" marR="121920"/>
                </a:tc>
                <a:tc>
                  <a:txBody>
                    <a:bodyPr/>
                    <a:lstStyle/>
                    <a:p>
                      <a:r>
                        <a:rPr lang="en-US" sz="2400" dirty="0" smtClean="0"/>
                        <a:t>Moderate</a:t>
                      </a:r>
                      <a:endParaRPr lang="en-US" sz="2400" dirty="0"/>
                    </a:p>
                  </a:txBody>
                  <a:tcPr marL="121920" marR="121920"/>
                </a:tc>
                <a:tc>
                  <a:txBody>
                    <a:bodyPr/>
                    <a:lstStyle/>
                    <a:p>
                      <a:r>
                        <a:rPr lang="en-US" sz="2400" dirty="0" smtClean="0"/>
                        <a:t>Moderate</a:t>
                      </a:r>
                    </a:p>
                  </a:txBody>
                  <a:tcPr marL="121920" marR="121920"/>
                </a:tc>
              </a:tr>
              <a:tr h="521494">
                <a:tc>
                  <a:txBody>
                    <a:bodyPr/>
                    <a:lstStyle/>
                    <a:p>
                      <a:r>
                        <a:rPr lang="en-US" sz="2400" dirty="0" err="1" smtClean="0"/>
                        <a:t>Clothianidin</a:t>
                      </a:r>
                      <a:endParaRPr lang="en-US" sz="2400" dirty="0"/>
                    </a:p>
                  </a:txBody>
                  <a:tcPr marL="121920" marR="121920"/>
                </a:tc>
                <a:tc>
                  <a:txBody>
                    <a:bodyPr/>
                    <a:lstStyle/>
                    <a:p>
                      <a:r>
                        <a:rPr lang="en-US" sz="2400" dirty="0" smtClean="0"/>
                        <a:t>Moderate</a:t>
                      </a:r>
                      <a:endParaRPr lang="en-US" sz="2400" dirty="0"/>
                    </a:p>
                  </a:txBody>
                  <a:tcPr marL="121920" marR="121920"/>
                </a:tc>
                <a:tc>
                  <a:txBody>
                    <a:bodyPr/>
                    <a:lstStyle/>
                    <a:p>
                      <a:r>
                        <a:rPr lang="en-US" sz="2400" dirty="0" smtClean="0"/>
                        <a:t>Moderate</a:t>
                      </a:r>
                      <a:endParaRPr lang="en-US" sz="2400" dirty="0"/>
                    </a:p>
                  </a:txBody>
                  <a:tcPr marL="121920" marR="121920"/>
                </a:tc>
              </a:tr>
              <a:tr h="571499">
                <a:tc>
                  <a:txBody>
                    <a:bodyPr/>
                    <a:lstStyle/>
                    <a:p>
                      <a:r>
                        <a:rPr lang="en-US" sz="2400" dirty="0" err="1" smtClean="0"/>
                        <a:t>Thiamethoxam</a:t>
                      </a:r>
                      <a:endParaRPr lang="en-US" sz="2400" dirty="0"/>
                    </a:p>
                  </a:txBody>
                  <a:tcPr marL="121920" marR="121920"/>
                </a:tc>
                <a:tc>
                  <a:txBody>
                    <a:bodyPr/>
                    <a:lstStyle/>
                    <a:p>
                      <a:r>
                        <a:rPr lang="en-US" sz="2400" dirty="0" smtClean="0"/>
                        <a:t>Moderate</a:t>
                      </a:r>
                      <a:endParaRPr lang="en-US" sz="2400" dirty="0"/>
                    </a:p>
                  </a:txBody>
                  <a:tcPr marL="121920" marR="121920"/>
                </a:tc>
                <a:tc>
                  <a:txBody>
                    <a:bodyPr/>
                    <a:lstStyle/>
                    <a:p>
                      <a:r>
                        <a:rPr lang="en-US" sz="2400" dirty="0" smtClean="0"/>
                        <a:t>Data Gap </a:t>
                      </a:r>
                      <a:endParaRPr lang="en-US" sz="2400" dirty="0"/>
                    </a:p>
                  </a:txBody>
                  <a:tcPr marL="121920" marR="121920"/>
                </a:tc>
              </a:tr>
            </a:tbl>
          </a:graphicData>
        </a:graphic>
      </p:graphicFrame>
    </p:spTree>
    <p:extLst>
      <p:ext uri="{BB962C8B-B14F-4D97-AF65-F5344CB8AC3E}">
        <p14:creationId xmlns:p14="http://schemas.microsoft.com/office/powerpoint/2010/main" val="19209764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 8 </a:t>
            </a:r>
            <a:r>
              <a:rPr lang="en-US" dirty="0" smtClean="0"/>
              <a:t>Papers on Reproductive Toxicity/Endocrine Disruption</a:t>
            </a:r>
            <a:endParaRPr lang="en-US" dirty="0"/>
          </a:p>
        </p:txBody>
      </p:sp>
      <p:sp>
        <p:nvSpPr>
          <p:cNvPr id="3" name="Content Placeholder 2"/>
          <p:cNvSpPr>
            <a:spLocks noGrp="1"/>
          </p:cNvSpPr>
          <p:nvPr>
            <p:ph idx="1"/>
          </p:nvPr>
        </p:nvSpPr>
        <p:spPr/>
        <p:txBody>
          <a:bodyPr/>
          <a:lstStyle/>
          <a:p>
            <a:r>
              <a:rPr lang="en-US" dirty="0"/>
              <a:t>Animals</a:t>
            </a:r>
          </a:p>
          <a:p>
            <a:pPr lvl="1"/>
            <a:r>
              <a:rPr lang="en-US" dirty="0"/>
              <a:t>Rats (</a:t>
            </a:r>
            <a:r>
              <a:rPr lang="en-US" dirty="0" err="1"/>
              <a:t>Najafi</a:t>
            </a:r>
            <a:r>
              <a:rPr lang="en-US" dirty="0"/>
              <a:t> 2010) (Bal 2012a, b, c) (</a:t>
            </a:r>
            <a:r>
              <a:rPr lang="en-US" dirty="0" err="1"/>
              <a:t>Rasgele</a:t>
            </a:r>
            <a:r>
              <a:rPr lang="en-US" dirty="0"/>
              <a:t> 2014) (</a:t>
            </a:r>
            <a:r>
              <a:rPr lang="en-US" dirty="0" err="1" smtClean="0"/>
              <a:t>Kapoor</a:t>
            </a:r>
            <a:r>
              <a:rPr lang="en-US" dirty="0" smtClean="0"/>
              <a:t> 2011)</a:t>
            </a:r>
            <a:endParaRPr lang="en-US" dirty="0"/>
          </a:p>
          <a:p>
            <a:pPr lvl="1"/>
            <a:r>
              <a:rPr lang="en-US" dirty="0"/>
              <a:t>Mice (Hirano 2015) (Tanaka 2012) (</a:t>
            </a:r>
            <a:r>
              <a:rPr lang="en-US" dirty="0" err="1"/>
              <a:t>Gu</a:t>
            </a:r>
            <a:r>
              <a:rPr lang="en-US" dirty="0"/>
              <a:t> 2013)</a:t>
            </a:r>
          </a:p>
          <a:p>
            <a:r>
              <a:rPr lang="en-US" dirty="0"/>
              <a:t>Neonicotinoid</a:t>
            </a:r>
          </a:p>
          <a:p>
            <a:pPr lvl="1"/>
            <a:r>
              <a:rPr lang="en-US" dirty="0" err="1"/>
              <a:t>Imidacloprid</a:t>
            </a:r>
            <a:r>
              <a:rPr lang="en-US" dirty="0"/>
              <a:t>: (</a:t>
            </a:r>
            <a:r>
              <a:rPr lang="en-US" dirty="0" err="1"/>
              <a:t>Najafi</a:t>
            </a:r>
            <a:r>
              <a:rPr lang="en-US" dirty="0"/>
              <a:t> 2010) (Bal 2012b, c) (Kapoor 2011)</a:t>
            </a:r>
          </a:p>
          <a:p>
            <a:pPr lvl="1"/>
            <a:r>
              <a:rPr lang="en-US" dirty="0" err="1"/>
              <a:t>Clothianidin</a:t>
            </a:r>
            <a:r>
              <a:rPr lang="en-US" dirty="0"/>
              <a:t> (Bal 2012a) (Hirano 2015) (Tanaka 2012)</a:t>
            </a:r>
          </a:p>
          <a:p>
            <a:pPr lvl="1"/>
            <a:r>
              <a:rPr lang="en-US" dirty="0" err="1"/>
              <a:t>Acetamiprid</a:t>
            </a:r>
            <a:r>
              <a:rPr lang="en-US" dirty="0"/>
              <a:t> (</a:t>
            </a:r>
            <a:r>
              <a:rPr lang="en-US" dirty="0" err="1"/>
              <a:t>Rasgele</a:t>
            </a:r>
            <a:r>
              <a:rPr lang="en-US" dirty="0"/>
              <a:t> 2014)</a:t>
            </a:r>
          </a:p>
          <a:p>
            <a:pPr lvl="1"/>
            <a:r>
              <a:rPr lang="en-US" dirty="0"/>
              <a:t>Mixture: (</a:t>
            </a:r>
            <a:r>
              <a:rPr lang="en-US" dirty="0" err="1"/>
              <a:t>Gu</a:t>
            </a:r>
            <a:r>
              <a:rPr lang="en-US" dirty="0"/>
              <a:t> 2013)</a:t>
            </a:r>
          </a:p>
        </p:txBody>
      </p:sp>
    </p:spTree>
    <p:extLst>
      <p:ext uri="{BB962C8B-B14F-4D97-AF65-F5344CB8AC3E}">
        <p14:creationId xmlns:p14="http://schemas.microsoft.com/office/powerpoint/2010/main" val="345656354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398342740"/>
              </p:ext>
            </p:extLst>
          </p:nvPr>
        </p:nvGraphicFramePr>
        <p:xfrm>
          <a:off x="0" y="0"/>
          <a:ext cx="12192000" cy="8453342"/>
        </p:xfrm>
        <a:graphic>
          <a:graphicData uri="http://schemas.openxmlformats.org/drawingml/2006/table">
            <a:tbl>
              <a:tblPr firstRow="1" bandRow="1">
                <a:tableStyleId>{5C22544A-7EE6-4342-B048-85BDC9FD1C3A}</a:tableStyleId>
              </a:tblPr>
              <a:tblGrid>
                <a:gridCol w="1253067">
                  <a:extLst>
                    <a:ext uri="{9D8B030D-6E8A-4147-A177-3AD203B41FA5}">
                      <a16:colId xmlns="" xmlns:a16="http://schemas.microsoft.com/office/drawing/2014/main" val="2648632943"/>
                    </a:ext>
                  </a:extLst>
                </a:gridCol>
                <a:gridCol w="2605288">
                  <a:extLst>
                    <a:ext uri="{9D8B030D-6E8A-4147-A177-3AD203B41FA5}">
                      <a16:colId xmlns="" xmlns:a16="http://schemas.microsoft.com/office/drawing/2014/main" val="3065962770"/>
                    </a:ext>
                  </a:extLst>
                </a:gridCol>
                <a:gridCol w="1237889">
                  <a:extLst>
                    <a:ext uri="{9D8B030D-6E8A-4147-A177-3AD203B41FA5}">
                      <a16:colId xmlns="" xmlns:a16="http://schemas.microsoft.com/office/drawing/2014/main" val="1172426651"/>
                    </a:ext>
                  </a:extLst>
                </a:gridCol>
                <a:gridCol w="1141430">
                  <a:extLst>
                    <a:ext uri="{9D8B030D-6E8A-4147-A177-3AD203B41FA5}">
                      <a16:colId xmlns="" xmlns:a16="http://schemas.microsoft.com/office/drawing/2014/main" val="2263883238"/>
                    </a:ext>
                  </a:extLst>
                </a:gridCol>
                <a:gridCol w="5954326">
                  <a:extLst>
                    <a:ext uri="{9D8B030D-6E8A-4147-A177-3AD203B41FA5}">
                      <a16:colId xmlns="" xmlns:a16="http://schemas.microsoft.com/office/drawing/2014/main" val="555026214"/>
                    </a:ext>
                  </a:extLst>
                </a:gridCol>
              </a:tblGrid>
              <a:tr h="690991">
                <a:tc>
                  <a:txBody>
                    <a:bodyPr/>
                    <a:lstStyle/>
                    <a:p>
                      <a:endParaRPr lang="en-US" sz="1400" dirty="0"/>
                    </a:p>
                  </a:txBody>
                  <a:tcPr/>
                </a:tc>
                <a:tc>
                  <a:txBody>
                    <a:bodyPr/>
                    <a:lstStyle/>
                    <a:p>
                      <a:r>
                        <a:rPr lang="en-US" sz="1400" dirty="0"/>
                        <a:t>Objective</a:t>
                      </a:r>
                    </a:p>
                  </a:txBody>
                  <a:tcPr/>
                </a:tc>
                <a:tc>
                  <a:txBody>
                    <a:bodyPr/>
                    <a:lstStyle/>
                    <a:p>
                      <a:r>
                        <a:rPr lang="en-US" sz="1400" dirty="0" err="1"/>
                        <a:t>Neonicitinoid</a:t>
                      </a:r>
                      <a:endParaRPr lang="en-US" sz="1400" dirty="0"/>
                    </a:p>
                  </a:txBody>
                  <a:tcPr/>
                </a:tc>
                <a:tc>
                  <a:txBody>
                    <a:bodyPr/>
                    <a:lstStyle/>
                    <a:p>
                      <a:r>
                        <a:rPr lang="en-US" sz="1400" dirty="0"/>
                        <a:t>Animal</a:t>
                      </a:r>
                    </a:p>
                  </a:txBody>
                  <a:tcPr/>
                </a:tc>
                <a:tc>
                  <a:txBody>
                    <a:bodyPr/>
                    <a:lstStyle/>
                    <a:p>
                      <a:r>
                        <a:rPr lang="en-US" sz="1400" dirty="0" smtClean="0"/>
                        <a:t>Findings</a:t>
                      </a:r>
                    </a:p>
                    <a:p>
                      <a:r>
                        <a:rPr lang="en-US" sz="1400" dirty="0" smtClean="0"/>
                        <a:t>*Indicates</a:t>
                      </a:r>
                      <a:r>
                        <a:rPr lang="en-US" sz="1400" baseline="0" dirty="0" smtClean="0"/>
                        <a:t> Statistically significant result</a:t>
                      </a:r>
                      <a:endParaRPr lang="en-US" sz="1400" dirty="0"/>
                    </a:p>
                  </a:txBody>
                  <a:tcPr/>
                </a:tc>
                <a:extLst>
                  <a:ext uri="{0D108BD9-81ED-4DB2-BD59-A6C34878D82A}">
                    <a16:rowId xmlns="" xmlns:a16="http://schemas.microsoft.com/office/drawing/2014/main" val="3106318488"/>
                  </a:ext>
                </a:extLst>
              </a:tr>
              <a:tr h="748342">
                <a:tc>
                  <a:txBody>
                    <a:bodyPr/>
                    <a:lstStyle/>
                    <a:p>
                      <a:r>
                        <a:rPr lang="en-US" sz="1400" dirty="0" err="1"/>
                        <a:t>Najafi</a:t>
                      </a:r>
                      <a:r>
                        <a:rPr lang="en-US" sz="1400" dirty="0"/>
                        <a:t> (2010)</a:t>
                      </a:r>
                    </a:p>
                  </a:txBody>
                  <a:tcPr/>
                </a:tc>
                <a:tc>
                  <a:txBody>
                    <a:bodyPr/>
                    <a:lstStyle/>
                    <a:p>
                      <a:r>
                        <a:rPr lang="en-US" sz="1400" dirty="0"/>
                        <a:t>Evaluate chronic</a:t>
                      </a:r>
                      <a:r>
                        <a:rPr lang="en-US" sz="1400" baseline="0" dirty="0"/>
                        <a:t> effect of IM exposure on testicular tissue, sperm morphology, and </a:t>
                      </a:r>
                      <a:r>
                        <a:rPr lang="en-US" sz="1400" baseline="0" dirty="0" err="1"/>
                        <a:t>testerone</a:t>
                      </a:r>
                      <a:r>
                        <a:rPr lang="en-US" sz="1400" baseline="0" dirty="0"/>
                        <a:t> in serum</a:t>
                      </a:r>
                      <a:endParaRPr lang="en-US" sz="1400" dirty="0"/>
                    </a:p>
                  </a:txBody>
                  <a:tcPr/>
                </a:tc>
                <a:tc>
                  <a:txBody>
                    <a:bodyPr/>
                    <a:lstStyle/>
                    <a:p>
                      <a:r>
                        <a:rPr lang="en-US" sz="1400" dirty="0" err="1"/>
                        <a:t>Imidacloprid</a:t>
                      </a:r>
                      <a:endParaRPr lang="en-US" sz="1400" dirty="0"/>
                    </a:p>
                  </a:txBody>
                  <a:tcPr/>
                </a:tc>
                <a:tc>
                  <a:txBody>
                    <a:bodyPr/>
                    <a:lstStyle/>
                    <a:p>
                      <a:r>
                        <a:rPr lang="en-US" sz="1400" dirty="0"/>
                        <a:t>Male</a:t>
                      </a:r>
                      <a:r>
                        <a:rPr lang="en-US" sz="1400" baseline="0" dirty="0"/>
                        <a:t> rats</a:t>
                      </a:r>
                      <a:endParaRPr lang="en-US" sz="1400" dirty="0"/>
                    </a:p>
                  </a:txBody>
                  <a:tcPr/>
                </a:tc>
                <a:tc>
                  <a:txBody>
                    <a:bodyPr/>
                    <a:lstStyle/>
                    <a:p>
                      <a:pPr lvl="0"/>
                      <a:r>
                        <a:rPr lang="en-US" sz="1200" kern="1200" dirty="0" smtClean="0">
                          <a:solidFill>
                            <a:schemeClr val="dk1"/>
                          </a:solidFill>
                          <a:effectLst/>
                          <a:latin typeface="+mn-lt"/>
                          <a:ea typeface="+mn-ea"/>
                          <a:cs typeface="+mn-cs"/>
                        </a:rPr>
                        <a:t>Testicles decreased in size and weight*</a:t>
                      </a:r>
                    </a:p>
                    <a:p>
                      <a:pPr lvl="0"/>
                      <a:r>
                        <a:rPr lang="en-US" sz="1200" kern="1200" dirty="0" smtClean="0">
                          <a:solidFill>
                            <a:schemeClr val="dk1"/>
                          </a:solidFill>
                          <a:effectLst/>
                          <a:latin typeface="+mn-lt"/>
                          <a:ea typeface="+mn-ea"/>
                          <a:cs typeface="+mn-cs"/>
                        </a:rPr>
                        <a:t>Severe hypertrophy and cytoplasmic granulation in </a:t>
                      </a:r>
                      <a:r>
                        <a:rPr lang="en-US" sz="1200" kern="1200" dirty="0" err="1" smtClean="0">
                          <a:solidFill>
                            <a:schemeClr val="dk1"/>
                          </a:solidFill>
                          <a:effectLst/>
                          <a:latin typeface="+mn-lt"/>
                          <a:ea typeface="+mn-ea"/>
                          <a:cs typeface="+mn-cs"/>
                        </a:rPr>
                        <a:t>Leydig</a:t>
                      </a:r>
                      <a:r>
                        <a:rPr lang="en-US" sz="1200" kern="1200" dirty="0" smtClean="0">
                          <a:solidFill>
                            <a:schemeClr val="dk1"/>
                          </a:solidFill>
                          <a:effectLst/>
                          <a:latin typeface="+mn-lt"/>
                          <a:ea typeface="+mn-ea"/>
                          <a:cs typeface="+mn-cs"/>
                        </a:rPr>
                        <a:t> cells</a:t>
                      </a:r>
                    </a:p>
                    <a:p>
                      <a:pPr lvl="0"/>
                      <a:r>
                        <a:rPr lang="en-US" sz="1200" kern="1200" dirty="0" smtClean="0">
                          <a:solidFill>
                            <a:schemeClr val="dk1"/>
                          </a:solidFill>
                          <a:effectLst/>
                          <a:latin typeface="+mn-lt"/>
                          <a:ea typeface="+mn-ea"/>
                          <a:cs typeface="+mn-cs"/>
                        </a:rPr>
                        <a:t>Difference in Repopulation Index*</a:t>
                      </a:r>
                    </a:p>
                    <a:p>
                      <a:pPr lvl="0"/>
                      <a:r>
                        <a:rPr lang="en-US" sz="1200" kern="1200" dirty="0" smtClean="0">
                          <a:solidFill>
                            <a:schemeClr val="dk1"/>
                          </a:solidFill>
                          <a:effectLst/>
                          <a:latin typeface="+mn-lt"/>
                          <a:ea typeface="+mn-ea"/>
                          <a:cs typeface="+mn-cs"/>
                        </a:rPr>
                        <a:t>Decrease in normal sperm content, viability of content, and motile sperm content*</a:t>
                      </a:r>
                    </a:p>
                    <a:p>
                      <a:r>
                        <a:rPr lang="en-US" sz="1200" kern="1200" dirty="0" smtClean="0">
                          <a:solidFill>
                            <a:schemeClr val="dk1"/>
                          </a:solidFill>
                          <a:effectLst/>
                          <a:latin typeface="+mn-lt"/>
                          <a:ea typeface="+mn-ea"/>
                          <a:cs typeface="+mn-cs"/>
                        </a:rPr>
                        <a:t>Reduced testosterone *</a:t>
                      </a:r>
                      <a:r>
                        <a:rPr lang="en-US" sz="1200" dirty="0" smtClean="0">
                          <a:effectLst/>
                        </a:rPr>
                        <a:t> </a:t>
                      </a:r>
                      <a:endParaRPr lang="en-US" sz="1200" dirty="0"/>
                    </a:p>
                  </a:txBody>
                  <a:tcPr/>
                </a:tc>
                <a:extLst>
                  <a:ext uri="{0D108BD9-81ED-4DB2-BD59-A6C34878D82A}">
                    <a16:rowId xmlns="" xmlns:a16="http://schemas.microsoft.com/office/drawing/2014/main" val="2978370857"/>
                  </a:ext>
                </a:extLst>
              </a:tr>
              <a:tr h="899005">
                <a:tc>
                  <a:txBody>
                    <a:bodyPr/>
                    <a:lstStyle/>
                    <a:p>
                      <a:r>
                        <a:rPr lang="en-US" sz="1400" dirty="0"/>
                        <a:t>Kapoor (2011)</a:t>
                      </a:r>
                    </a:p>
                  </a:txBody>
                  <a:tcPr/>
                </a:tc>
                <a:tc>
                  <a:txBody>
                    <a:bodyPr/>
                    <a:lstStyle/>
                    <a:p>
                      <a:r>
                        <a:rPr lang="en-US" sz="1400" dirty="0" err="1"/>
                        <a:t>Evaulate</a:t>
                      </a:r>
                      <a:r>
                        <a:rPr lang="en-US" sz="1400" dirty="0"/>
                        <a:t> effect</a:t>
                      </a:r>
                      <a:r>
                        <a:rPr lang="en-US" sz="1400" baseline="0" dirty="0"/>
                        <a:t> of IM exposure on ovarian morphology, hormones, and antioxidant enzymes</a:t>
                      </a:r>
                      <a:endParaRPr lang="en-US" sz="1400" dirty="0"/>
                    </a:p>
                  </a:txBody>
                  <a:tcPr/>
                </a:tc>
                <a:tc>
                  <a:txBody>
                    <a:bodyPr/>
                    <a:lstStyle/>
                    <a:p>
                      <a:r>
                        <a:rPr lang="en-US" sz="1400" dirty="0" err="1"/>
                        <a:t>Imidacloprid</a:t>
                      </a:r>
                      <a:endParaRPr lang="en-US" sz="1400" dirty="0"/>
                    </a:p>
                  </a:txBody>
                  <a:tcPr/>
                </a:tc>
                <a:tc>
                  <a:txBody>
                    <a:bodyPr/>
                    <a:lstStyle/>
                    <a:p>
                      <a:r>
                        <a:rPr lang="en-US" sz="1400" dirty="0"/>
                        <a:t>Female rats</a:t>
                      </a:r>
                    </a:p>
                  </a:txBody>
                  <a:tcPr/>
                </a:tc>
                <a:tc>
                  <a:txBody>
                    <a:bodyPr/>
                    <a:lstStyle/>
                    <a:p>
                      <a:pPr lvl="0"/>
                      <a:r>
                        <a:rPr lang="en-US" sz="1200" kern="1200" dirty="0" smtClean="0">
                          <a:solidFill>
                            <a:schemeClr val="dk1"/>
                          </a:solidFill>
                          <a:effectLst/>
                          <a:latin typeface="+mn-lt"/>
                          <a:ea typeface="+mn-ea"/>
                          <a:cs typeface="+mn-cs"/>
                        </a:rPr>
                        <a:t>Decrease in ovary weight at IMI 20</a:t>
                      </a:r>
                    </a:p>
                    <a:p>
                      <a:pPr lvl="0"/>
                      <a:r>
                        <a:rPr lang="en-US" sz="1200" kern="1200" dirty="0" smtClean="0">
                          <a:solidFill>
                            <a:schemeClr val="dk1"/>
                          </a:solidFill>
                          <a:effectLst/>
                          <a:latin typeface="+mn-lt"/>
                          <a:ea typeface="+mn-ea"/>
                          <a:cs typeface="+mn-cs"/>
                        </a:rPr>
                        <a:t>Serum FSH was increased*; LH and progesterone decreased in IMI 20</a:t>
                      </a:r>
                    </a:p>
                    <a:p>
                      <a:r>
                        <a:rPr lang="en-US" sz="1200" kern="1200" dirty="0" smtClean="0">
                          <a:solidFill>
                            <a:schemeClr val="dk1"/>
                          </a:solidFill>
                          <a:effectLst/>
                          <a:latin typeface="+mn-lt"/>
                          <a:ea typeface="+mn-ea"/>
                          <a:cs typeface="+mn-cs"/>
                        </a:rPr>
                        <a:t>LPO and decrease in GSH content, SOD, CAT and GPX activity in IMI 20</a:t>
                      </a:r>
                      <a:r>
                        <a:rPr lang="en-US" sz="1200" dirty="0" smtClean="0">
                          <a:effectLst/>
                        </a:rPr>
                        <a:t> </a:t>
                      </a:r>
                      <a:endParaRPr lang="en-US" sz="1200" dirty="0"/>
                    </a:p>
                  </a:txBody>
                  <a:tcPr/>
                </a:tc>
                <a:extLst>
                  <a:ext uri="{0D108BD9-81ED-4DB2-BD59-A6C34878D82A}">
                    <a16:rowId xmlns="" xmlns:a16="http://schemas.microsoft.com/office/drawing/2014/main" val="4060566681"/>
                  </a:ext>
                </a:extLst>
              </a:tr>
              <a:tr h="696004">
                <a:tc>
                  <a:txBody>
                    <a:bodyPr/>
                    <a:lstStyle/>
                    <a:p>
                      <a:r>
                        <a:rPr lang="en-US" sz="1400" dirty="0"/>
                        <a:t>Bal (2012a)</a:t>
                      </a:r>
                    </a:p>
                  </a:txBody>
                  <a:tcPr/>
                </a:tc>
                <a:tc>
                  <a:txBody>
                    <a:bodyPr/>
                    <a:lstStyle/>
                    <a:p>
                      <a:r>
                        <a:rPr lang="en-US" sz="1400" dirty="0"/>
                        <a:t>Investigate</a:t>
                      </a:r>
                      <a:r>
                        <a:rPr lang="en-US" sz="1400" baseline="0" dirty="0"/>
                        <a:t> effect of low does of CTD exposure on reproductive system</a:t>
                      </a:r>
                      <a:endParaRPr lang="en-US" sz="1400" dirty="0"/>
                    </a:p>
                  </a:txBody>
                  <a:tcPr/>
                </a:tc>
                <a:tc>
                  <a:txBody>
                    <a:bodyPr/>
                    <a:lstStyle/>
                    <a:p>
                      <a:r>
                        <a:rPr lang="en-US" sz="1400" dirty="0" err="1"/>
                        <a:t>Clothianidin</a:t>
                      </a:r>
                      <a:endParaRPr lang="en-US" sz="1400" dirty="0"/>
                    </a:p>
                  </a:txBody>
                  <a:tcPr/>
                </a:tc>
                <a:tc>
                  <a:txBody>
                    <a:bodyPr/>
                    <a:lstStyle/>
                    <a:p>
                      <a:r>
                        <a:rPr lang="en-US" sz="1400" dirty="0"/>
                        <a:t>Male rats (developing)</a:t>
                      </a:r>
                    </a:p>
                  </a:txBody>
                  <a:tcPr/>
                </a:tc>
                <a:tc>
                  <a:txBody>
                    <a:bodyPr/>
                    <a:lstStyle/>
                    <a:p>
                      <a:pPr lvl="0"/>
                      <a:r>
                        <a:rPr lang="en-US" sz="1200" kern="1200" dirty="0" err="1" smtClean="0">
                          <a:solidFill>
                            <a:schemeClr val="dk1"/>
                          </a:solidFill>
                          <a:effectLst/>
                          <a:latin typeface="+mn-lt"/>
                          <a:ea typeface="+mn-ea"/>
                          <a:cs typeface="+mn-cs"/>
                        </a:rPr>
                        <a:t>Epididymal</a:t>
                      </a:r>
                      <a:r>
                        <a:rPr lang="en-US" sz="1200" kern="1200" dirty="0" smtClean="0">
                          <a:solidFill>
                            <a:schemeClr val="dk1"/>
                          </a:solidFill>
                          <a:effectLst/>
                          <a:latin typeface="+mn-lt"/>
                          <a:ea typeface="+mn-ea"/>
                          <a:cs typeface="+mn-cs"/>
                        </a:rPr>
                        <a:t> sperm concentration decreased in CTD 32 group*</a:t>
                      </a:r>
                    </a:p>
                    <a:p>
                      <a:pPr lvl="0"/>
                      <a:r>
                        <a:rPr lang="en-US" sz="1200" kern="1200" dirty="0" smtClean="0">
                          <a:solidFill>
                            <a:schemeClr val="dk1"/>
                          </a:solidFill>
                          <a:effectLst/>
                          <a:latin typeface="+mn-lt"/>
                          <a:ea typeface="+mn-ea"/>
                          <a:cs typeface="+mn-cs"/>
                        </a:rPr>
                        <a:t>Abnormal sperm rates increased in CTD 8 and 32</a:t>
                      </a:r>
                    </a:p>
                    <a:p>
                      <a:pPr lvl="0"/>
                      <a:r>
                        <a:rPr lang="en-US" sz="1200" kern="1200" dirty="0" smtClean="0">
                          <a:solidFill>
                            <a:schemeClr val="dk1"/>
                          </a:solidFill>
                          <a:effectLst/>
                          <a:latin typeface="+mn-lt"/>
                          <a:ea typeface="+mn-ea"/>
                          <a:cs typeface="+mn-cs"/>
                        </a:rPr>
                        <a:t>Testosterone level decreased in CTD 32 *</a:t>
                      </a:r>
                    </a:p>
                    <a:p>
                      <a:pPr lvl="0"/>
                      <a:r>
                        <a:rPr lang="en-US" sz="1200" kern="1200" dirty="0" smtClean="0">
                          <a:solidFill>
                            <a:schemeClr val="dk1"/>
                          </a:solidFill>
                          <a:effectLst/>
                          <a:latin typeface="+mn-lt"/>
                          <a:ea typeface="+mn-ea"/>
                          <a:cs typeface="+mn-cs"/>
                        </a:rPr>
                        <a:t>Decrease in GSH in all groups*</a:t>
                      </a:r>
                    </a:p>
                    <a:p>
                      <a:pPr lvl="0"/>
                      <a:r>
                        <a:rPr lang="en-US" sz="1200" kern="1200" dirty="0" smtClean="0">
                          <a:solidFill>
                            <a:schemeClr val="dk1"/>
                          </a:solidFill>
                          <a:effectLst/>
                          <a:latin typeface="+mn-lt"/>
                          <a:ea typeface="+mn-ea"/>
                          <a:cs typeface="+mn-cs"/>
                        </a:rPr>
                        <a:t>TUNEL positive cells increased in CTD 32</a:t>
                      </a:r>
                    </a:p>
                  </a:txBody>
                  <a:tcPr/>
                </a:tc>
                <a:extLst>
                  <a:ext uri="{0D108BD9-81ED-4DB2-BD59-A6C34878D82A}">
                    <a16:rowId xmlns="" xmlns:a16="http://schemas.microsoft.com/office/drawing/2014/main" val="3985190364"/>
                  </a:ext>
                </a:extLst>
              </a:tr>
              <a:tr h="6960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Bal (2012b)</a:t>
                      </a:r>
                    </a:p>
                    <a:p>
                      <a:endParaRPr lang="en-US" sz="1400" dirty="0"/>
                    </a:p>
                  </a:txBody>
                  <a:tcPr/>
                </a:tc>
                <a:tc>
                  <a:txBody>
                    <a:bodyPr/>
                    <a:lstStyle/>
                    <a:p>
                      <a:r>
                        <a:rPr lang="en-US" sz="1400" dirty="0"/>
                        <a:t>Investigate effect of low doses of IM exposure on</a:t>
                      </a:r>
                      <a:r>
                        <a:rPr lang="en-US" sz="1400" baseline="0" dirty="0"/>
                        <a:t> reproductive system</a:t>
                      </a:r>
                      <a:endParaRPr lang="en-US" sz="1400" dirty="0"/>
                    </a:p>
                  </a:txBody>
                  <a:tcPr/>
                </a:tc>
                <a:tc>
                  <a:txBody>
                    <a:bodyPr/>
                    <a:lstStyle/>
                    <a:p>
                      <a:r>
                        <a:rPr lang="en-US" sz="1400" dirty="0" err="1"/>
                        <a:t>Imidacloprid</a:t>
                      </a:r>
                      <a:endParaRPr lang="en-US" sz="1400" dirty="0"/>
                    </a:p>
                  </a:txBody>
                  <a:tcPr/>
                </a:tc>
                <a:tc>
                  <a:txBody>
                    <a:bodyPr/>
                    <a:lstStyle/>
                    <a:p>
                      <a:r>
                        <a:rPr lang="en-US" sz="1400" dirty="0"/>
                        <a:t>Male rats</a:t>
                      </a:r>
                    </a:p>
                  </a:txBody>
                  <a:tcPr/>
                </a:tc>
                <a:tc>
                  <a:txBody>
                    <a:bodyPr/>
                    <a:lstStyle/>
                    <a:p>
                      <a:pPr lvl="0"/>
                      <a:r>
                        <a:rPr lang="en-US" sz="1200" kern="1200" dirty="0" smtClean="0">
                          <a:solidFill>
                            <a:schemeClr val="dk1"/>
                          </a:solidFill>
                          <a:effectLst/>
                          <a:latin typeface="+mn-lt"/>
                          <a:ea typeface="+mn-ea"/>
                          <a:cs typeface="+mn-cs"/>
                        </a:rPr>
                        <a:t>Deterioration in sperm motility in IMI 8*</a:t>
                      </a:r>
                    </a:p>
                    <a:p>
                      <a:pPr lvl="0"/>
                      <a:r>
                        <a:rPr lang="en-US" sz="1200" kern="1200" dirty="0" smtClean="0">
                          <a:solidFill>
                            <a:schemeClr val="dk1"/>
                          </a:solidFill>
                          <a:effectLst/>
                          <a:latin typeface="+mn-lt"/>
                          <a:ea typeface="+mn-ea"/>
                          <a:cs typeface="+mn-cs"/>
                        </a:rPr>
                        <a:t>Decrease in </a:t>
                      </a:r>
                      <a:r>
                        <a:rPr lang="en-US" sz="1200" kern="1200" dirty="0" err="1" smtClean="0">
                          <a:solidFill>
                            <a:schemeClr val="dk1"/>
                          </a:solidFill>
                          <a:effectLst/>
                          <a:latin typeface="+mn-lt"/>
                          <a:ea typeface="+mn-ea"/>
                          <a:cs typeface="+mn-cs"/>
                        </a:rPr>
                        <a:t>epididymal</a:t>
                      </a:r>
                      <a:r>
                        <a:rPr lang="en-US" sz="1200" kern="1200" dirty="0" smtClean="0">
                          <a:solidFill>
                            <a:schemeClr val="dk1"/>
                          </a:solidFill>
                          <a:effectLst/>
                          <a:latin typeface="+mn-lt"/>
                          <a:ea typeface="+mn-ea"/>
                          <a:cs typeface="+mn-cs"/>
                        </a:rPr>
                        <a:t> sperm concentration in IMI 2 and 8*</a:t>
                      </a:r>
                    </a:p>
                    <a:p>
                      <a:pPr lvl="0"/>
                      <a:r>
                        <a:rPr lang="en-US" sz="1200" kern="1200" dirty="0" smtClean="0">
                          <a:solidFill>
                            <a:schemeClr val="dk1"/>
                          </a:solidFill>
                          <a:effectLst/>
                          <a:latin typeface="+mn-lt"/>
                          <a:ea typeface="+mn-ea"/>
                          <a:cs typeface="+mn-cs"/>
                        </a:rPr>
                        <a:t>Increase in sperm morphology in IMI 8*</a:t>
                      </a:r>
                    </a:p>
                    <a:p>
                      <a:pPr lvl="0"/>
                      <a:r>
                        <a:rPr lang="en-US" sz="1200" kern="1200" dirty="0" smtClean="0">
                          <a:solidFill>
                            <a:schemeClr val="dk1"/>
                          </a:solidFill>
                          <a:effectLst/>
                          <a:latin typeface="+mn-lt"/>
                          <a:ea typeface="+mn-ea"/>
                          <a:cs typeface="+mn-cs"/>
                        </a:rPr>
                        <a:t>Decrease in testosterone and GSH in 8*</a:t>
                      </a:r>
                    </a:p>
                    <a:p>
                      <a:pPr lvl="0"/>
                      <a:r>
                        <a:rPr lang="en-US" sz="1200" kern="1200" dirty="0" smtClean="0">
                          <a:solidFill>
                            <a:schemeClr val="dk1"/>
                          </a:solidFill>
                          <a:effectLst/>
                          <a:latin typeface="+mn-lt"/>
                          <a:ea typeface="+mn-ea"/>
                          <a:cs typeface="+mn-cs"/>
                        </a:rPr>
                        <a:t>Apoptotic index increase only in germ cells of seminiferous tubules of IMI 8*</a:t>
                      </a:r>
                    </a:p>
                    <a:p>
                      <a:pPr lvl="0"/>
                      <a:r>
                        <a:rPr lang="en-US" sz="1200" kern="1200" dirty="0" smtClean="0">
                          <a:solidFill>
                            <a:schemeClr val="dk1"/>
                          </a:solidFill>
                          <a:effectLst/>
                          <a:latin typeface="+mn-lt"/>
                          <a:ea typeface="+mn-ea"/>
                          <a:cs typeface="+mn-cs"/>
                        </a:rPr>
                        <a:t>Fragmentation in DNA of IMI8</a:t>
                      </a:r>
                    </a:p>
                    <a:p>
                      <a:r>
                        <a:rPr lang="en-US" sz="1200" kern="1200" dirty="0" smtClean="0">
                          <a:solidFill>
                            <a:schemeClr val="dk1"/>
                          </a:solidFill>
                          <a:effectLst/>
                          <a:latin typeface="+mn-lt"/>
                          <a:ea typeface="+mn-ea"/>
                          <a:cs typeface="+mn-cs"/>
                        </a:rPr>
                        <a:t>Elevation in fatty acids (stearic, oleic, linoleic and </a:t>
                      </a:r>
                      <a:r>
                        <a:rPr lang="en-US" sz="1200" kern="1200" dirty="0" err="1" smtClean="0">
                          <a:solidFill>
                            <a:schemeClr val="dk1"/>
                          </a:solidFill>
                          <a:effectLst/>
                          <a:latin typeface="+mn-lt"/>
                          <a:ea typeface="+mn-ea"/>
                          <a:cs typeface="+mn-cs"/>
                        </a:rPr>
                        <a:t>arachidonic</a:t>
                      </a:r>
                      <a:r>
                        <a:rPr lang="en-US" sz="1200" kern="1200" dirty="0" smtClean="0">
                          <a:solidFill>
                            <a:schemeClr val="dk1"/>
                          </a:solidFill>
                          <a:effectLst/>
                          <a:latin typeface="+mn-lt"/>
                          <a:ea typeface="+mn-ea"/>
                          <a:cs typeface="+mn-cs"/>
                        </a:rPr>
                        <a:t> acids)*</a:t>
                      </a:r>
                      <a:r>
                        <a:rPr lang="en-US" sz="1200" dirty="0" smtClean="0">
                          <a:effectLst/>
                        </a:rPr>
                        <a:t> </a:t>
                      </a:r>
                      <a:endParaRPr lang="en-US" sz="1200" dirty="0"/>
                    </a:p>
                  </a:txBody>
                  <a:tcPr/>
                </a:tc>
                <a:extLst>
                  <a:ext uri="{0D108BD9-81ED-4DB2-BD59-A6C34878D82A}">
                    <a16:rowId xmlns="" xmlns:a16="http://schemas.microsoft.com/office/drawing/2014/main" val="3009952142"/>
                  </a:ext>
                </a:extLst>
              </a:tr>
              <a:tr h="8990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Bal (2012c)</a:t>
                      </a:r>
                    </a:p>
                    <a:p>
                      <a:endParaRPr lang="en-US" sz="1400" dirty="0"/>
                    </a:p>
                  </a:txBody>
                  <a:tcPr/>
                </a:tc>
                <a:tc>
                  <a:txBody>
                    <a:bodyPr/>
                    <a:lstStyle/>
                    <a:p>
                      <a:r>
                        <a:rPr lang="en-US" sz="1400" dirty="0"/>
                        <a:t>Investigate effect of IM exposure on DNA</a:t>
                      </a:r>
                      <a:r>
                        <a:rPr lang="en-US" sz="1400" baseline="0" dirty="0"/>
                        <a:t> fragmentation, antioxidant imbalance, and apoptosis</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err="1"/>
                        <a:t>Imidacloprid</a:t>
                      </a:r>
                      <a:endParaRPr lang="en-US" sz="1400" dirty="0"/>
                    </a:p>
                    <a:p>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Male rats (developing)</a:t>
                      </a:r>
                    </a:p>
                    <a:p>
                      <a:endParaRPr lang="en-US" sz="1400" dirty="0"/>
                    </a:p>
                  </a:txBody>
                  <a:tcPr/>
                </a:tc>
                <a:tc>
                  <a:txBody>
                    <a:bodyPr/>
                    <a:lstStyle/>
                    <a:p>
                      <a:pPr lvl="0"/>
                      <a:r>
                        <a:rPr lang="en-US" sz="1200" kern="1200" dirty="0" smtClean="0">
                          <a:solidFill>
                            <a:schemeClr val="dk1"/>
                          </a:solidFill>
                          <a:effectLst/>
                          <a:latin typeface="+mn-lt"/>
                          <a:ea typeface="+mn-ea"/>
                          <a:cs typeface="+mn-cs"/>
                        </a:rPr>
                        <a:t>Weight of epididymis, vesicular </a:t>
                      </a:r>
                      <a:r>
                        <a:rPr lang="en-US" sz="1200" kern="1200" dirty="0" err="1" smtClean="0">
                          <a:solidFill>
                            <a:schemeClr val="dk1"/>
                          </a:solidFill>
                          <a:effectLst/>
                          <a:latin typeface="+mn-lt"/>
                          <a:ea typeface="+mn-ea"/>
                          <a:cs typeface="+mn-cs"/>
                        </a:rPr>
                        <a:t>seminalis</a:t>
                      </a:r>
                      <a:r>
                        <a:rPr lang="en-US" sz="1200" kern="1200" dirty="0" smtClean="0">
                          <a:solidFill>
                            <a:schemeClr val="dk1"/>
                          </a:solidFill>
                          <a:effectLst/>
                          <a:latin typeface="+mn-lt"/>
                          <a:ea typeface="+mn-ea"/>
                          <a:cs typeface="+mn-cs"/>
                        </a:rPr>
                        <a:t>, </a:t>
                      </a:r>
                      <a:r>
                        <a:rPr lang="en-US" sz="1200" kern="1200" dirty="0" err="1" smtClean="0">
                          <a:solidFill>
                            <a:schemeClr val="dk1"/>
                          </a:solidFill>
                          <a:effectLst/>
                          <a:latin typeface="+mn-lt"/>
                          <a:ea typeface="+mn-ea"/>
                          <a:cs typeface="+mn-cs"/>
                        </a:rPr>
                        <a:t>epididymal</a:t>
                      </a:r>
                      <a:r>
                        <a:rPr lang="en-US" sz="1200" kern="1200" dirty="0" smtClean="0">
                          <a:solidFill>
                            <a:schemeClr val="dk1"/>
                          </a:solidFill>
                          <a:effectLst/>
                          <a:latin typeface="+mn-lt"/>
                          <a:ea typeface="+mn-ea"/>
                          <a:cs typeface="+mn-cs"/>
                        </a:rPr>
                        <a:t> sperm concentration, body weight gain, testosterone and reduced glutathione values lower in IMI groups;</a:t>
                      </a:r>
                    </a:p>
                    <a:p>
                      <a:pPr lvl="0"/>
                      <a:r>
                        <a:rPr lang="en-US" sz="1200" kern="1200" dirty="0" smtClean="0">
                          <a:solidFill>
                            <a:schemeClr val="dk1"/>
                          </a:solidFill>
                          <a:effectLst/>
                          <a:latin typeface="+mn-lt"/>
                          <a:ea typeface="+mn-ea"/>
                          <a:cs typeface="+mn-cs"/>
                        </a:rPr>
                        <a:t>Increased peroxidation, fatty acid concentrations and </a:t>
                      </a:r>
                    </a:p>
                    <a:p>
                      <a:pPr lvl="0"/>
                      <a:r>
                        <a:rPr lang="en-US" sz="1200" kern="1200" dirty="0" smtClean="0">
                          <a:solidFill>
                            <a:schemeClr val="dk1"/>
                          </a:solidFill>
                          <a:effectLst/>
                          <a:latin typeface="+mn-lt"/>
                          <a:ea typeface="+mn-ea"/>
                          <a:cs typeface="+mn-cs"/>
                        </a:rPr>
                        <a:t>Higher rates of abnormal sperm in IMI 8*</a:t>
                      </a:r>
                    </a:p>
                    <a:p>
                      <a:r>
                        <a:rPr lang="en-US" sz="1200" kern="1200" dirty="0" smtClean="0">
                          <a:solidFill>
                            <a:schemeClr val="dk1"/>
                          </a:solidFill>
                          <a:effectLst/>
                          <a:latin typeface="+mn-lt"/>
                          <a:ea typeface="+mn-ea"/>
                          <a:cs typeface="+mn-cs"/>
                        </a:rPr>
                        <a:t>Apoptosis and fragmentation of seminal DNA higher in IMI 2 and 8</a:t>
                      </a:r>
                      <a:r>
                        <a:rPr lang="en-US" sz="1200" dirty="0" smtClean="0">
                          <a:effectLst/>
                        </a:rPr>
                        <a:t> </a:t>
                      </a:r>
                      <a:endParaRPr lang="en-US" sz="1200" dirty="0"/>
                    </a:p>
                  </a:txBody>
                  <a:tcPr/>
                </a:tc>
                <a:extLst>
                  <a:ext uri="{0D108BD9-81ED-4DB2-BD59-A6C34878D82A}">
                    <a16:rowId xmlns="" xmlns:a16="http://schemas.microsoft.com/office/drawing/2014/main" val="455252722"/>
                  </a:ext>
                </a:extLst>
              </a:tr>
              <a:tr h="690991">
                <a:tc>
                  <a:txBody>
                    <a:bodyPr/>
                    <a:lstStyle/>
                    <a:p>
                      <a:r>
                        <a:rPr lang="en-US" sz="1400" dirty="0" err="1"/>
                        <a:t>Gu</a:t>
                      </a:r>
                      <a:r>
                        <a:rPr lang="en-US" sz="1400" baseline="0" dirty="0"/>
                        <a:t> (2013)</a:t>
                      </a:r>
                      <a:endParaRPr lang="en-US" sz="1400" dirty="0"/>
                    </a:p>
                  </a:txBody>
                  <a:tcPr/>
                </a:tc>
                <a:tc>
                  <a:txBody>
                    <a:bodyPr/>
                    <a:lstStyle/>
                    <a:p>
                      <a:r>
                        <a:rPr lang="en-US" sz="1400" dirty="0"/>
                        <a:t>Compare in vitro effects of IM and ACE </a:t>
                      </a:r>
                      <a:r>
                        <a:rPr lang="en-US" sz="1400" baseline="0" dirty="0"/>
                        <a:t>on reproduction</a:t>
                      </a:r>
                      <a:endParaRPr lang="en-US" sz="1400" dirty="0"/>
                    </a:p>
                  </a:txBody>
                  <a:tcPr/>
                </a:tc>
                <a:tc>
                  <a:txBody>
                    <a:bodyPr/>
                    <a:lstStyle/>
                    <a:p>
                      <a:r>
                        <a:rPr lang="en-US" sz="1400" dirty="0" err="1"/>
                        <a:t>Imidacloprid</a:t>
                      </a:r>
                      <a:r>
                        <a:rPr lang="en-US" sz="1400" dirty="0"/>
                        <a:t>, </a:t>
                      </a:r>
                      <a:r>
                        <a:rPr lang="en-US" sz="1400" dirty="0" err="1"/>
                        <a:t>Acetamidprid</a:t>
                      </a:r>
                      <a:endParaRPr lang="en-US" sz="1400" dirty="0"/>
                    </a:p>
                  </a:txBody>
                  <a:tcPr/>
                </a:tc>
                <a:tc>
                  <a:txBody>
                    <a:bodyPr/>
                    <a:lstStyle/>
                    <a:p>
                      <a:r>
                        <a:rPr lang="en-US" sz="1400" dirty="0"/>
                        <a:t>Male</a:t>
                      </a:r>
                      <a:r>
                        <a:rPr lang="en-US" sz="1400" baseline="0" dirty="0"/>
                        <a:t> and female mice</a:t>
                      </a:r>
                      <a:endParaRPr lang="en-US" sz="1400" dirty="0"/>
                    </a:p>
                  </a:txBody>
                  <a:tcPr/>
                </a:tc>
                <a:tc>
                  <a:txBody>
                    <a:bodyPr/>
                    <a:lstStyle/>
                    <a:p>
                      <a:pPr lvl="0"/>
                      <a:r>
                        <a:rPr lang="en-US" sz="1200" kern="1200" dirty="0" smtClean="0">
                          <a:solidFill>
                            <a:schemeClr val="dk1"/>
                          </a:solidFill>
                          <a:effectLst/>
                          <a:latin typeface="+mn-lt"/>
                          <a:ea typeface="+mn-ea"/>
                          <a:cs typeface="+mn-cs"/>
                        </a:rPr>
                        <a:t>Decrease in motility of spermatozoa</a:t>
                      </a:r>
                    </a:p>
                    <a:p>
                      <a:pPr lvl="0"/>
                      <a:r>
                        <a:rPr lang="en-US" sz="1200" kern="1200" dirty="0" smtClean="0">
                          <a:solidFill>
                            <a:schemeClr val="dk1"/>
                          </a:solidFill>
                          <a:effectLst/>
                          <a:latin typeface="+mn-lt"/>
                          <a:ea typeface="+mn-ea"/>
                          <a:cs typeface="+mn-cs"/>
                        </a:rPr>
                        <a:t>Minor increase in avg. percentage of DNA fragmented spermatozoa </a:t>
                      </a:r>
                    </a:p>
                    <a:p>
                      <a:pPr lvl="0"/>
                      <a:r>
                        <a:rPr lang="en-US" sz="1200" kern="1200" dirty="0" smtClean="0">
                          <a:solidFill>
                            <a:schemeClr val="dk1"/>
                          </a:solidFill>
                          <a:effectLst/>
                          <a:latin typeface="+mn-lt"/>
                          <a:ea typeface="+mn-ea"/>
                          <a:cs typeface="+mn-cs"/>
                        </a:rPr>
                        <a:t>Among exposed sperm, 2 Cell embryo, </a:t>
                      </a:r>
                      <a:r>
                        <a:rPr lang="en-US" sz="1200" kern="1200" dirty="0" err="1" smtClean="0">
                          <a:solidFill>
                            <a:schemeClr val="dk1"/>
                          </a:solidFill>
                          <a:effectLst/>
                          <a:latin typeface="+mn-lt"/>
                          <a:ea typeface="+mn-ea"/>
                          <a:cs typeface="+mn-cs"/>
                        </a:rPr>
                        <a:t>morula</a:t>
                      </a:r>
                      <a:r>
                        <a:rPr lang="en-US" sz="1200" kern="1200" dirty="0" smtClean="0">
                          <a:solidFill>
                            <a:schemeClr val="dk1"/>
                          </a:solidFill>
                          <a:effectLst/>
                          <a:latin typeface="+mn-lt"/>
                          <a:ea typeface="+mn-ea"/>
                          <a:cs typeface="+mn-cs"/>
                        </a:rPr>
                        <a:t>, blastocyst formation decreased *</a:t>
                      </a:r>
                    </a:p>
                    <a:p>
                      <a:r>
                        <a:rPr lang="en-US" sz="1200" kern="1200" dirty="0" smtClean="0">
                          <a:solidFill>
                            <a:schemeClr val="dk1"/>
                          </a:solidFill>
                          <a:effectLst/>
                          <a:latin typeface="+mn-lt"/>
                          <a:ea typeface="+mn-ea"/>
                          <a:cs typeface="+mn-cs"/>
                        </a:rPr>
                        <a:t>With consecutive exposure from fertilization to blastocyst formation, decrease in </a:t>
                      </a:r>
                      <a:r>
                        <a:rPr lang="en-US" sz="1200" kern="1200" dirty="0" err="1" smtClean="0">
                          <a:solidFill>
                            <a:schemeClr val="dk1"/>
                          </a:solidFill>
                          <a:effectLst/>
                          <a:latin typeface="+mn-lt"/>
                          <a:ea typeface="+mn-ea"/>
                          <a:cs typeface="+mn-cs"/>
                        </a:rPr>
                        <a:t>morulae</a:t>
                      </a:r>
                      <a:r>
                        <a:rPr lang="en-US" sz="1200" kern="1200" dirty="0" smtClean="0">
                          <a:solidFill>
                            <a:schemeClr val="dk1"/>
                          </a:solidFill>
                          <a:effectLst/>
                          <a:latin typeface="+mn-lt"/>
                          <a:ea typeface="+mn-ea"/>
                          <a:cs typeface="+mn-cs"/>
                        </a:rPr>
                        <a:t> and blastocysts for IMI and ACE</a:t>
                      </a:r>
                      <a:r>
                        <a:rPr lang="en-US" sz="1200" dirty="0" smtClean="0">
                          <a:effectLst/>
                        </a:rPr>
                        <a:t> </a:t>
                      </a:r>
                      <a:endParaRPr lang="en-US" sz="1200" dirty="0"/>
                    </a:p>
                  </a:txBody>
                  <a:tcPr/>
                </a:tc>
                <a:extLst>
                  <a:ext uri="{0D108BD9-81ED-4DB2-BD59-A6C34878D82A}">
                    <a16:rowId xmlns="" xmlns:a16="http://schemas.microsoft.com/office/drawing/2014/main" val="382831204"/>
                  </a:ext>
                </a:extLst>
              </a:tr>
              <a:tr h="690991">
                <a:tc>
                  <a:txBody>
                    <a:bodyPr/>
                    <a:lstStyle/>
                    <a:p>
                      <a:r>
                        <a:rPr lang="en-US" sz="1400" dirty="0" err="1"/>
                        <a:t>Rasgele</a:t>
                      </a:r>
                      <a:r>
                        <a:rPr lang="en-US" sz="1400" dirty="0"/>
                        <a:t> (2014)</a:t>
                      </a:r>
                    </a:p>
                  </a:txBody>
                  <a:tcPr/>
                </a:tc>
                <a:tc>
                  <a:txBody>
                    <a:bodyPr/>
                    <a:lstStyle/>
                    <a:p>
                      <a:r>
                        <a:rPr lang="en-US" sz="1400" dirty="0"/>
                        <a:t>Investigate</a:t>
                      </a:r>
                      <a:r>
                        <a:rPr lang="en-US" sz="1400" baseline="0" dirty="0"/>
                        <a:t> genotoxic effects of ACE on mouse germ cells</a:t>
                      </a:r>
                      <a:endParaRPr lang="en-US" sz="1400" dirty="0"/>
                    </a:p>
                  </a:txBody>
                  <a:tcPr/>
                </a:tc>
                <a:tc>
                  <a:txBody>
                    <a:bodyPr/>
                    <a:lstStyle/>
                    <a:p>
                      <a:r>
                        <a:rPr lang="en-US" sz="1400" dirty="0" err="1"/>
                        <a:t>Acetamiprid</a:t>
                      </a:r>
                      <a:endParaRPr lang="en-US" sz="1400" dirty="0"/>
                    </a:p>
                  </a:txBody>
                  <a:tcPr/>
                </a:tc>
                <a:tc>
                  <a:txBody>
                    <a:bodyPr/>
                    <a:lstStyle/>
                    <a:p>
                      <a:r>
                        <a:rPr lang="en-US" sz="1400" dirty="0"/>
                        <a:t>Male mice</a:t>
                      </a:r>
                    </a:p>
                  </a:txBody>
                  <a:tcPr/>
                </a:tc>
                <a:tc>
                  <a:txBody>
                    <a:bodyPr/>
                    <a:lstStyle/>
                    <a:p>
                      <a:pPr lvl="0"/>
                      <a:r>
                        <a:rPr lang="en-US" sz="1200" kern="1200" dirty="0" err="1" smtClean="0">
                          <a:solidFill>
                            <a:schemeClr val="dk1"/>
                          </a:solidFill>
                          <a:effectLst/>
                          <a:latin typeface="+mn-lt"/>
                          <a:ea typeface="+mn-ea"/>
                          <a:cs typeface="+mn-cs"/>
                        </a:rPr>
                        <a:t>Acm</a:t>
                      </a:r>
                      <a:r>
                        <a:rPr lang="en-US" sz="1200" kern="1200" dirty="0" smtClean="0">
                          <a:solidFill>
                            <a:schemeClr val="dk1"/>
                          </a:solidFill>
                          <a:effectLst/>
                          <a:latin typeface="+mn-lt"/>
                          <a:ea typeface="+mn-ea"/>
                          <a:cs typeface="+mn-cs"/>
                        </a:rPr>
                        <a:t> “induced different types of sperm abnormalities e.g., “</a:t>
                      </a:r>
                      <a:r>
                        <a:rPr lang="en-US" sz="1200" kern="1200" dirty="0" err="1" smtClean="0">
                          <a:solidFill>
                            <a:schemeClr val="dk1"/>
                          </a:solidFill>
                          <a:effectLst/>
                          <a:latin typeface="+mn-lt"/>
                          <a:ea typeface="+mn-ea"/>
                          <a:cs typeface="+mn-cs"/>
                        </a:rPr>
                        <a:t>hookless</a:t>
                      </a:r>
                      <a:r>
                        <a:rPr lang="en-US" sz="1200" kern="1200" dirty="0" smtClean="0">
                          <a:solidFill>
                            <a:schemeClr val="dk1"/>
                          </a:solidFill>
                          <a:effectLst/>
                          <a:latin typeface="+mn-lt"/>
                          <a:ea typeface="+mn-ea"/>
                          <a:cs typeface="+mn-cs"/>
                        </a:rPr>
                        <a:t>, banana, amorphous and folded sperms at all concentrations”</a:t>
                      </a:r>
                    </a:p>
                    <a:p>
                      <a:pPr lvl="0"/>
                      <a:r>
                        <a:rPr lang="en-US" sz="1200" kern="1200" dirty="0" err="1" smtClean="0">
                          <a:solidFill>
                            <a:schemeClr val="dk1"/>
                          </a:solidFill>
                          <a:effectLst/>
                          <a:latin typeface="+mn-lt"/>
                          <a:ea typeface="+mn-ea"/>
                          <a:cs typeface="+mn-cs"/>
                        </a:rPr>
                        <a:t>Acm</a:t>
                      </a:r>
                      <a:r>
                        <a:rPr lang="en-US" sz="1200" kern="1200" dirty="0" smtClean="0">
                          <a:solidFill>
                            <a:schemeClr val="dk1"/>
                          </a:solidFill>
                          <a:effectLst/>
                          <a:latin typeface="+mn-lt"/>
                          <a:ea typeface="+mn-ea"/>
                          <a:cs typeface="+mn-cs"/>
                        </a:rPr>
                        <a:t> slightly increased the percentage of abnormal sperm in mouse germ cells.</a:t>
                      </a:r>
                    </a:p>
                  </a:txBody>
                  <a:tcPr/>
                </a:tc>
                <a:extLst>
                  <a:ext uri="{0D108BD9-81ED-4DB2-BD59-A6C34878D82A}">
                    <a16:rowId xmlns="" xmlns:a16="http://schemas.microsoft.com/office/drawing/2014/main" val="623211122"/>
                  </a:ext>
                </a:extLst>
              </a:tr>
              <a:tr h="696004">
                <a:tc>
                  <a:txBody>
                    <a:bodyPr/>
                    <a:lstStyle/>
                    <a:p>
                      <a:r>
                        <a:rPr lang="en-US" sz="1400" dirty="0"/>
                        <a:t>Hirano</a:t>
                      </a:r>
                      <a:r>
                        <a:rPr lang="en-US" sz="1400" baseline="0" dirty="0"/>
                        <a:t> (2015)</a:t>
                      </a:r>
                      <a:endParaRPr lang="en-US" sz="1400" dirty="0"/>
                    </a:p>
                  </a:txBody>
                  <a:tcPr/>
                </a:tc>
                <a:tc>
                  <a:txBody>
                    <a:bodyPr/>
                    <a:lstStyle/>
                    <a:p>
                      <a:r>
                        <a:rPr lang="en-US" sz="1400" dirty="0"/>
                        <a:t>Investigate effect of CTD and</a:t>
                      </a:r>
                      <a:r>
                        <a:rPr lang="en-US" sz="1400" baseline="0" dirty="0"/>
                        <a:t> environmental stress on reproductive function</a:t>
                      </a:r>
                      <a:endParaRPr lang="en-US" sz="1400" dirty="0"/>
                    </a:p>
                  </a:txBody>
                  <a:tcPr/>
                </a:tc>
                <a:tc>
                  <a:txBody>
                    <a:bodyPr/>
                    <a:lstStyle/>
                    <a:p>
                      <a:r>
                        <a:rPr lang="en-US" sz="1400" dirty="0" err="1"/>
                        <a:t>Clothianidin</a:t>
                      </a:r>
                      <a:endParaRPr lang="en-US" sz="1400" dirty="0"/>
                    </a:p>
                  </a:txBody>
                  <a:tcPr/>
                </a:tc>
                <a:tc>
                  <a:txBody>
                    <a:bodyPr/>
                    <a:lstStyle/>
                    <a:p>
                      <a:r>
                        <a:rPr lang="en-US" sz="1400" dirty="0"/>
                        <a:t>Male mice</a:t>
                      </a:r>
                    </a:p>
                  </a:txBody>
                  <a:tcPr/>
                </a:tc>
                <a:tc>
                  <a:txBody>
                    <a:bodyPr/>
                    <a:lstStyle/>
                    <a:p>
                      <a:pPr marL="0" marR="0" lvl="0" indent="0">
                        <a:lnSpc>
                          <a:spcPct val="107000"/>
                        </a:lnSpc>
                        <a:spcBef>
                          <a:spcPts val="0"/>
                        </a:spcBef>
                        <a:spcAft>
                          <a:spcPts val="0"/>
                        </a:spcAft>
                        <a:buFont typeface="Symbol"/>
                        <a:buNone/>
                      </a:pPr>
                      <a:r>
                        <a:rPr lang="en-US" sz="1100" dirty="0">
                          <a:effectLst/>
                          <a:latin typeface="Calibri"/>
                          <a:ea typeface="Calibri"/>
                          <a:cs typeface="Times New Roman"/>
                        </a:rPr>
                        <a:t>GPx4 </a:t>
                      </a:r>
                      <a:r>
                        <a:rPr lang="en-US" sz="1100" dirty="0" err="1">
                          <a:effectLst/>
                          <a:latin typeface="Calibri"/>
                          <a:ea typeface="Calibri"/>
                          <a:cs typeface="Times New Roman"/>
                        </a:rPr>
                        <a:t>immunoreactivity</a:t>
                      </a:r>
                      <a:r>
                        <a:rPr lang="en-US" sz="1100" dirty="0">
                          <a:effectLst/>
                          <a:latin typeface="Calibri"/>
                          <a:ea typeface="Calibri"/>
                          <a:cs typeface="Times New Roman"/>
                        </a:rPr>
                        <a:t> was detected in sperm and diffuse Gpx4 </a:t>
                      </a:r>
                      <a:r>
                        <a:rPr lang="en-US" sz="1100" dirty="0" err="1">
                          <a:effectLst/>
                          <a:latin typeface="Calibri"/>
                          <a:ea typeface="Calibri"/>
                          <a:cs typeface="Times New Roman"/>
                        </a:rPr>
                        <a:t>immunoreactivity</a:t>
                      </a:r>
                      <a:r>
                        <a:rPr lang="en-US" sz="1100" dirty="0">
                          <a:effectLst/>
                          <a:latin typeface="Calibri"/>
                          <a:ea typeface="Calibri"/>
                          <a:cs typeface="Times New Roman"/>
                        </a:rPr>
                        <a:t> was seen in </a:t>
                      </a:r>
                      <a:r>
                        <a:rPr lang="en-US" sz="1100" dirty="0" err="1">
                          <a:effectLst/>
                          <a:latin typeface="Calibri"/>
                          <a:ea typeface="Calibri"/>
                          <a:cs typeface="Times New Roman"/>
                        </a:rPr>
                        <a:t>permatid</a:t>
                      </a:r>
                      <a:r>
                        <a:rPr lang="en-US" sz="1100" dirty="0">
                          <a:effectLst/>
                          <a:latin typeface="Calibri"/>
                          <a:ea typeface="Calibri"/>
                          <a:cs typeface="Times New Roman"/>
                        </a:rPr>
                        <a:t> cytoplasm; intensity of Gpx4 </a:t>
                      </a:r>
                      <a:r>
                        <a:rPr lang="en-US" sz="1100" dirty="0" err="1">
                          <a:effectLst/>
                          <a:latin typeface="Calibri"/>
                          <a:ea typeface="Calibri"/>
                          <a:cs typeface="Times New Roman"/>
                        </a:rPr>
                        <a:t>immunioreactivity</a:t>
                      </a:r>
                      <a:r>
                        <a:rPr lang="en-US" sz="1100" dirty="0">
                          <a:effectLst/>
                          <a:latin typeface="Calibri"/>
                          <a:ea typeface="Calibri"/>
                          <a:cs typeface="Times New Roman"/>
                        </a:rPr>
                        <a:t> was decreased by stress, and the cytoplasmic immune reactivity in the spermatids was dose-dependently decreased by CTD</a:t>
                      </a:r>
                    </a:p>
                    <a:p>
                      <a:pPr marL="0" marR="0" lvl="0" indent="0">
                        <a:lnSpc>
                          <a:spcPct val="107000"/>
                        </a:lnSpc>
                        <a:spcBef>
                          <a:spcPts val="0"/>
                        </a:spcBef>
                        <a:spcAft>
                          <a:spcPts val="0"/>
                        </a:spcAft>
                        <a:buFont typeface="Symbol"/>
                        <a:buNone/>
                      </a:pPr>
                      <a:r>
                        <a:rPr lang="en-US" sz="1100" dirty="0">
                          <a:effectLst/>
                          <a:latin typeface="Calibri"/>
                          <a:ea typeface="Calibri"/>
                          <a:cs typeface="Times New Roman"/>
                        </a:rPr>
                        <a:t>Abnormal </a:t>
                      </a:r>
                      <a:r>
                        <a:rPr lang="en-US" sz="1100" dirty="0" err="1">
                          <a:effectLst/>
                          <a:latin typeface="Calibri"/>
                          <a:ea typeface="Calibri"/>
                          <a:cs typeface="Times New Roman"/>
                        </a:rPr>
                        <a:t>immunoreactivity</a:t>
                      </a:r>
                      <a:r>
                        <a:rPr lang="en-US" sz="1100" dirty="0">
                          <a:effectLst/>
                          <a:latin typeface="Calibri"/>
                          <a:ea typeface="Calibri"/>
                          <a:cs typeface="Times New Roman"/>
                        </a:rPr>
                        <a:t> for GPx4 in </a:t>
                      </a:r>
                      <a:r>
                        <a:rPr lang="en-US" sz="1100" dirty="0" err="1">
                          <a:effectLst/>
                          <a:latin typeface="Calibri"/>
                          <a:ea typeface="Calibri"/>
                          <a:cs typeface="Times New Roman"/>
                        </a:rPr>
                        <a:t>Sertoli</a:t>
                      </a:r>
                      <a:r>
                        <a:rPr lang="en-US" sz="1100" dirty="0">
                          <a:effectLst/>
                          <a:latin typeface="Calibri"/>
                          <a:ea typeface="Calibri"/>
                          <a:cs typeface="Times New Roman"/>
                        </a:rPr>
                        <a:t> cells was detected in the combined </a:t>
                      </a:r>
                      <a:r>
                        <a:rPr lang="en-US" sz="1100" dirty="0" smtClean="0">
                          <a:effectLst/>
                          <a:latin typeface="Calibri"/>
                          <a:ea typeface="Calibri"/>
                          <a:cs typeface="Times New Roman"/>
                        </a:rPr>
                        <a:t>exposure groups</a:t>
                      </a:r>
                      <a:endParaRPr lang="en-US" sz="1100" dirty="0">
                        <a:effectLst/>
                        <a:latin typeface="Calibri"/>
                        <a:ea typeface="Calibri"/>
                        <a:cs typeface="Times New Roman"/>
                      </a:endParaRPr>
                    </a:p>
                  </a:txBody>
                  <a:tcPr marL="68580" marR="68580" marT="0" marB="0"/>
                </a:tc>
                <a:extLst>
                  <a:ext uri="{0D108BD9-81ED-4DB2-BD59-A6C34878D82A}">
                    <a16:rowId xmlns="" xmlns:a16="http://schemas.microsoft.com/office/drawing/2014/main" val="710806659"/>
                  </a:ext>
                </a:extLst>
              </a:tr>
            </a:tbl>
          </a:graphicData>
        </a:graphic>
      </p:graphicFrame>
    </p:spTree>
    <p:extLst>
      <p:ext uri="{BB962C8B-B14F-4D97-AF65-F5344CB8AC3E}">
        <p14:creationId xmlns:p14="http://schemas.microsoft.com/office/powerpoint/2010/main" val="26005691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Acute </a:t>
            </a:r>
            <a:r>
              <a:rPr lang="en-US" dirty="0" smtClean="0"/>
              <a:t>exposure </a:t>
            </a:r>
            <a:r>
              <a:rPr lang="en-US" dirty="0" smtClean="0"/>
              <a:t>findings</a:t>
            </a:r>
            <a:endParaRPr lang="en-US" dirty="0"/>
          </a:p>
        </p:txBody>
      </p:sp>
      <p:pic>
        <p:nvPicPr>
          <p:cNvPr id="8" name="Picture 7" descr="Table 1_Summary_chronicacute_051815.pdf"/>
          <p:cNvPicPr>
            <a:picLocks noChangeAspect="1"/>
          </p:cNvPicPr>
          <p:nvPr/>
        </p:nvPicPr>
        <p:blipFill rotWithShape="1">
          <a:blip r:embed="rId3">
            <a:extLst>
              <a:ext uri="{28A0092B-C50C-407E-A947-70E740481C1C}">
                <a14:useLocalDpi xmlns:a14="http://schemas.microsoft.com/office/drawing/2010/main" val="0"/>
              </a:ext>
            </a:extLst>
          </a:blip>
          <a:srcRect l="-1634" t="11404" r="1634" b="42354"/>
          <a:stretch/>
        </p:blipFill>
        <p:spPr>
          <a:xfrm>
            <a:off x="-262139" y="1395648"/>
            <a:ext cx="12454140" cy="3337623"/>
          </a:xfrm>
          <a:prstGeom prst="rect">
            <a:avLst/>
          </a:prstGeom>
        </p:spPr>
      </p:pic>
      <p:pic>
        <p:nvPicPr>
          <p:cNvPr id="10" name="Picture 9" descr="Table 1_Summary_chronicacute_051815.pdf"/>
          <p:cNvPicPr>
            <a:picLocks noChangeAspect="1"/>
          </p:cNvPicPr>
          <p:nvPr/>
        </p:nvPicPr>
        <p:blipFill rotWithShape="1">
          <a:blip r:embed="rId4">
            <a:extLst>
              <a:ext uri="{28A0092B-C50C-407E-A947-70E740481C1C}">
                <a14:useLocalDpi xmlns:a14="http://schemas.microsoft.com/office/drawing/2010/main" val="0"/>
              </a:ext>
            </a:extLst>
          </a:blip>
          <a:srcRect t="84976" b="8836"/>
          <a:stretch/>
        </p:blipFill>
        <p:spPr>
          <a:xfrm>
            <a:off x="12066" y="4678620"/>
            <a:ext cx="11202297" cy="401719"/>
          </a:xfrm>
          <a:prstGeom prst="rect">
            <a:avLst/>
          </a:prstGeom>
        </p:spPr>
      </p:pic>
      <p:sp>
        <p:nvSpPr>
          <p:cNvPr id="11" name="TextBox 10"/>
          <p:cNvSpPr txBox="1"/>
          <p:nvPr/>
        </p:nvSpPr>
        <p:spPr>
          <a:xfrm>
            <a:off x="609601" y="5187808"/>
            <a:ext cx="10972801" cy="2139047"/>
          </a:xfrm>
          <a:prstGeom prst="rect">
            <a:avLst/>
          </a:prstGeom>
          <a:noFill/>
        </p:spPr>
        <p:txBody>
          <a:bodyPr wrap="square" rtlCol="0">
            <a:spAutoFit/>
          </a:bodyPr>
          <a:lstStyle/>
          <a:p>
            <a:pPr marL="285750" indent="-285750">
              <a:spcBef>
                <a:spcPts val="600"/>
              </a:spcBef>
              <a:buFont typeface="Arial"/>
              <a:buChar char="•"/>
            </a:pPr>
            <a:r>
              <a:rPr lang="en-US" dirty="0" smtClean="0"/>
              <a:t>Total </a:t>
            </a:r>
            <a:r>
              <a:rPr lang="en-US" dirty="0" err="1" smtClean="0"/>
              <a:t>neonic</a:t>
            </a:r>
            <a:r>
              <a:rPr lang="en-US" dirty="0" smtClean="0"/>
              <a:t> poisoning exposures </a:t>
            </a:r>
            <a:r>
              <a:rPr lang="en-US" i="1" dirty="0" smtClean="0"/>
              <a:t>n</a:t>
            </a:r>
            <a:r>
              <a:rPr lang="en-US" dirty="0" smtClean="0"/>
              <a:t>=1280 (698 ingestions, 582 other pathways)</a:t>
            </a:r>
          </a:p>
          <a:p>
            <a:pPr marL="285750" indent="-285750">
              <a:spcBef>
                <a:spcPts val="600"/>
              </a:spcBef>
              <a:buFont typeface="Arial"/>
              <a:buChar char="•"/>
            </a:pPr>
            <a:r>
              <a:rPr lang="en-US" dirty="0" smtClean="0"/>
              <a:t>Mortality </a:t>
            </a:r>
            <a:r>
              <a:rPr lang="en-US" i="1" dirty="0" smtClean="0"/>
              <a:t>n</a:t>
            </a:r>
            <a:r>
              <a:rPr lang="en-US" dirty="0" smtClean="0"/>
              <a:t>=2</a:t>
            </a:r>
          </a:p>
          <a:p>
            <a:pPr marL="285750" indent="-285750">
              <a:spcBef>
                <a:spcPts val="600"/>
              </a:spcBef>
              <a:buFont typeface="Arial"/>
              <a:buChar char="•"/>
            </a:pPr>
            <a:r>
              <a:rPr lang="en-US" dirty="0" smtClean="0"/>
              <a:t>IMI most common </a:t>
            </a:r>
            <a:r>
              <a:rPr lang="en-US" dirty="0" err="1" smtClean="0"/>
              <a:t>neonic</a:t>
            </a:r>
            <a:r>
              <a:rPr lang="en-US" dirty="0" smtClean="0"/>
              <a:t> used in self-poisonings (ACE </a:t>
            </a:r>
            <a:r>
              <a:rPr lang="en-US" i="1" dirty="0" smtClean="0"/>
              <a:t>n</a:t>
            </a:r>
            <a:r>
              <a:rPr lang="en-US" dirty="0" smtClean="0"/>
              <a:t>=8, THO </a:t>
            </a:r>
            <a:r>
              <a:rPr lang="en-US" i="1" dirty="0" smtClean="0"/>
              <a:t>n</a:t>
            </a:r>
            <a:r>
              <a:rPr lang="en-US" dirty="0" smtClean="0"/>
              <a:t>=6, CLO </a:t>
            </a:r>
            <a:r>
              <a:rPr lang="en-US" i="1" dirty="0" smtClean="0"/>
              <a:t>n</a:t>
            </a:r>
            <a:r>
              <a:rPr lang="en-US" dirty="0" smtClean="0"/>
              <a:t>=5)</a:t>
            </a:r>
          </a:p>
          <a:p>
            <a:pPr marL="285750" indent="-285750">
              <a:spcBef>
                <a:spcPts val="600"/>
              </a:spcBef>
              <a:buFont typeface="Arial"/>
              <a:buChar char="•"/>
            </a:pPr>
            <a:r>
              <a:rPr lang="en-US" dirty="0" smtClean="0"/>
              <a:t>Traditional pesticide treatments may worsen outcomes for </a:t>
            </a:r>
            <a:r>
              <a:rPr lang="en-US" dirty="0" err="1" smtClean="0"/>
              <a:t>neonic</a:t>
            </a:r>
            <a:r>
              <a:rPr lang="en-US" dirty="0" smtClean="0"/>
              <a:t> poisonings</a:t>
            </a:r>
          </a:p>
          <a:p>
            <a:pPr marL="285750" indent="-285750">
              <a:spcBef>
                <a:spcPts val="600"/>
              </a:spcBef>
              <a:buFont typeface="Arial"/>
              <a:buChar char="•"/>
            </a:pPr>
            <a:endParaRPr lang="en-US" dirty="0" smtClean="0"/>
          </a:p>
          <a:p>
            <a:pPr marL="285750" indent="-285750">
              <a:spcBef>
                <a:spcPts val="600"/>
              </a:spcBef>
              <a:buFont typeface="Arial"/>
              <a:buChar char="•"/>
            </a:pPr>
            <a:endParaRPr lang="en-US" dirty="0" smtClean="0"/>
          </a:p>
        </p:txBody>
      </p:sp>
    </p:spTree>
    <p:extLst>
      <p:ext uri="{BB962C8B-B14F-4D97-AF65-F5344CB8AC3E}">
        <p14:creationId xmlns:p14="http://schemas.microsoft.com/office/powerpoint/2010/main" val="80527724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072697352"/>
              </p:ext>
            </p:extLst>
          </p:nvPr>
        </p:nvGraphicFramePr>
        <p:xfrm>
          <a:off x="0" y="0"/>
          <a:ext cx="12197879" cy="6858001"/>
        </p:xfrm>
        <a:graphic>
          <a:graphicData uri="http://schemas.openxmlformats.org/drawingml/2006/table">
            <a:tbl>
              <a:tblPr firstRow="1" bandRow="1">
                <a:tableStyleId>{5C22544A-7EE6-4342-B048-85BDC9FD1C3A}</a:tableStyleId>
              </a:tblPr>
              <a:tblGrid>
                <a:gridCol w="1391976"/>
                <a:gridCol w="2783952"/>
                <a:gridCol w="1709444"/>
                <a:gridCol w="6312507"/>
              </a:tblGrid>
              <a:tr h="688156">
                <a:tc>
                  <a:txBody>
                    <a:bodyPr/>
                    <a:lstStyle/>
                    <a:p>
                      <a:r>
                        <a:rPr lang="en-US" dirty="0" smtClean="0"/>
                        <a:t>Author </a:t>
                      </a:r>
                    </a:p>
                    <a:p>
                      <a:r>
                        <a:rPr lang="en-US" dirty="0" smtClean="0"/>
                        <a:t>(Year)</a:t>
                      </a:r>
                      <a:endParaRPr lang="en-US" dirty="0"/>
                    </a:p>
                  </a:txBody>
                  <a:tcPr/>
                </a:tc>
                <a:tc>
                  <a:txBody>
                    <a:bodyPr/>
                    <a:lstStyle/>
                    <a:p>
                      <a:r>
                        <a:rPr lang="en-US" dirty="0" smtClean="0"/>
                        <a:t>Study Population</a:t>
                      </a:r>
                      <a:endParaRPr lang="en-US" dirty="0"/>
                    </a:p>
                  </a:txBody>
                  <a:tcPr/>
                </a:tc>
                <a:tc>
                  <a:txBody>
                    <a:bodyPr/>
                    <a:lstStyle/>
                    <a:p>
                      <a:r>
                        <a:rPr lang="en-US" dirty="0" smtClean="0"/>
                        <a:t>Country of Study</a:t>
                      </a:r>
                      <a:endParaRPr lang="en-US" dirty="0"/>
                    </a:p>
                  </a:txBody>
                  <a:tcPr/>
                </a:tc>
                <a:tc>
                  <a:txBody>
                    <a:bodyPr/>
                    <a:lstStyle/>
                    <a:p>
                      <a:r>
                        <a:rPr lang="en-US" dirty="0" smtClean="0"/>
                        <a:t>Results</a:t>
                      </a:r>
                      <a:endParaRPr lang="en-US" dirty="0"/>
                    </a:p>
                  </a:txBody>
                  <a:tcPr/>
                </a:tc>
              </a:tr>
              <a:tr h="1831673">
                <a:tc>
                  <a:txBody>
                    <a:bodyPr/>
                    <a:lstStyle/>
                    <a:p>
                      <a:r>
                        <a:rPr lang="en-US" sz="1800" kern="1200" dirty="0" smtClean="0">
                          <a:solidFill>
                            <a:schemeClr val="dk1"/>
                          </a:solidFill>
                          <a:effectLst/>
                          <a:latin typeface="+mn-lt"/>
                          <a:ea typeface="+mn-ea"/>
                          <a:cs typeface="+mn-cs"/>
                        </a:rPr>
                        <a:t>Carmichael (2014)</a:t>
                      </a:r>
                      <a:r>
                        <a:rPr lang="en-US" dirty="0" smtClean="0">
                          <a:effectLst/>
                        </a:rPr>
                        <a:t> </a:t>
                      </a:r>
                      <a:endParaRPr lang="en-US" dirty="0"/>
                    </a:p>
                  </a:txBody>
                  <a:tcPr/>
                </a:tc>
                <a:tc>
                  <a:txBody>
                    <a:bodyPr/>
                    <a:lstStyle/>
                    <a:p>
                      <a:r>
                        <a:rPr lang="en-US" sz="1800" kern="1200" dirty="0" smtClean="0">
                          <a:solidFill>
                            <a:schemeClr val="dk1"/>
                          </a:solidFill>
                          <a:effectLst/>
                          <a:latin typeface="+mn-lt"/>
                          <a:ea typeface="+mn-ea"/>
                          <a:cs typeface="+mn-cs"/>
                        </a:rPr>
                        <a:t>101 heart defect cases recruited from  mothers</a:t>
                      </a:r>
                      <a:r>
                        <a:rPr lang="en-US" sz="1800" kern="1200" baseline="0" dirty="0" smtClean="0">
                          <a:solidFill>
                            <a:schemeClr val="dk1"/>
                          </a:solidFill>
                          <a:effectLst/>
                          <a:latin typeface="+mn-lt"/>
                          <a:ea typeface="+mn-ea"/>
                          <a:cs typeface="+mn-cs"/>
                        </a:rPr>
                        <a:t> who participated in a pop-based </a:t>
                      </a:r>
                      <a:r>
                        <a:rPr lang="en-US" sz="1800" kern="1200" dirty="0" smtClean="0">
                          <a:solidFill>
                            <a:schemeClr val="dk1"/>
                          </a:solidFill>
                          <a:effectLst/>
                          <a:latin typeface="+mn-lt"/>
                          <a:ea typeface="+mn-ea"/>
                          <a:cs typeface="+mn-cs"/>
                        </a:rPr>
                        <a:t>case control study in San Joaquin valley;</a:t>
                      </a:r>
                      <a:r>
                        <a:rPr lang="en-US" sz="1800" kern="1200" baseline="0" dirty="0" smtClean="0">
                          <a:solidFill>
                            <a:schemeClr val="dk1"/>
                          </a:solidFill>
                          <a:effectLst/>
                          <a:latin typeface="+mn-lt"/>
                          <a:ea typeface="+mn-ea"/>
                          <a:cs typeface="+mn-cs"/>
                        </a:rPr>
                        <a:t> </a:t>
                      </a:r>
                      <a:r>
                        <a:rPr lang="en-US" sz="1800" kern="1200" dirty="0" smtClean="0">
                          <a:solidFill>
                            <a:schemeClr val="dk1"/>
                          </a:solidFill>
                          <a:effectLst/>
                          <a:latin typeface="+mn-lt"/>
                          <a:ea typeface="+mn-ea"/>
                          <a:cs typeface="+mn-cs"/>
                        </a:rPr>
                        <a:t>9 exposed/92 not exposed</a:t>
                      </a:r>
                      <a:r>
                        <a:rPr lang="en-US" dirty="0" smtClean="0">
                          <a:effectLst/>
                        </a:rPr>
                        <a:t> </a:t>
                      </a:r>
                      <a:endParaRPr lang="en-US" dirty="0"/>
                    </a:p>
                  </a:txBody>
                  <a:tcPr/>
                </a:tc>
                <a:tc>
                  <a:txBody>
                    <a:bodyPr/>
                    <a:lstStyle/>
                    <a:p>
                      <a:r>
                        <a:rPr lang="en-US" dirty="0" smtClean="0"/>
                        <a:t>USA</a:t>
                      </a:r>
                      <a:endParaRPr lang="en-US" dirty="0"/>
                    </a:p>
                  </a:txBody>
                  <a:tcPr/>
                </a:tc>
                <a:tc>
                  <a:txBody>
                    <a:bodyPr/>
                    <a:lstStyle/>
                    <a:p>
                      <a:r>
                        <a:rPr lang="en-US" sz="1800" kern="1200" dirty="0" smtClean="0">
                          <a:solidFill>
                            <a:schemeClr val="dk1"/>
                          </a:solidFill>
                          <a:effectLst/>
                          <a:latin typeface="+mn-lt"/>
                          <a:ea typeface="+mn-ea"/>
                          <a:cs typeface="+mn-cs"/>
                        </a:rPr>
                        <a:t>Significant association between residential proximity to agricultural use of IMI and tetralogy of </a:t>
                      </a:r>
                      <a:r>
                        <a:rPr lang="en-US" sz="1800" kern="1200" dirty="0" err="1" smtClean="0">
                          <a:solidFill>
                            <a:schemeClr val="dk1"/>
                          </a:solidFill>
                          <a:effectLst/>
                          <a:latin typeface="+mn-lt"/>
                          <a:ea typeface="+mn-ea"/>
                          <a:cs typeface="+mn-cs"/>
                        </a:rPr>
                        <a:t>Fallot</a:t>
                      </a:r>
                      <a:r>
                        <a:rPr lang="en-US" sz="1800" kern="1200" dirty="0" smtClean="0">
                          <a:solidFill>
                            <a:schemeClr val="dk1"/>
                          </a:solidFill>
                          <a:effectLst/>
                          <a:latin typeface="+mn-lt"/>
                          <a:ea typeface="+mn-ea"/>
                          <a:cs typeface="+mn-cs"/>
                        </a:rPr>
                        <a:t> (AOR 2.4, 95% CI: 1.1-5.4)</a:t>
                      </a:r>
                      <a:r>
                        <a:rPr lang="en-US" dirty="0" smtClean="0">
                          <a:effectLst/>
                        </a:rPr>
                        <a:t> </a:t>
                      </a:r>
                      <a:endParaRPr lang="en-US" sz="1800" kern="1200" dirty="0" smtClean="0">
                        <a:solidFill>
                          <a:schemeClr val="dk1"/>
                        </a:solidFill>
                        <a:effectLst/>
                        <a:latin typeface="+mn-lt"/>
                        <a:ea typeface="+mn-ea"/>
                        <a:cs typeface="+mn-cs"/>
                      </a:endParaRPr>
                    </a:p>
                    <a:p>
                      <a:endParaRPr lang="en-US" dirty="0"/>
                    </a:p>
                  </a:txBody>
                  <a:tcPr/>
                </a:tc>
              </a:tr>
              <a:tr h="1831673">
                <a:tc>
                  <a:txBody>
                    <a:bodyPr/>
                    <a:lstStyle/>
                    <a:p>
                      <a:r>
                        <a:rPr lang="en-US" dirty="0" err="1" smtClean="0"/>
                        <a:t>Keil</a:t>
                      </a:r>
                      <a:r>
                        <a:rPr lang="en-US" dirty="0" smtClean="0"/>
                        <a:t> </a:t>
                      </a:r>
                    </a:p>
                    <a:p>
                      <a:r>
                        <a:rPr lang="en-US" dirty="0" smtClean="0"/>
                        <a:t>(2014)</a:t>
                      </a:r>
                      <a:endParaRPr lang="en-US" dirty="0"/>
                    </a:p>
                  </a:txBody>
                  <a:tcPr/>
                </a:tc>
                <a:tc>
                  <a:txBody>
                    <a:bodyPr/>
                    <a:lstStyle/>
                    <a:p>
                      <a:r>
                        <a:rPr lang="en-US" dirty="0" smtClean="0"/>
                        <a:t>407 children with autism spectrum disorder (ASD)</a:t>
                      </a:r>
                      <a:r>
                        <a:rPr lang="en-US" baseline="0" dirty="0" smtClean="0"/>
                        <a:t> recruited from Childhood Autism Risk from Genetics and Environment (CHARGE) </a:t>
                      </a:r>
                      <a:r>
                        <a:rPr lang="en-US" baseline="0" dirty="0" err="1" smtClean="0"/>
                        <a:t>Stuyd</a:t>
                      </a:r>
                      <a:r>
                        <a:rPr lang="en-US" baseline="0" dirty="0" smtClean="0"/>
                        <a:t>/ 206 controls</a:t>
                      </a:r>
                      <a:endParaRPr lang="en-US" dirty="0"/>
                    </a:p>
                  </a:txBody>
                  <a:tcPr/>
                </a:tc>
                <a:tc>
                  <a:txBody>
                    <a:bodyPr/>
                    <a:lstStyle/>
                    <a:p>
                      <a:r>
                        <a:rPr lang="en-US" dirty="0" smtClean="0"/>
                        <a:t>USA</a:t>
                      </a:r>
                      <a:endParaRPr lang="en-US" dirty="0"/>
                    </a:p>
                  </a:txBody>
                  <a:tcPr/>
                </a:tc>
                <a:tc>
                  <a:txBody>
                    <a:bodyPr/>
                    <a:lstStyle/>
                    <a:p>
                      <a:r>
                        <a:rPr lang="en-US" sz="1800" kern="1200" dirty="0" smtClean="0">
                          <a:solidFill>
                            <a:schemeClr val="dk1"/>
                          </a:solidFill>
                          <a:effectLst/>
                          <a:latin typeface="+mn-lt"/>
                          <a:ea typeface="+mn-ea"/>
                          <a:cs typeface="+mn-cs"/>
                        </a:rPr>
                        <a:t>Weak association between prenatal exposure to IMI and ASD (AOR 1.3, 95% </a:t>
                      </a:r>
                      <a:r>
                        <a:rPr lang="en-US" sz="1800" kern="1200" dirty="0" err="1" smtClean="0">
                          <a:solidFill>
                            <a:schemeClr val="dk1"/>
                          </a:solidFill>
                          <a:effectLst/>
                          <a:latin typeface="+mn-lt"/>
                          <a:ea typeface="+mn-ea"/>
                          <a:cs typeface="+mn-cs"/>
                        </a:rPr>
                        <a:t>CrI</a:t>
                      </a:r>
                      <a:r>
                        <a:rPr lang="en-US" sz="1800" kern="1200" dirty="0" smtClean="0">
                          <a:solidFill>
                            <a:schemeClr val="dk1"/>
                          </a:solidFill>
                          <a:effectLst/>
                          <a:latin typeface="+mn-lt"/>
                          <a:ea typeface="+mn-ea"/>
                          <a:cs typeface="+mn-cs"/>
                        </a:rPr>
                        <a:t>: 0.78, 2.2); OR increased to 2.0 (95% </a:t>
                      </a:r>
                      <a:r>
                        <a:rPr lang="en-US" sz="1800" kern="1200" dirty="0" err="1" smtClean="0">
                          <a:solidFill>
                            <a:schemeClr val="dk1"/>
                          </a:solidFill>
                          <a:effectLst/>
                          <a:latin typeface="+mn-lt"/>
                          <a:ea typeface="+mn-ea"/>
                          <a:cs typeface="+mn-cs"/>
                        </a:rPr>
                        <a:t>CrI</a:t>
                      </a:r>
                      <a:r>
                        <a:rPr lang="en-US" sz="1800" kern="1200" dirty="0" smtClean="0">
                          <a:solidFill>
                            <a:schemeClr val="dk1"/>
                          </a:solidFill>
                          <a:effectLst/>
                          <a:latin typeface="+mn-lt"/>
                          <a:ea typeface="+mn-ea"/>
                          <a:cs typeface="+mn-cs"/>
                        </a:rPr>
                        <a:t>: 1.0, 3.9) when limiting study population to those who self-</a:t>
                      </a:r>
                      <a:r>
                        <a:rPr lang="en-US" dirty="0" smtClean="0">
                          <a:effectLst/>
                        </a:rPr>
                        <a:t> </a:t>
                      </a:r>
                      <a:r>
                        <a:rPr lang="en-US" sz="1800" kern="1200" dirty="0" smtClean="0">
                          <a:solidFill>
                            <a:schemeClr val="dk1"/>
                          </a:solidFill>
                          <a:effectLst/>
                          <a:latin typeface="+mn-lt"/>
                          <a:ea typeface="+mn-ea"/>
                          <a:cs typeface="+mn-cs"/>
                        </a:rPr>
                        <a:t>identified as “frequent users” of flea and tick medicines containing IMI</a:t>
                      </a:r>
                      <a:r>
                        <a:rPr lang="en-US" dirty="0" smtClean="0">
                          <a:effectLst/>
                        </a:rPr>
                        <a:t> </a:t>
                      </a:r>
                      <a:endParaRPr lang="en-US" sz="1800" kern="1200" dirty="0">
                        <a:solidFill>
                          <a:schemeClr val="dk1"/>
                        </a:solidFill>
                        <a:effectLst/>
                        <a:latin typeface="+mn-lt"/>
                        <a:ea typeface="+mn-ea"/>
                        <a:cs typeface="+mn-cs"/>
                      </a:endParaRPr>
                    </a:p>
                  </a:txBody>
                  <a:tcPr/>
                </a:tc>
              </a:tr>
              <a:tr h="1542461">
                <a:tc>
                  <a:txBody>
                    <a:bodyPr/>
                    <a:lstStyle/>
                    <a:p>
                      <a:r>
                        <a:rPr lang="en-US" sz="1800" kern="1200" dirty="0" err="1" smtClean="0">
                          <a:solidFill>
                            <a:schemeClr val="dk1"/>
                          </a:solidFill>
                          <a:effectLst/>
                          <a:latin typeface="+mn-lt"/>
                          <a:ea typeface="+mn-ea"/>
                          <a:cs typeface="+mn-cs"/>
                        </a:rPr>
                        <a:t>Marfo</a:t>
                      </a:r>
                      <a:r>
                        <a:rPr lang="en-US" sz="1800" kern="1200" baseline="0" dirty="0" smtClean="0">
                          <a:solidFill>
                            <a:schemeClr val="dk1"/>
                          </a:solidFill>
                          <a:effectLst/>
                          <a:latin typeface="+mn-lt"/>
                          <a:ea typeface="+mn-ea"/>
                          <a:cs typeface="+mn-cs"/>
                        </a:rPr>
                        <a:t> (2015)</a:t>
                      </a:r>
                      <a:r>
                        <a:rPr lang="en-US" dirty="0" smtClean="0">
                          <a:effectLst/>
                        </a:rPr>
                        <a:t> </a:t>
                      </a:r>
                      <a:endParaRPr lang="en-US" dirty="0"/>
                    </a:p>
                  </a:txBody>
                  <a:tcPr/>
                </a:tc>
                <a:tc>
                  <a:txBody>
                    <a:bodyPr/>
                    <a:lstStyle/>
                    <a:p>
                      <a:r>
                        <a:rPr lang="en-US" sz="1800" kern="1200" dirty="0" smtClean="0">
                          <a:solidFill>
                            <a:schemeClr val="dk1"/>
                          </a:solidFill>
                          <a:effectLst/>
                          <a:latin typeface="+mn-lt"/>
                          <a:ea typeface="+mn-ea"/>
                          <a:cs typeface="+mn-cs"/>
                        </a:rPr>
                        <a:t>35 symptomatic cases in Gunma prefecture/</a:t>
                      </a:r>
                      <a:r>
                        <a:rPr lang="en-US" dirty="0" smtClean="0">
                          <a:effectLst/>
                        </a:rPr>
                        <a:t> </a:t>
                      </a:r>
                      <a:r>
                        <a:rPr lang="en-US" sz="1800" kern="1200" dirty="0" smtClean="0">
                          <a:solidFill>
                            <a:schemeClr val="dk1"/>
                          </a:solidFill>
                          <a:effectLst/>
                          <a:latin typeface="+mn-lt"/>
                          <a:ea typeface="+mn-ea"/>
                          <a:cs typeface="+mn-cs"/>
                        </a:rPr>
                        <a:t>50 controls</a:t>
                      </a:r>
                      <a:r>
                        <a:rPr lang="en-US" dirty="0" smtClean="0">
                          <a:effectLst/>
                        </a:rPr>
                        <a:t> </a:t>
                      </a:r>
                      <a:endParaRPr lang="en-US" dirty="0"/>
                    </a:p>
                  </a:txBody>
                  <a:tcPr/>
                </a:tc>
                <a:tc>
                  <a:txBody>
                    <a:bodyPr/>
                    <a:lstStyle/>
                    <a:p>
                      <a:r>
                        <a:rPr lang="en-US" dirty="0" smtClean="0"/>
                        <a:t>Japan</a:t>
                      </a:r>
                      <a:endParaRPr lang="en-US" dirty="0"/>
                    </a:p>
                  </a:txBody>
                  <a:tcPr/>
                </a:tc>
                <a:tc>
                  <a:txBody>
                    <a:bodyPr/>
                    <a:lstStyle/>
                    <a:p>
                      <a:r>
                        <a:rPr lang="en-US" sz="1800" kern="1200" dirty="0" smtClean="0">
                          <a:solidFill>
                            <a:schemeClr val="dk1"/>
                          </a:solidFill>
                          <a:effectLst/>
                          <a:latin typeface="+mn-lt"/>
                          <a:ea typeface="+mn-ea"/>
                          <a:cs typeface="+mn-cs"/>
                        </a:rPr>
                        <a:t>Significant association between urinary DMAP and increased prevalence of memory loss, finger</a:t>
                      </a:r>
                      <a:r>
                        <a:rPr lang="en-US" dirty="0" smtClean="0">
                          <a:effectLst/>
                        </a:rPr>
                        <a:t> </a:t>
                      </a:r>
                      <a:r>
                        <a:rPr lang="en-US" sz="1800" kern="1200" dirty="0" smtClean="0">
                          <a:solidFill>
                            <a:schemeClr val="dk1"/>
                          </a:solidFill>
                          <a:effectLst/>
                          <a:latin typeface="+mn-lt"/>
                          <a:ea typeface="+mn-ea"/>
                          <a:cs typeface="+mn-cs"/>
                        </a:rPr>
                        <a:t>tremor, and other symptoms of unknown origin (OR 14, 95% CI: 3.5-57)</a:t>
                      </a:r>
                    </a:p>
                  </a:txBody>
                  <a:tcPr/>
                </a:tc>
              </a:tr>
              <a:tr h="964038">
                <a:tc>
                  <a:txBody>
                    <a:bodyPr/>
                    <a:lstStyle/>
                    <a:p>
                      <a:r>
                        <a:rPr lang="en-US" sz="1800" kern="1200" dirty="0" smtClean="0">
                          <a:solidFill>
                            <a:schemeClr val="dk1"/>
                          </a:solidFill>
                          <a:effectLst/>
                          <a:latin typeface="+mn-lt"/>
                          <a:ea typeface="+mn-ea"/>
                          <a:cs typeface="+mn-cs"/>
                        </a:rPr>
                        <a:t>Yang</a:t>
                      </a:r>
                      <a:r>
                        <a:rPr lang="en-US" sz="1800" kern="1200" baseline="0" dirty="0" smtClean="0">
                          <a:solidFill>
                            <a:schemeClr val="dk1"/>
                          </a:solidFill>
                          <a:effectLst/>
                          <a:latin typeface="+mn-lt"/>
                          <a:ea typeface="+mn-ea"/>
                          <a:cs typeface="+mn-cs"/>
                        </a:rPr>
                        <a:t> </a:t>
                      </a:r>
                    </a:p>
                    <a:p>
                      <a:r>
                        <a:rPr lang="en-US" sz="1800" kern="1200" baseline="0" dirty="0" smtClean="0">
                          <a:solidFill>
                            <a:schemeClr val="dk1"/>
                          </a:solidFill>
                          <a:effectLst/>
                          <a:latin typeface="+mn-lt"/>
                          <a:ea typeface="+mn-ea"/>
                          <a:cs typeface="+mn-cs"/>
                        </a:rPr>
                        <a:t>(2014</a:t>
                      </a:r>
                      <a:r>
                        <a:rPr lang="en-US" sz="1800" kern="1200" dirty="0" smtClean="0">
                          <a:solidFill>
                            <a:schemeClr val="dk1"/>
                          </a:solidFill>
                          <a:effectLst/>
                          <a:latin typeface="+mn-lt"/>
                          <a:ea typeface="+mn-ea"/>
                          <a:cs typeface="+mn-cs"/>
                        </a:rPr>
                        <a:t>)</a:t>
                      </a:r>
                      <a:r>
                        <a:rPr lang="en-US" dirty="0" smtClean="0">
                          <a:effectLst/>
                        </a:rPr>
                        <a:t> </a:t>
                      </a:r>
                      <a:endParaRPr lang="en-US" dirty="0"/>
                    </a:p>
                  </a:txBody>
                  <a:tcPr/>
                </a:tc>
                <a:tc>
                  <a:txBody>
                    <a:bodyPr/>
                    <a:lstStyle/>
                    <a:p>
                      <a:r>
                        <a:rPr lang="en-US" sz="1800" kern="1200" dirty="0" smtClean="0">
                          <a:solidFill>
                            <a:schemeClr val="dk1"/>
                          </a:solidFill>
                          <a:effectLst/>
                          <a:latin typeface="+mn-lt"/>
                          <a:ea typeface="+mn-ea"/>
                          <a:cs typeface="+mn-cs"/>
                        </a:rPr>
                        <a:t>73 anencephaly cases in San Joaquin valley;</a:t>
                      </a:r>
                      <a:r>
                        <a:rPr lang="en-US" dirty="0" smtClean="0">
                          <a:effectLst/>
                        </a:rPr>
                        <a:t> </a:t>
                      </a:r>
                      <a:r>
                        <a:rPr lang="en-US" sz="1800" kern="1200" dirty="0" smtClean="0">
                          <a:solidFill>
                            <a:schemeClr val="dk1"/>
                          </a:solidFill>
                          <a:effectLst/>
                          <a:latin typeface="+mn-lt"/>
                          <a:ea typeface="+mn-ea"/>
                          <a:cs typeface="+mn-cs"/>
                        </a:rPr>
                        <a:t>6 exposed/67 not exposed </a:t>
                      </a:r>
                      <a:endParaRPr lang="en-US" dirty="0"/>
                    </a:p>
                  </a:txBody>
                  <a:tcPr/>
                </a:tc>
                <a:tc>
                  <a:txBody>
                    <a:bodyPr/>
                    <a:lstStyle/>
                    <a:p>
                      <a:r>
                        <a:rPr lang="en-US" dirty="0" smtClean="0"/>
                        <a:t>USA</a:t>
                      </a:r>
                      <a:endParaRPr lang="en-US" dirty="0"/>
                    </a:p>
                  </a:txBody>
                  <a:tcPr/>
                </a:tc>
                <a:tc>
                  <a:txBody>
                    <a:bodyPr/>
                    <a:lstStyle/>
                    <a:p>
                      <a:r>
                        <a:rPr lang="en-US" sz="1800" kern="1200" dirty="0" smtClean="0">
                          <a:solidFill>
                            <a:schemeClr val="dk1"/>
                          </a:solidFill>
                          <a:effectLst/>
                          <a:latin typeface="+mn-lt"/>
                          <a:ea typeface="+mn-ea"/>
                          <a:cs typeface="+mn-cs"/>
                        </a:rPr>
                        <a:t>Suggestive association between residential proximity to agricultural use of IMI and anencephaly (AOR 2.9, 95% CI: 1.0-8.2)</a:t>
                      </a:r>
                      <a:r>
                        <a:rPr lang="en-US" dirty="0" smtClean="0">
                          <a:effectLst/>
                        </a:rPr>
                        <a:t> </a:t>
                      </a:r>
                      <a:endParaRPr lang="en-US" dirty="0"/>
                    </a:p>
                  </a:txBody>
                  <a:tcPr/>
                </a:tc>
              </a:tr>
            </a:tbl>
          </a:graphicData>
        </a:graphic>
      </p:graphicFrame>
    </p:spTree>
    <p:extLst>
      <p:ext uri="{BB962C8B-B14F-4D97-AF65-F5344CB8AC3E}">
        <p14:creationId xmlns:p14="http://schemas.microsoft.com/office/powerpoint/2010/main" val="35228596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 to Effect Framework</a:t>
            </a:r>
            <a:endParaRPr lang="en-US" dirty="0"/>
          </a:p>
        </p:txBody>
      </p:sp>
      <p:sp>
        <p:nvSpPr>
          <p:cNvPr id="24" name="Oval 3"/>
          <p:cNvSpPr>
            <a:spLocks noChangeArrowheads="1"/>
          </p:cNvSpPr>
          <p:nvPr/>
        </p:nvSpPr>
        <p:spPr bwMode="auto">
          <a:xfrm>
            <a:off x="2086517" y="2262200"/>
            <a:ext cx="1574800" cy="1223963"/>
          </a:xfrm>
          <a:prstGeom prst="ellipse">
            <a:avLst/>
          </a:prstGeom>
          <a:solidFill>
            <a:srgbClr val="008000"/>
          </a:solidFill>
          <a:ln w="19050" algn="ctr">
            <a:solidFill>
              <a:schemeClr val="tx1"/>
            </a:solidFill>
            <a:round/>
            <a:headEnd/>
            <a:tailEnd type="triangle" w="med" len="med"/>
          </a:ln>
        </p:spPr>
        <p:txBody>
          <a:bodyPr lIns="0" rIns="0"/>
          <a:lstStyle/>
          <a:p>
            <a:pPr algn="ctr"/>
            <a:r>
              <a:rPr lang="en-US" dirty="0"/>
              <a:t>Sources of stressors</a:t>
            </a:r>
          </a:p>
        </p:txBody>
      </p:sp>
      <p:sp>
        <p:nvSpPr>
          <p:cNvPr id="25" name="Oval 5"/>
          <p:cNvSpPr>
            <a:spLocks noChangeArrowheads="1"/>
          </p:cNvSpPr>
          <p:nvPr/>
        </p:nvSpPr>
        <p:spPr bwMode="auto">
          <a:xfrm>
            <a:off x="4108992" y="2414600"/>
            <a:ext cx="2435225" cy="914400"/>
          </a:xfrm>
          <a:prstGeom prst="ellipse">
            <a:avLst/>
          </a:prstGeom>
          <a:solidFill>
            <a:srgbClr val="CCFFCC"/>
          </a:solidFill>
          <a:ln w="19050" algn="ctr">
            <a:solidFill>
              <a:schemeClr val="tx1"/>
            </a:solidFill>
            <a:round/>
            <a:headEnd/>
            <a:tailEnd type="triangle" w="med" len="med"/>
          </a:ln>
        </p:spPr>
        <p:txBody>
          <a:bodyPr lIns="0" rIns="0"/>
          <a:lstStyle/>
          <a:p>
            <a:pPr algn="ctr"/>
            <a:r>
              <a:rPr lang="en-US" dirty="0"/>
              <a:t>Environmental </a:t>
            </a:r>
          </a:p>
          <a:p>
            <a:pPr algn="ctr"/>
            <a:r>
              <a:rPr lang="en-US" dirty="0">
                <a:solidFill>
                  <a:srgbClr val="000000"/>
                </a:solidFill>
              </a:rPr>
              <a:t>Intensity</a:t>
            </a:r>
          </a:p>
        </p:txBody>
      </p:sp>
      <p:sp>
        <p:nvSpPr>
          <p:cNvPr id="26" name="Rounded Rectangle 4"/>
          <p:cNvSpPr>
            <a:spLocks noChangeArrowheads="1"/>
          </p:cNvSpPr>
          <p:nvPr/>
        </p:nvSpPr>
        <p:spPr bwMode="auto">
          <a:xfrm>
            <a:off x="2045242" y="3886213"/>
            <a:ext cx="1676400" cy="1628775"/>
          </a:xfrm>
          <a:prstGeom prst="roundRect">
            <a:avLst>
              <a:gd name="adj" fmla="val 16667"/>
            </a:avLst>
          </a:prstGeom>
          <a:solidFill>
            <a:srgbClr val="CCFFCC"/>
          </a:solidFill>
          <a:ln w="19050" algn="ctr">
            <a:solidFill>
              <a:schemeClr val="tx1"/>
            </a:solidFill>
            <a:round/>
            <a:headEnd/>
            <a:tailEnd type="triangle" w="med" len="med"/>
          </a:ln>
        </p:spPr>
        <p:txBody>
          <a:bodyPr/>
          <a:lstStyle/>
          <a:p>
            <a:pPr algn="ctr"/>
            <a:r>
              <a:rPr lang="en-US" dirty="0"/>
              <a:t>Upstream</a:t>
            </a:r>
          </a:p>
          <a:p>
            <a:pPr algn="ctr"/>
            <a:r>
              <a:rPr lang="en-US" dirty="0"/>
              <a:t>Human </a:t>
            </a:r>
          </a:p>
          <a:p>
            <a:pPr algn="ctr"/>
            <a:r>
              <a:rPr lang="en-US" dirty="0"/>
              <a:t>and Natural Factors</a:t>
            </a:r>
          </a:p>
        </p:txBody>
      </p:sp>
      <p:sp>
        <p:nvSpPr>
          <p:cNvPr id="27" name="Oval 7"/>
          <p:cNvSpPr>
            <a:spLocks noChangeArrowheads="1"/>
          </p:cNvSpPr>
          <p:nvPr/>
        </p:nvSpPr>
        <p:spPr bwMode="auto">
          <a:xfrm>
            <a:off x="4261392" y="3862400"/>
            <a:ext cx="2027238" cy="1652588"/>
          </a:xfrm>
          <a:prstGeom prst="ellipse">
            <a:avLst/>
          </a:prstGeom>
          <a:solidFill>
            <a:srgbClr val="FF0000"/>
          </a:solidFill>
          <a:ln w="19050" algn="ctr">
            <a:solidFill>
              <a:schemeClr val="tx1"/>
            </a:solidFill>
            <a:round/>
            <a:headEnd/>
            <a:tailEnd type="triangle" w="med" len="med"/>
          </a:ln>
        </p:spPr>
        <p:txBody>
          <a:bodyPr/>
          <a:lstStyle/>
          <a:p>
            <a:pPr algn="ctr"/>
            <a:r>
              <a:rPr lang="en-US" dirty="0"/>
              <a:t>Time Activity</a:t>
            </a:r>
          </a:p>
          <a:p>
            <a:pPr algn="ctr"/>
            <a:r>
              <a:rPr lang="en-US" dirty="0"/>
              <a:t>and</a:t>
            </a:r>
          </a:p>
          <a:p>
            <a:pPr algn="ctr"/>
            <a:r>
              <a:rPr lang="en-US" dirty="0"/>
              <a:t>Behavior</a:t>
            </a:r>
          </a:p>
        </p:txBody>
      </p:sp>
      <p:sp>
        <p:nvSpPr>
          <p:cNvPr id="28" name="Oval 8"/>
          <p:cNvSpPr>
            <a:spLocks noChangeArrowheads="1"/>
          </p:cNvSpPr>
          <p:nvPr/>
        </p:nvSpPr>
        <p:spPr bwMode="auto">
          <a:xfrm>
            <a:off x="6925217" y="3749688"/>
            <a:ext cx="1865313" cy="1905000"/>
          </a:xfrm>
          <a:prstGeom prst="ellipse">
            <a:avLst/>
          </a:prstGeom>
          <a:solidFill>
            <a:srgbClr val="FF0000"/>
          </a:solidFill>
          <a:ln w="19050" algn="ctr">
            <a:solidFill>
              <a:schemeClr val="tx1"/>
            </a:solidFill>
            <a:round/>
            <a:headEnd/>
            <a:tailEnd type="triangle" w="med" len="med"/>
          </a:ln>
        </p:spPr>
        <p:txBody>
          <a:bodyPr/>
          <a:lstStyle/>
          <a:p>
            <a:pPr algn="ctr"/>
            <a:r>
              <a:rPr lang="en-US" sz="1600" dirty="0"/>
              <a:t>Exposure</a:t>
            </a:r>
            <a:endParaRPr lang="en-US" dirty="0"/>
          </a:p>
          <a:p>
            <a:pPr algn="ctr">
              <a:lnSpc>
                <a:spcPct val="150000"/>
              </a:lnSpc>
            </a:pPr>
            <a:endParaRPr lang="en-US" dirty="0"/>
          </a:p>
          <a:p>
            <a:pPr algn="ctr">
              <a:lnSpc>
                <a:spcPct val="150000"/>
              </a:lnSpc>
              <a:spcAft>
                <a:spcPts val="600"/>
              </a:spcAft>
            </a:pPr>
            <a:r>
              <a:rPr lang="en-US" dirty="0"/>
              <a:t>Dose</a:t>
            </a:r>
          </a:p>
          <a:p>
            <a:pPr algn="ctr"/>
            <a:r>
              <a:rPr lang="en-US" dirty="0"/>
              <a:t>Receptors</a:t>
            </a:r>
          </a:p>
        </p:txBody>
      </p:sp>
      <p:sp>
        <p:nvSpPr>
          <p:cNvPr id="30" name="Rounded Rectangle 10"/>
          <p:cNvSpPr>
            <a:spLocks noChangeArrowheads="1"/>
          </p:cNvSpPr>
          <p:nvPr/>
        </p:nvSpPr>
        <p:spPr bwMode="auto">
          <a:xfrm>
            <a:off x="6822030" y="2490800"/>
            <a:ext cx="2105025" cy="3376613"/>
          </a:xfrm>
          <a:prstGeom prst="roundRect">
            <a:avLst>
              <a:gd name="adj" fmla="val 16667"/>
            </a:avLst>
          </a:prstGeom>
          <a:noFill/>
          <a:ln w="19050" algn="ctr">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algn="ctr"/>
            <a:endParaRPr lang="en-US"/>
          </a:p>
        </p:txBody>
      </p:sp>
      <p:sp>
        <p:nvSpPr>
          <p:cNvPr id="31" name="Oval 12"/>
          <p:cNvSpPr>
            <a:spLocks noChangeArrowheads="1"/>
          </p:cNvSpPr>
          <p:nvPr/>
        </p:nvSpPr>
        <p:spPr bwMode="auto">
          <a:xfrm>
            <a:off x="9296942" y="3649675"/>
            <a:ext cx="1411288" cy="1062038"/>
          </a:xfrm>
          <a:prstGeom prst="ellipse">
            <a:avLst/>
          </a:prstGeom>
          <a:solidFill>
            <a:srgbClr val="CCFFCC"/>
          </a:solidFill>
          <a:ln w="19050" algn="ctr">
            <a:solidFill>
              <a:schemeClr val="tx1"/>
            </a:solidFill>
            <a:round/>
            <a:headEnd/>
            <a:tailEnd type="triangle" w="med" len="med"/>
          </a:ln>
        </p:spPr>
        <p:txBody>
          <a:bodyPr wrap="none" lIns="0" tIns="0" rIns="0" bIns="0"/>
          <a:lstStyle/>
          <a:p>
            <a:pPr algn="ctr"/>
            <a:r>
              <a:rPr lang="en-US" dirty="0"/>
              <a:t>Effect or</a:t>
            </a:r>
          </a:p>
          <a:p>
            <a:pPr algn="ctr"/>
            <a:r>
              <a:rPr lang="en-US" dirty="0"/>
              <a:t>Outcomes</a:t>
            </a:r>
          </a:p>
        </p:txBody>
      </p:sp>
      <p:cxnSp>
        <p:nvCxnSpPr>
          <p:cNvPr id="32" name="Straight Arrow Connector 32"/>
          <p:cNvCxnSpPr>
            <a:cxnSpLocks noChangeShapeType="1"/>
          </p:cNvCxnSpPr>
          <p:nvPr/>
        </p:nvCxnSpPr>
        <p:spPr bwMode="auto">
          <a:xfrm>
            <a:off x="7857080" y="4377337"/>
            <a:ext cx="17462" cy="852487"/>
          </a:xfrm>
          <a:prstGeom prst="straightConnector1">
            <a:avLst/>
          </a:prstGeom>
          <a:noFill/>
          <a:ln w="19050" algn="ctr">
            <a:solidFill>
              <a:schemeClr val="tx1"/>
            </a:solidFill>
            <a:round/>
            <a:headEnd/>
            <a:tailEnd type="arrow" w="med" len="med"/>
          </a:ln>
        </p:spPr>
      </p:cxnSp>
      <p:cxnSp>
        <p:nvCxnSpPr>
          <p:cNvPr id="33" name="Elbow Connector 50"/>
          <p:cNvCxnSpPr>
            <a:cxnSpLocks noChangeShapeType="1"/>
            <a:stCxn id="31" idx="0"/>
            <a:endCxn id="24" idx="0"/>
          </p:cNvCxnSpPr>
          <p:nvPr/>
        </p:nvCxnSpPr>
        <p:spPr bwMode="auto">
          <a:xfrm rot="16200000" flipV="1">
            <a:off x="5744117" y="-608000"/>
            <a:ext cx="1387475" cy="7127875"/>
          </a:xfrm>
          <a:prstGeom prst="bentConnector3">
            <a:avLst>
              <a:gd name="adj1" fmla="val 116486"/>
            </a:avLst>
          </a:prstGeom>
          <a:ln w="19050">
            <a:headEnd/>
            <a:tailEnd type="arrow" w="med" len="med"/>
          </a:ln>
        </p:spPr>
        <p:style>
          <a:lnRef idx="1">
            <a:schemeClr val="dk1"/>
          </a:lnRef>
          <a:fillRef idx="0">
            <a:schemeClr val="dk1"/>
          </a:fillRef>
          <a:effectRef idx="0">
            <a:schemeClr val="dk1"/>
          </a:effectRef>
          <a:fontRef idx="minor">
            <a:schemeClr val="tx1"/>
          </a:fontRef>
        </p:style>
      </p:cxnSp>
      <p:cxnSp>
        <p:nvCxnSpPr>
          <p:cNvPr id="36" name="Elbow Connector 47"/>
          <p:cNvCxnSpPr>
            <a:cxnSpLocks noChangeShapeType="1"/>
          </p:cNvCxnSpPr>
          <p:nvPr/>
        </p:nvCxnSpPr>
        <p:spPr bwMode="auto">
          <a:xfrm rot="5400000">
            <a:off x="7284596" y="2797788"/>
            <a:ext cx="803275" cy="4727575"/>
          </a:xfrm>
          <a:prstGeom prst="bentConnector3">
            <a:avLst>
              <a:gd name="adj1" fmla="val 192889"/>
            </a:avLst>
          </a:prstGeom>
          <a:noFill/>
          <a:ln w="19050" algn="ctr">
            <a:solidFill>
              <a:schemeClr val="tx1"/>
            </a:solidFill>
            <a:round/>
            <a:headEnd/>
            <a:tailEnd type="arrow" w="med" len="med"/>
          </a:ln>
        </p:spPr>
      </p:cxnSp>
      <p:cxnSp>
        <p:nvCxnSpPr>
          <p:cNvPr id="38" name="Straight Arrow Connector 37"/>
          <p:cNvCxnSpPr>
            <a:stCxn id="24" idx="6"/>
            <a:endCxn id="25" idx="2"/>
          </p:cNvCxnSpPr>
          <p:nvPr/>
        </p:nvCxnSpPr>
        <p:spPr>
          <a:xfrm flipV="1">
            <a:off x="3661317" y="2871800"/>
            <a:ext cx="447675" cy="238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a:stCxn id="25" idx="6"/>
          </p:cNvCxnSpPr>
          <p:nvPr/>
        </p:nvCxnSpPr>
        <p:spPr>
          <a:xfrm>
            <a:off x="6544217" y="2871800"/>
            <a:ext cx="850963" cy="42357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a:off x="6294705" y="4824601"/>
            <a:ext cx="850963" cy="42357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flipV="1">
            <a:off x="3717258" y="4728151"/>
            <a:ext cx="447675" cy="238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a:stCxn id="29" idx="5"/>
          </p:cNvCxnSpPr>
          <p:nvPr/>
        </p:nvCxnSpPr>
        <p:spPr>
          <a:xfrm>
            <a:off x="8517361" y="4219881"/>
            <a:ext cx="775969" cy="9945"/>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6" name="Straight Arrow Connector 32"/>
          <p:cNvCxnSpPr>
            <a:cxnSpLocks noChangeShapeType="1"/>
          </p:cNvCxnSpPr>
          <p:nvPr/>
        </p:nvCxnSpPr>
        <p:spPr bwMode="auto">
          <a:xfrm>
            <a:off x="7848715" y="3243737"/>
            <a:ext cx="17462" cy="852487"/>
          </a:xfrm>
          <a:prstGeom prst="straightConnector1">
            <a:avLst/>
          </a:prstGeom>
          <a:noFill/>
          <a:ln w="19050" algn="ctr">
            <a:solidFill>
              <a:schemeClr val="tx1"/>
            </a:solidFill>
            <a:round/>
            <a:headEnd/>
            <a:tailEnd type="arrow" w="med" len="med"/>
          </a:ln>
        </p:spPr>
      </p:cxnSp>
      <p:cxnSp>
        <p:nvCxnSpPr>
          <p:cNvPr id="48" name="Straight Arrow Connector 47"/>
          <p:cNvCxnSpPr>
            <a:stCxn id="26" idx="0"/>
            <a:endCxn id="24" idx="4"/>
          </p:cNvCxnSpPr>
          <p:nvPr/>
        </p:nvCxnSpPr>
        <p:spPr>
          <a:xfrm flipH="1" flipV="1">
            <a:off x="2873917" y="3486163"/>
            <a:ext cx="9525" cy="40005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9" name="Rectangle 48"/>
          <p:cNvSpPr/>
          <p:nvPr/>
        </p:nvSpPr>
        <p:spPr bwMode="auto">
          <a:xfrm>
            <a:off x="7446498" y="4914325"/>
            <a:ext cx="762000" cy="239713"/>
          </a:xfrm>
          <a:prstGeom prst="rect">
            <a:avLst/>
          </a:prstGeom>
          <a:noFill/>
          <a:ln>
            <a:headEnd type="none" w="med" len="med"/>
            <a:tailEnd type="triangle" w="med" len="med"/>
          </a:ln>
        </p:spPr>
        <p:style>
          <a:lnRef idx="2">
            <a:schemeClr val="dk1"/>
          </a:lnRef>
          <a:fillRef idx="1">
            <a:schemeClr val="lt1"/>
          </a:fillRef>
          <a:effectRef idx="0">
            <a:schemeClr val="dk1"/>
          </a:effectRef>
          <a:fontRef idx="minor">
            <a:schemeClr val="dk1"/>
          </a:fontRef>
        </p:style>
        <p:txBody>
          <a:bodyPr/>
          <a:lstStyle/>
          <a:p>
            <a:pPr>
              <a:defRPr/>
            </a:pPr>
            <a:endParaRPr lang="en-US">
              <a:solidFill>
                <a:schemeClr val="tx1"/>
              </a:solidFill>
              <a:latin typeface="Verdana" pitchFamily="34" charset="0"/>
            </a:endParaRPr>
          </a:p>
        </p:txBody>
      </p:sp>
      <p:sp>
        <p:nvSpPr>
          <p:cNvPr id="29" name="Oval 9"/>
          <p:cNvSpPr>
            <a:spLocks noChangeArrowheads="1"/>
          </p:cNvSpPr>
          <p:nvPr/>
        </p:nvSpPr>
        <p:spPr bwMode="auto">
          <a:xfrm>
            <a:off x="6925217" y="2833699"/>
            <a:ext cx="1865313" cy="1624013"/>
          </a:xfrm>
          <a:prstGeom prst="ellipse">
            <a:avLst/>
          </a:prstGeom>
          <a:solidFill>
            <a:srgbClr val="008000">
              <a:alpha val="60000"/>
            </a:srgbClr>
          </a:solidFill>
          <a:ln w="19050" algn="ctr">
            <a:solidFill>
              <a:schemeClr val="tx1"/>
            </a:solidFill>
            <a:round/>
            <a:headEnd/>
            <a:tailEnd type="triangle" w="med" len="med"/>
          </a:ln>
        </p:spPr>
        <p:txBody>
          <a:bodyPr/>
          <a:lstStyle/>
          <a:p>
            <a:r>
              <a:rPr lang="en-US" dirty="0"/>
              <a:t> </a:t>
            </a:r>
            <a:r>
              <a:rPr lang="en-US" dirty="0" smtClean="0"/>
              <a:t>  Stressors</a:t>
            </a:r>
            <a:endParaRPr lang="en-US" dirty="0"/>
          </a:p>
        </p:txBody>
      </p:sp>
    </p:spTree>
    <p:extLst>
      <p:ext uri="{BB962C8B-B14F-4D97-AF65-F5344CB8AC3E}">
        <p14:creationId xmlns:p14="http://schemas.microsoft.com/office/powerpoint/2010/main" val="10140033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7946" y="678095"/>
            <a:ext cx="10972800" cy="5779672"/>
          </a:xfrm>
        </p:spPr>
        <p:txBody>
          <a:bodyPr>
            <a:normAutofit/>
          </a:bodyPr>
          <a:lstStyle/>
          <a:p>
            <a:pPr marL="457200" lvl="1" indent="0">
              <a:spcBef>
                <a:spcPts val="700"/>
              </a:spcBef>
              <a:buNone/>
            </a:pPr>
            <a:r>
              <a:rPr lang="en-US" dirty="0" smtClean="0"/>
              <a:t>How </a:t>
            </a:r>
            <a:r>
              <a:rPr lang="en-US" dirty="0" smtClean="0"/>
              <a:t>much </a:t>
            </a:r>
            <a:r>
              <a:rPr lang="en-US" dirty="0" err="1" smtClean="0"/>
              <a:t>neonic</a:t>
            </a:r>
            <a:r>
              <a:rPr lang="en-US" dirty="0" smtClean="0"/>
              <a:t> is </a:t>
            </a:r>
            <a:r>
              <a:rPr lang="en-US" dirty="0" err="1" smtClean="0"/>
              <a:t>translocated</a:t>
            </a:r>
            <a:r>
              <a:rPr lang="en-US" dirty="0" smtClean="0"/>
              <a:t> from coated seeds to food, including processed products?</a:t>
            </a:r>
          </a:p>
          <a:p>
            <a:pPr marL="457200" lvl="1" indent="0">
              <a:spcBef>
                <a:spcPts val="700"/>
              </a:spcBef>
              <a:buNone/>
            </a:pPr>
            <a:endParaRPr lang="en-US" dirty="0" smtClean="0"/>
          </a:p>
          <a:p>
            <a:pPr marL="457200" lvl="1" indent="0">
              <a:spcBef>
                <a:spcPts val="700"/>
              </a:spcBef>
              <a:buNone/>
            </a:pPr>
            <a:r>
              <a:rPr lang="en-US" dirty="0" smtClean="0"/>
              <a:t>What is the effect of consuming multiple </a:t>
            </a:r>
            <a:r>
              <a:rPr lang="en-US" dirty="0" err="1" smtClean="0"/>
              <a:t>neonics</a:t>
            </a:r>
            <a:r>
              <a:rPr lang="en-US" dirty="0" smtClean="0"/>
              <a:t> along with other pesticides, some of which are known to increase </a:t>
            </a:r>
            <a:r>
              <a:rPr lang="en-US" dirty="0" err="1" smtClean="0"/>
              <a:t>neonic</a:t>
            </a:r>
            <a:r>
              <a:rPr lang="en-US" dirty="0" smtClean="0"/>
              <a:t> toxicity?</a:t>
            </a:r>
          </a:p>
          <a:p>
            <a:pPr marL="457200" lvl="1" indent="0">
              <a:spcBef>
                <a:spcPts val="700"/>
              </a:spcBef>
              <a:buNone/>
            </a:pPr>
            <a:endParaRPr lang="en-US" dirty="0" smtClean="0"/>
          </a:p>
          <a:p>
            <a:pPr marL="457200" lvl="1" indent="0">
              <a:spcBef>
                <a:spcPts val="700"/>
              </a:spcBef>
              <a:buNone/>
            </a:pPr>
            <a:r>
              <a:rPr lang="en-US" dirty="0"/>
              <a:t>Are </a:t>
            </a:r>
            <a:r>
              <a:rPr lang="en-US" dirty="0" smtClean="0"/>
              <a:t>we </a:t>
            </a:r>
            <a:r>
              <a:rPr lang="en-US" dirty="0" smtClean="0"/>
              <a:t>consuming </a:t>
            </a:r>
            <a:r>
              <a:rPr lang="en-US" dirty="0"/>
              <a:t>a </a:t>
            </a:r>
            <a:r>
              <a:rPr lang="en-US" dirty="0" smtClean="0"/>
              <a:t>hazardous level </a:t>
            </a:r>
            <a:r>
              <a:rPr lang="en-US" dirty="0"/>
              <a:t>of </a:t>
            </a:r>
            <a:r>
              <a:rPr lang="en-US" dirty="0" err="1"/>
              <a:t>neonics</a:t>
            </a:r>
            <a:r>
              <a:rPr lang="en-US" dirty="0"/>
              <a:t> &amp; metabolites on a cumulative basis, even at levels &lt;MRLs</a:t>
            </a:r>
            <a:r>
              <a:rPr lang="en-US" dirty="0" smtClean="0"/>
              <a:t>?</a:t>
            </a:r>
          </a:p>
          <a:p>
            <a:pPr marL="457200" lvl="1" indent="0">
              <a:spcBef>
                <a:spcPts val="700"/>
              </a:spcBef>
              <a:buNone/>
            </a:pPr>
            <a:endParaRPr lang="en-US" dirty="0" smtClean="0"/>
          </a:p>
          <a:p>
            <a:pPr marL="457200" lvl="1" indent="0">
              <a:spcBef>
                <a:spcPts val="700"/>
              </a:spcBef>
              <a:buNone/>
            </a:pPr>
            <a:r>
              <a:rPr lang="en-US" dirty="0"/>
              <a:t>Are certain populations at higher risk due to multiple exposure </a:t>
            </a:r>
            <a:r>
              <a:rPr lang="en-US" dirty="0" smtClean="0"/>
              <a:t>pathways (e.g., air, water, dust + food) or vulnerable windows of development?</a:t>
            </a:r>
          </a:p>
          <a:p>
            <a:pPr marL="457200" lvl="1" indent="0">
              <a:spcBef>
                <a:spcPts val="700"/>
              </a:spcBef>
              <a:buNone/>
            </a:pPr>
            <a:endParaRPr lang="en-US" dirty="0" smtClean="0"/>
          </a:p>
          <a:p>
            <a:pPr marL="457200" lvl="1" indent="0">
              <a:spcBef>
                <a:spcPts val="700"/>
              </a:spcBef>
              <a:buNone/>
            </a:pPr>
            <a:r>
              <a:rPr lang="en-US" dirty="0"/>
              <a:t>When </a:t>
            </a:r>
            <a:r>
              <a:rPr lang="en-US" dirty="0" err="1"/>
              <a:t>neonics</a:t>
            </a:r>
            <a:r>
              <a:rPr lang="en-US" dirty="0"/>
              <a:t> cross the </a:t>
            </a:r>
            <a:r>
              <a:rPr lang="en-US" dirty="0" smtClean="0"/>
              <a:t>human placenta </a:t>
            </a:r>
            <a:r>
              <a:rPr lang="en-US" dirty="0"/>
              <a:t>are they eliminated or do they bind with </a:t>
            </a:r>
            <a:r>
              <a:rPr lang="en-US" dirty="0" err="1"/>
              <a:t>nAChR</a:t>
            </a:r>
            <a:r>
              <a:rPr lang="en-US" dirty="0"/>
              <a:t> receptors in the fetal brain? </a:t>
            </a:r>
          </a:p>
          <a:p>
            <a:pPr marL="457200" lvl="1" indent="0">
              <a:spcBef>
                <a:spcPts val="700"/>
              </a:spcBef>
              <a:buNone/>
            </a:pPr>
            <a:endParaRPr lang="en-US" dirty="0"/>
          </a:p>
        </p:txBody>
      </p:sp>
    </p:spTree>
    <p:extLst>
      <p:ext uri="{BB962C8B-B14F-4D97-AF65-F5344CB8AC3E}">
        <p14:creationId xmlns:p14="http://schemas.microsoft.com/office/powerpoint/2010/main" val="27115553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Take Away </a:t>
            </a:r>
            <a:r>
              <a:rPr lang="en-US" dirty="0" smtClean="0"/>
              <a:t>Points</a:t>
            </a:r>
            <a:endParaRPr lang="en-US" dirty="0"/>
          </a:p>
        </p:txBody>
      </p:sp>
      <p:sp>
        <p:nvSpPr>
          <p:cNvPr id="3" name="Content Placeholder 2"/>
          <p:cNvSpPr>
            <a:spLocks noGrp="1"/>
          </p:cNvSpPr>
          <p:nvPr>
            <p:ph idx="1"/>
          </p:nvPr>
        </p:nvSpPr>
        <p:spPr/>
        <p:txBody>
          <a:bodyPr>
            <a:normAutofit/>
          </a:bodyPr>
          <a:lstStyle/>
          <a:p>
            <a:r>
              <a:rPr lang="en-US" dirty="0" smtClean="0"/>
              <a:t>Emerging evidence base for ecological impacts and damage to beneficial insects</a:t>
            </a:r>
          </a:p>
          <a:p>
            <a:pPr marL="0" indent="0">
              <a:buNone/>
            </a:pPr>
            <a:endParaRPr lang="en-US" dirty="0" smtClean="0"/>
          </a:p>
          <a:p>
            <a:r>
              <a:rPr lang="en-US" dirty="0" smtClean="0"/>
              <a:t>Suggestion of reproductive toxicity in </a:t>
            </a:r>
            <a:r>
              <a:rPr lang="en-US" dirty="0" err="1" smtClean="0"/>
              <a:t>vetebrates</a:t>
            </a:r>
            <a:r>
              <a:rPr lang="en-US" dirty="0" smtClean="0"/>
              <a:t>; sparse mammalian data</a:t>
            </a:r>
          </a:p>
          <a:p>
            <a:endParaRPr lang="en-US" dirty="0"/>
          </a:p>
          <a:p>
            <a:r>
              <a:rPr lang="en-US" dirty="0" smtClean="0"/>
              <a:t>Extremely limited epidemiologic studies</a:t>
            </a:r>
          </a:p>
          <a:p>
            <a:endParaRPr lang="en-US" dirty="0"/>
          </a:p>
          <a:p>
            <a:r>
              <a:rPr lang="en-US" dirty="0" smtClean="0"/>
              <a:t>No human </a:t>
            </a:r>
            <a:r>
              <a:rPr lang="en-US" dirty="0" err="1" smtClean="0"/>
              <a:t>biomonitoring</a:t>
            </a:r>
            <a:r>
              <a:rPr lang="en-US" dirty="0" smtClean="0"/>
              <a:t> data</a:t>
            </a:r>
          </a:p>
          <a:p>
            <a:pPr marL="0" indent="0">
              <a:buNone/>
            </a:pPr>
            <a:endParaRPr lang="en-US" dirty="0"/>
          </a:p>
        </p:txBody>
      </p:sp>
      <p:pic>
        <p:nvPicPr>
          <p:cNvPr id="4" name="Content Placeholder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646258" y="147948"/>
            <a:ext cx="5545742" cy="1528795"/>
          </a:xfrm>
          <a:prstGeom prst="rect">
            <a:avLst/>
          </a:prstGeom>
        </p:spPr>
      </p:pic>
    </p:spTree>
    <p:extLst>
      <p:ext uri="{BB962C8B-B14F-4D97-AF65-F5344CB8AC3E}">
        <p14:creationId xmlns:p14="http://schemas.microsoft.com/office/powerpoint/2010/main" val="35441903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9520"/>
            <a:ext cx="10515600" cy="1325563"/>
          </a:xfrm>
        </p:spPr>
        <p:txBody>
          <a:bodyPr/>
          <a:lstStyle/>
          <a:p>
            <a:r>
              <a:rPr lang="en-US" dirty="0"/>
              <a:t>Consumer Use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64076293"/>
              </p:ext>
            </p:extLst>
          </p:nvPr>
        </p:nvGraphicFramePr>
        <p:xfrm>
          <a:off x="0" y="889142"/>
          <a:ext cx="12197879" cy="4368704"/>
        </p:xfrm>
        <a:graphic>
          <a:graphicData uri="http://schemas.openxmlformats.org/drawingml/2006/table">
            <a:tbl>
              <a:tblPr firstRow="1" bandRow="1">
                <a:tableStyleId>{5C22544A-7EE6-4342-B048-85BDC9FD1C3A}</a:tableStyleId>
              </a:tblPr>
              <a:tblGrid>
                <a:gridCol w="1984970">
                  <a:extLst>
                    <a:ext uri="{9D8B030D-6E8A-4147-A177-3AD203B41FA5}">
                      <a16:colId xmlns:a16="http://schemas.microsoft.com/office/drawing/2014/main" xmlns="" val="2457233842"/>
                    </a:ext>
                  </a:extLst>
                </a:gridCol>
                <a:gridCol w="3497447">
                  <a:extLst>
                    <a:ext uri="{9D8B030D-6E8A-4147-A177-3AD203B41FA5}">
                      <a16:colId xmlns:a16="http://schemas.microsoft.com/office/drawing/2014/main" xmlns="" val="571883526"/>
                    </a:ext>
                  </a:extLst>
                </a:gridCol>
                <a:gridCol w="6715462">
                  <a:extLst>
                    <a:ext uri="{9D8B030D-6E8A-4147-A177-3AD203B41FA5}">
                      <a16:colId xmlns:a16="http://schemas.microsoft.com/office/drawing/2014/main" xmlns="" val="131484844"/>
                    </a:ext>
                  </a:extLst>
                </a:gridCol>
              </a:tblGrid>
              <a:tr h="475008">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Examples of </a:t>
                      </a:r>
                      <a:r>
                        <a:rPr lang="en-US" b="1" dirty="0" err="1"/>
                        <a:t>Neonicotinoid</a:t>
                      </a:r>
                      <a:r>
                        <a:rPr lang="en-US" b="1" dirty="0"/>
                        <a:t> </a:t>
                      </a:r>
                      <a:r>
                        <a:rPr lang="en-US" b="1" dirty="0" smtClean="0"/>
                        <a:t>Garden Products </a:t>
                      </a:r>
                      <a:r>
                        <a:rPr lang="en-US" b="1" dirty="0"/>
                        <a:t>Used in the United </a:t>
                      </a:r>
                      <a:r>
                        <a:rPr lang="en-US" b="1" dirty="0" smtClean="0"/>
                        <a:t>States</a:t>
                      </a:r>
                      <a:endParaRPr lang="en-US" b="1" dirty="0"/>
                    </a:p>
                  </a:txBody>
                  <a:tcPr>
                    <a:lnB w="12700" cap="flat" cmpd="sng" algn="ctr">
                      <a:solidFill>
                        <a:schemeClr val="tx1"/>
                      </a:solidFill>
                      <a:prstDash val="solid"/>
                      <a:round/>
                      <a:headEnd type="none" w="med" len="med"/>
                      <a:tailEnd type="none" w="med" len="med"/>
                    </a:lnB>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xmlns="" val="1629487217"/>
                  </a:ext>
                </a:extLst>
              </a:tr>
              <a:tr h="473003">
                <a:tc>
                  <a:txBody>
                    <a:bodyPr/>
                    <a:lstStyle/>
                    <a:p>
                      <a:r>
                        <a:rPr lang="en-US" b="1" dirty="0"/>
                        <a:t>Neonicotinoid</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t>Garden and ornamental uses</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t>Garden Product Trademark</a:t>
                      </a:r>
                      <a:r>
                        <a:rPr lang="en-US" b="1" baseline="0" dirty="0"/>
                        <a:t> names</a:t>
                      </a:r>
                      <a:endParaRPr lang="en-US" b="1"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334924888"/>
                  </a:ext>
                </a:extLst>
              </a:tr>
              <a:tr h="1427043">
                <a:tc>
                  <a:txBody>
                    <a:bodyPr/>
                    <a:lstStyle/>
                    <a:p>
                      <a:r>
                        <a:rPr lang="en-US" dirty="0" err="1"/>
                        <a:t>Imidacloprid</a:t>
                      </a:r>
                      <a:endParaRPr lang="en-US" dirty="0"/>
                    </a:p>
                  </a:txBody>
                  <a:tcPr>
                    <a:lnT w="12700" cap="flat" cmpd="sng" algn="ctr">
                      <a:solidFill>
                        <a:schemeClr val="tx1"/>
                      </a:solidFill>
                      <a:prstDash val="solid"/>
                      <a:round/>
                      <a:headEnd type="none" w="med" len="med"/>
                      <a:tailEnd type="none" w="med" len="med"/>
                    </a:lnT>
                  </a:tcPr>
                </a:tc>
                <a:tc>
                  <a:txBody>
                    <a:bodyPr/>
                    <a:lstStyle/>
                    <a:p>
                      <a:r>
                        <a:rPr lang="en-US" dirty="0"/>
                        <a:t>Seed dressing, soil drench, granules, injection, or spray to a wide range of ornamental plants, trees, and turf.</a:t>
                      </a:r>
                    </a:p>
                  </a:txBody>
                  <a:tcPr>
                    <a:lnT w="12700" cap="flat" cmpd="sng" algn="ctr">
                      <a:solidFill>
                        <a:schemeClr val="tx1"/>
                      </a:solidFill>
                      <a:prstDash val="solid"/>
                      <a:round/>
                      <a:headEnd type="none" w="med" len="med"/>
                      <a:tailEnd type="none" w="med" len="med"/>
                    </a:lnT>
                  </a:tcPr>
                </a:tc>
                <a:tc>
                  <a:txBody>
                    <a:bodyPr/>
                    <a:lstStyle/>
                    <a:p>
                      <a:r>
                        <a:rPr lang="en-US" dirty="0"/>
                        <a:t>Bayer Advanced 3-in-1 Insect, Disease, &amp; Mite Control</a:t>
                      </a:r>
                    </a:p>
                    <a:p>
                      <a:r>
                        <a:rPr lang="en-US" dirty="0"/>
                        <a:t>Bayer Advanced 12 Month Tree &amp; Shrub Insect Control</a:t>
                      </a:r>
                    </a:p>
                    <a:p>
                      <a:endParaRPr lang="en-US"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3223452379"/>
                  </a:ext>
                </a:extLst>
              </a:tr>
              <a:tr h="996825">
                <a:tc>
                  <a:txBody>
                    <a:bodyPr/>
                    <a:lstStyle/>
                    <a:p>
                      <a:r>
                        <a:rPr lang="en-US" dirty="0" err="1"/>
                        <a:t>Clothianidin</a:t>
                      </a:r>
                      <a:endParaRPr lang="en-US" dirty="0"/>
                    </a:p>
                  </a:txBody>
                  <a:tcPr/>
                </a:tc>
                <a:tc>
                  <a:txBody>
                    <a:bodyPr/>
                    <a:lstStyle/>
                    <a:p>
                      <a:r>
                        <a:rPr lang="en-US" dirty="0"/>
                        <a:t>Seed treatment, foliar spray or soil drench for turf, a variety of ornamental trees, and flowers.</a:t>
                      </a:r>
                    </a:p>
                  </a:txBody>
                  <a:tcPr/>
                </a:tc>
                <a:tc>
                  <a:txBody>
                    <a:bodyPr/>
                    <a:lstStyle/>
                    <a:p>
                      <a:r>
                        <a:rPr lang="en-US" dirty="0"/>
                        <a:t>Bayer Advanced All-in-One Rose &amp; Flower Care granules</a:t>
                      </a:r>
                    </a:p>
                    <a:p>
                      <a:r>
                        <a:rPr lang="en-US" dirty="0"/>
                        <a:t>Green Light Grub Control with Arena</a:t>
                      </a:r>
                    </a:p>
                    <a:p>
                      <a:endParaRPr lang="en-US" dirty="0"/>
                    </a:p>
                  </a:txBody>
                  <a:tcPr/>
                </a:tc>
                <a:extLst>
                  <a:ext uri="{0D108BD9-81ED-4DB2-BD59-A6C34878D82A}">
                    <a16:rowId xmlns:a16="http://schemas.microsoft.com/office/drawing/2014/main" xmlns="" val="1355635478"/>
                  </a:ext>
                </a:extLst>
              </a:tr>
              <a:tr h="996825">
                <a:tc>
                  <a:txBody>
                    <a:bodyPr/>
                    <a:lstStyle/>
                    <a:p>
                      <a:r>
                        <a:rPr lang="en-US" dirty="0" err="1"/>
                        <a:t>Acetamiprid</a:t>
                      </a:r>
                      <a:endParaRPr lang="en-US" dirty="0"/>
                    </a:p>
                  </a:txBody>
                  <a:tcPr/>
                </a:tc>
                <a:tc>
                  <a:txBody>
                    <a:bodyPr/>
                    <a:lstStyle/>
                    <a:p>
                      <a:r>
                        <a:rPr lang="en-US" dirty="0"/>
                        <a:t>Foliar spray for fruits, vegetables, ornamental plants, and flowers.</a:t>
                      </a:r>
                    </a:p>
                  </a:txBody>
                  <a:tcPr/>
                </a:tc>
                <a:tc>
                  <a:txBody>
                    <a:bodyPr/>
                    <a:lstStyle/>
                    <a:p>
                      <a:r>
                        <a:rPr lang="en-US" dirty="0"/>
                        <a:t>Ortho Flower, Fruit and Vegetable Insect Killer</a:t>
                      </a:r>
                    </a:p>
                    <a:p>
                      <a:r>
                        <a:rPr lang="en-US" dirty="0"/>
                        <a:t>Ortho Rose and Flower Insect Killer</a:t>
                      </a:r>
                    </a:p>
                  </a:txBody>
                  <a:tcPr/>
                </a:tc>
                <a:extLst>
                  <a:ext uri="{0D108BD9-81ED-4DB2-BD59-A6C34878D82A}">
                    <a16:rowId xmlns:a16="http://schemas.microsoft.com/office/drawing/2014/main" xmlns="" val="917371507"/>
                  </a:ext>
                </a:extLst>
              </a:tr>
            </a:tbl>
          </a:graphicData>
        </a:graphic>
      </p:graphicFrame>
      <p:sp>
        <p:nvSpPr>
          <p:cNvPr id="7" name="Rectangle 6"/>
          <p:cNvSpPr/>
          <p:nvPr/>
        </p:nvSpPr>
        <p:spPr>
          <a:xfrm>
            <a:off x="0" y="6396335"/>
            <a:ext cx="12192000" cy="369332"/>
          </a:xfrm>
          <a:prstGeom prst="rect">
            <a:avLst/>
          </a:prstGeom>
        </p:spPr>
        <p:txBody>
          <a:bodyPr wrap="square">
            <a:spAutoFit/>
          </a:bodyPr>
          <a:lstStyle/>
          <a:p>
            <a:r>
              <a:rPr lang="en-US" dirty="0"/>
              <a:t>Info retrieved from: http://www.xerces.org/neonicotinoids-and-bees/</a:t>
            </a:r>
          </a:p>
        </p:txBody>
      </p:sp>
      <p:graphicFrame>
        <p:nvGraphicFramePr>
          <p:cNvPr id="3" name="Table 2"/>
          <p:cNvGraphicFramePr>
            <a:graphicFrameLocks noGrp="1"/>
          </p:cNvGraphicFramePr>
          <p:nvPr>
            <p:extLst>
              <p:ext uri="{D42A27DB-BD31-4B8C-83A1-F6EECF244321}">
                <p14:modId xmlns:p14="http://schemas.microsoft.com/office/powerpoint/2010/main" val="1290401068"/>
              </p:ext>
            </p:extLst>
          </p:nvPr>
        </p:nvGraphicFramePr>
        <p:xfrm>
          <a:off x="0" y="5313879"/>
          <a:ext cx="12248835" cy="1481334"/>
        </p:xfrm>
        <a:graphic>
          <a:graphicData uri="http://schemas.openxmlformats.org/drawingml/2006/table">
            <a:tbl>
              <a:tblPr firstRow="1" bandRow="1">
                <a:tableStyleId>{5C22544A-7EE6-4342-B048-85BDC9FD1C3A}</a:tableStyleId>
              </a:tblPr>
              <a:tblGrid>
                <a:gridCol w="2038206"/>
                <a:gridCol w="3449272"/>
                <a:gridCol w="6761357"/>
              </a:tblGrid>
              <a:tr h="420627">
                <a:tc gridSpan="3">
                  <a:txBody>
                    <a:bodyPr/>
                    <a:lstStyle/>
                    <a:p>
                      <a:r>
                        <a:rPr lang="en-US" dirty="0" smtClean="0"/>
                        <a:t>Example of </a:t>
                      </a:r>
                      <a:r>
                        <a:rPr lang="en-US" dirty="0" err="1" smtClean="0"/>
                        <a:t>Neonicitinoid</a:t>
                      </a:r>
                      <a:r>
                        <a:rPr lang="en-US" dirty="0" smtClean="0"/>
                        <a:t> Animal</a:t>
                      </a:r>
                      <a:r>
                        <a:rPr lang="en-US" baseline="0" dirty="0" smtClean="0"/>
                        <a:t> Care Products Used in the United States</a:t>
                      </a:r>
                      <a:endParaRPr lang="en-US" dirty="0"/>
                    </a:p>
                  </a:txBody>
                  <a:tcPr/>
                </a:tc>
                <a:tc hMerge="1">
                  <a:txBody>
                    <a:bodyPr/>
                    <a:lstStyle/>
                    <a:p>
                      <a:endParaRPr lang="en-US" dirty="0"/>
                    </a:p>
                  </a:txBody>
                  <a:tcPr/>
                </a:tc>
                <a:tc hMerge="1">
                  <a:txBody>
                    <a:bodyPr/>
                    <a:lstStyle/>
                    <a:p>
                      <a:endParaRPr lang="en-US" dirty="0"/>
                    </a:p>
                  </a:txBody>
                  <a:tcPr/>
                </a:tc>
              </a:tr>
              <a:tr h="4206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err="1" smtClean="0"/>
                        <a:t>Neonicotinoid</a:t>
                      </a:r>
                      <a:endParaRPr lang="en-US" b="1" dirty="0" smtClean="0"/>
                    </a:p>
                  </a:txBody>
                  <a:tcPr/>
                </a:tc>
                <a:tc>
                  <a:txBody>
                    <a:bodyPr/>
                    <a:lstStyle/>
                    <a:p>
                      <a:r>
                        <a:rPr lang="en-US" b="1" dirty="0" smtClean="0"/>
                        <a:t>Animal Care Use</a:t>
                      </a:r>
                      <a:endParaRPr lang="en-US" b="1" dirty="0"/>
                    </a:p>
                  </a:txBody>
                  <a:tcPr/>
                </a:tc>
                <a:tc>
                  <a:txBody>
                    <a:bodyPr/>
                    <a:lstStyle/>
                    <a:p>
                      <a:r>
                        <a:rPr lang="en-US" b="1" dirty="0" smtClean="0"/>
                        <a:t>Trademark</a:t>
                      </a:r>
                      <a:r>
                        <a:rPr lang="en-US" dirty="0" smtClean="0"/>
                        <a:t> </a:t>
                      </a:r>
                      <a:r>
                        <a:rPr lang="en-US" b="1" dirty="0" smtClean="0"/>
                        <a:t>Name</a:t>
                      </a:r>
                      <a:endParaRPr lang="en-US" b="1" dirty="0"/>
                    </a:p>
                  </a:txBody>
                  <a:tcPr/>
                </a:tc>
              </a:tr>
              <a:tr h="4206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Imidacloprid</a:t>
                      </a:r>
                      <a:endParaRPr lang="en-US" dirty="0"/>
                    </a:p>
                  </a:txBody>
                  <a:tcPr/>
                </a:tc>
                <a:tc>
                  <a:txBody>
                    <a:bodyPr/>
                    <a:lstStyle/>
                    <a:p>
                      <a:r>
                        <a:rPr lang="en-US" dirty="0" smtClean="0"/>
                        <a:t>Broad spectrum</a:t>
                      </a:r>
                      <a:r>
                        <a:rPr lang="en-US" baseline="0" dirty="0" smtClean="0"/>
                        <a:t> protection against fleas, heartworms, parasites</a:t>
                      </a:r>
                      <a:endParaRPr lang="en-US" dirty="0"/>
                    </a:p>
                  </a:txBody>
                  <a:tcPr/>
                </a:tc>
                <a:tc>
                  <a:txBody>
                    <a:bodyPr/>
                    <a:lstStyle/>
                    <a:p>
                      <a:r>
                        <a:rPr lang="en-US" dirty="0" smtClean="0"/>
                        <a:t>Advantage</a:t>
                      </a:r>
                      <a:endParaRPr lang="en-US" dirty="0"/>
                    </a:p>
                  </a:txBody>
                  <a:tcPr/>
                </a:tc>
              </a:tr>
            </a:tbl>
          </a:graphicData>
        </a:graphic>
      </p:graphicFrame>
    </p:spTree>
    <p:extLst>
      <p:ext uri="{BB962C8B-B14F-4D97-AF65-F5344CB8AC3E}">
        <p14:creationId xmlns:p14="http://schemas.microsoft.com/office/powerpoint/2010/main" val="235256546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Seeds</a:t>
            </a:r>
            <a:r>
              <a:rPr lang="en-US" dirty="0" smtClean="0"/>
              <a:t>, not pounds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4 </a:t>
            </a:r>
            <a:r>
              <a:rPr lang="en-US" dirty="0"/>
              <a:t>million </a:t>
            </a:r>
            <a:r>
              <a:rPr lang="en-US" b="1" dirty="0"/>
              <a:t>pounds</a:t>
            </a:r>
            <a:r>
              <a:rPr lang="en-US" dirty="0"/>
              <a:t> of </a:t>
            </a:r>
            <a:r>
              <a:rPr lang="en-US" dirty="0" err="1"/>
              <a:t>neonics</a:t>
            </a:r>
            <a:r>
              <a:rPr lang="en-US" dirty="0"/>
              <a:t> are applied to between 140 and 200 million acres of cropland </a:t>
            </a:r>
            <a:r>
              <a:rPr lang="en-US" dirty="0" smtClean="0"/>
              <a:t>annually in US</a:t>
            </a:r>
          </a:p>
          <a:p>
            <a:endParaRPr lang="en-US" dirty="0" smtClean="0"/>
          </a:p>
          <a:p>
            <a:pPr marL="0" indent="0">
              <a:buNone/>
            </a:pPr>
            <a:r>
              <a:rPr lang="en-US" dirty="0" smtClean="0"/>
              <a:t>BUT</a:t>
            </a:r>
          </a:p>
          <a:p>
            <a:r>
              <a:rPr lang="en-US" dirty="0" smtClean="0"/>
              <a:t>“From 2000-2012, virtually all </a:t>
            </a:r>
            <a:r>
              <a:rPr lang="en-US" dirty="0" err="1" smtClean="0"/>
              <a:t>neonics</a:t>
            </a:r>
            <a:r>
              <a:rPr lang="en-US" dirty="0" smtClean="0"/>
              <a:t> applied to corn, soybeans and wheat were applied as </a:t>
            </a:r>
            <a:r>
              <a:rPr lang="en-US" b="1" dirty="0" smtClean="0"/>
              <a:t>seed</a:t>
            </a:r>
            <a:r>
              <a:rPr lang="en-US" dirty="0" smtClean="0"/>
              <a:t> treatments” (in US) </a:t>
            </a:r>
          </a:p>
          <a:p>
            <a:pPr lvl="1"/>
            <a:r>
              <a:rPr lang="en-US" dirty="0" err="1"/>
              <a:t>Neonic</a:t>
            </a:r>
            <a:r>
              <a:rPr lang="en-US" dirty="0"/>
              <a:t> seed treatments accounted for approx.</a:t>
            </a:r>
          </a:p>
          <a:p>
            <a:pPr lvl="2"/>
            <a:r>
              <a:rPr lang="en-US" dirty="0"/>
              <a:t>43% of insecticide mass applied to maize by 2010;</a:t>
            </a:r>
          </a:p>
          <a:p>
            <a:pPr lvl="2"/>
            <a:r>
              <a:rPr lang="en-US" dirty="0"/>
              <a:t>21-23% of insecticide mass applied to soybeans by 2011/2;</a:t>
            </a:r>
          </a:p>
          <a:p>
            <a:pPr lvl="2"/>
            <a:r>
              <a:rPr lang="en-US" dirty="0"/>
              <a:t>25-29% of insecticide mass applied to wheat by 2011/</a:t>
            </a:r>
            <a:r>
              <a:rPr lang="en-US" dirty="0" smtClean="0"/>
              <a:t>2</a:t>
            </a:r>
          </a:p>
          <a:p>
            <a:pPr marL="0" indent="0">
              <a:buNone/>
            </a:pPr>
            <a:r>
              <a:rPr lang="en-US" dirty="0" smtClean="0"/>
              <a:t>AND</a:t>
            </a:r>
          </a:p>
          <a:p>
            <a:r>
              <a:rPr lang="en-US" dirty="0" smtClean="0"/>
              <a:t>Approx. 60% of all </a:t>
            </a:r>
            <a:r>
              <a:rPr lang="en-US" dirty="0" err="1" smtClean="0"/>
              <a:t>neonic</a:t>
            </a:r>
            <a:r>
              <a:rPr lang="en-US" dirty="0" smtClean="0"/>
              <a:t> application is via seed treatments</a:t>
            </a:r>
            <a:endParaRPr lang="en-US" dirty="0"/>
          </a:p>
          <a:p>
            <a:pPr lvl="2"/>
            <a:endParaRPr lang="en-US" dirty="0"/>
          </a:p>
        </p:txBody>
      </p:sp>
      <p:sp>
        <p:nvSpPr>
          <p:cNvPr id="4" name="Rectangle 3"/>
          <p:cNvSpPr/>
          <p:nvPr/>
        </p:nvSpPr>
        <p:spPr>
          <a:xfrm>
            <a:off x="0" y="6488668"/>
            <a:ext cx="5187134" cy="646331"/>
          </a:xfrm>
          <a:prstGeom prst="rect">
            <a:avLst/>
          </a:prstGeom>
        </p:spPr>
        <p:txBody>
          <a:bodyPr wrap="square">
            <a:spAutoFit/>
          </a:bodyPr>
          <a:lstStyle/>
          <a:p>
            <a:r>
              <a:rPr lang="en-US" dirty="0" smtClean="0"/>
              <a:t>Reference: Douglas 2015; </a:t>
            </a:r>
            <a:r>
              <a:rPr lang="en-US" dirty="0" err="1" smtClean="0"/>
              <a:t>Jeschke</a:t>
            </a:r>
            <a:r>
              <a:rPr lang="en-US" dirty="0" smtClean="0"/>
              <a:t> 2011</a:t>
            </a:r>
          </a:p>
          <a:p>
            <a:endParaRPr lang="en-US" dirty="0"/>
          </a:p>
        </p:txBody>
      </p:sp>
    </p:spTree>
    <p:extLst>
      <p:ext uri="{BB962C8B-B14F-4D97-AF65-F5344CB8AC3E}">
        <p14:creationId xmlns:p14="http://schemas.microsoft.com/office/powerpoint/2010/main" val="299619668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Sources of Exposure</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162645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0000"/>
                </a:solidFill>
              </a:rPr>
              <a:t/>
            </a:r>
            <a:br>
              <a:rPr lang="en-US" dirty="0" smtClean="0">
                <a:solidFill>
                  <a:srgbClr val="000000"/>
                </a:solidFill>
              </a:rPr>
            </a:br>
            <a:r>
              <a:rPr lang="en-US" dirty="0" smtClean="0">
                <a:solidFill>
                  <a:srgbClr val="000000"/>
                </a:solidFill>
              </a:rPr>
              <a:t>From GMO to HFCS to CCD</a:t>
            </a:r>
            <a:br>
              <a:rPr lang="en-US" dirty="0" smtClean="0">
                <a:solidFill>
                  <a:srgbClr val="000000"/>
                </a:solidFill>
              </a:rPr>
            </a:br>
            <a:endParaRPr lang="en-US" dirty="0" smtClean="0">
              <a:solidFill>
                <a:srgbClr val="000000"/>
              </a:solidFill>
            </a:endParaRPr>
          </a:p>
        </p:txBody>
      </p:sp>
      <p:pic>
        <p:nvPicPr>
          <p:cNvPr id="3" name="Picture 2"/>
          <p:cNvPicPr>
            <a:picLocks noChangeAspect="1"/>
          </p:cNvPicPr>
          <p:nvPr/>
        </p:nvPicPr>
        <p:blipFill>
          <a:blip r:embed="rId2"/>
          <a:stretch>
            <a:fillRect/>
          </a:stretch>
        </p:blipFill>
        <p:spPr>
          <a:xfrm>
            <a:off x="677334" y="2274760"/>
            <a:ext cx="1528233" cy="1277938"/>
          </a:xfrm>
          <a:prstGeom prst="rect">
            <a:avLst/>
          </a:prstGeom>
          <a:solidFill>
            <a:schemeClr val="bg1">
              <a:lumMod val="65000"/>
            </a:schemeClr>
          </a:solidFill>
        </p:spPr>
      </p:pic>
      <p:pic>
        <p:nvPicPr>
          <p:cNvPr id="4" name="Picture 3"/>
          <p:cNvPicPr>
            <a:picLocks noChangeAspect="1"/>
          </p:cNvPicPr>
          <p:nvPr/>
        </p:nvPicPr>
        <p:blipFill>
          <a:blip r:embed="rId3"/>
          <a:srcRect/>
          <a:stretch>
            <a:fillRect/>
          </a:stretch>
        </p:blipFill>
        <p:spPr bwMode="auto">
          <a:xfrm>
            <a:off x="6551084" y="1498601"/>
            <a:ext cx="1547283" cy="1693863"/>
          </a:xfrm>
          <a:prstGeom prst="rect">
            <a:avLst/>
          </a:prstGeom>
          <a:noFill/>
          <a:ln w="9525">
            <a:noFill/>
            <a:miter lim="800000"/>
            <a:headEnd/>
            <a:tailEnd/>
          </a:ln>
        </p:spPr>
      </p:pic>
      <p:pic>
        <p:nvPicPr>
          <p:cNvPr id="5" name="Picture 4"/>
          <p:cNvPicPr>
            <a:picLocks noChangeAspect="1"/>
          </p:cNvPicPr>
          <p:nvPr/>
        </p:nvPicPr>
        <p:blipFill>
          <a:blip r:embed="rId4"/>
          <a:srcRect/>
          <a:stretch>
            <a:fillRect/>
          </a:stretch>
        </p:blipFill>
        <p:spPr bwMode="auto">
          <a:xfrm>
            <a:off x="8830734" y="2113481"/>
            <a:ext cx="2656417" cy="1338263"/>
          </a:xfrm>
          <a:prstGeom prst="rect">
            <a:avLst/>
          </a:prstGeom>
          <a:noFill/>
          <a:ln w="9525">
            <a:noFill/>
            <a:miter lim="800000"/>
            <a:headEnd/>
            <a:tailEnd/>
          </a:ln>
        </p:spPr>
      </p:pic>
      <p:pic>
        <p:nvPicPr>
          <p:cNvPr id="9" name="Picture 2" descr="Site 1.JPG"/>
          <p:cNvPicPr>
            <a:picLocks noChangeAspect="1"/>
          </p:cNvPicPr>
          <p:nvPr/>
        </p:nvPicPr>
        <p:blipFill>
          <a:blip r:embed="rId5"/>
          <a:srcRect/>
          <a:stretch>
            <a:fillRect/>
          </a:stretch>
        </p:blipFill>
        <p:spPr bwMode="auto">
          <a:xfrm>
            <a:off x="8128000" y="4365625"/>
            <a:ext cx="3431117" cy="1930400"/>
          </a:xfrm>
          <a:prstGeom prst="rect">
            <a:avLst/>
          </a:prstGeom>
          <a:noFill/>
          <a:ln w="9525">
            <a:noFill/>
            <a:miter lim="800000"/>
            <a:headEnd/>
            <a:tailEnd/>
          </a:ln>
        </p:spPr>
      </p:pic>
      <p:pic>
        <p:nvPicPr>
          <p:cNvPr id="10" name="Picture 9"/>
          <p:cNvPicPr>
            <a:picLocks noChangeAspect="1"/>
          </p:cNvPicPr>
          <p:nvPr/>
        </p:nvPicPr>
        <p:blipFill>
          <a:blip r:embed="rId6"/>
          <a:srcRect/>
          <a:stretch>
            <a:fillRect/>
          </a:stretch>
        </p:blipFill>
        <p:spPr bwMode="auto">
          <a:xfrm>
            <a:off x="636479" y="3558145"/>
            <a:ext cx="4054520" cy="2041576"/>
          </a:xfrm>
          <a:prstGeom prst="rect">
            <a:avLst/>
          </a:prstGeom>
          <a:noFill/>
          <a:ln w="9525">
            <a:noFill/>
            <a:miter lim="800000"/>
            <a:headEnd/>
            <a:tailEnd/>
          </a:ln>
        </p:spPr>
      </p:pic>
      <p:pic>
        <p:nvPicPr>
          <p:cNvPr id="11" name="Picture 10"/>
          <p:cNvPicPr>
            <a:picLocks noChangeAspect="1"/>
          </p:cNvPicPr>
          <p:nvPr/>
        </p:nvPicPr>
        <p:blipFill>
          <a:blip r:embed="rId7"/>
          <a:srcRect/>
          <a:stretch>
            <a:fillRect/>
          </a:stretch>
        </p:blipFill>
        <p:spPr bwMode="auto">
          <a:xfrm>
            <a:off x="3579285" y="1549000"/>
            <a:ext cx="2211916" cy="2008188"/>
          </a:xfrm>
          <a:prstGeom prst="rect">
            <a:avLst/>
          </a:prstGeom>
          <a:noFill/>
          <a:ln w="9525">
            <a:noFill/>
            <a:miter lim="800000"/>
            <a:headEnd/>
            <a:tailEnd/>
          </a:ln>
        </p:spPr>
      </p:pic>
      <p:sp>
        <p:nvSpPr>
          <p:cNvPr id="13" name="Right Arrow 12"/>
          <p:cNvSpPr/>
          <p:nvPr/>
        </p:nvSpPr>
        <p:spPr>
          <a:xfrm>
            <a:off x="2228851" y="2489898"/>
            <a:ext cx="1371600" cy="254000"/>
          </a:xfrm>
          <a:prstGeom prst="rightArrow">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4" name="Right Arrow 13"/>
          <p:cNvSpPr/>
          <p:nvPr/>
        </p:nvSpPr>
        <p:spPr>
          <a:xfrm>
            <a:off x="5791201" y="2484503"/>
            <a:ext cx="768351" cy="254000"/>
          </a:xfrm>
          <a:prstGeom prst="rightArrow">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5" name="Right Arrow 14"/>
          <p:cNvSpPr/>
          <p:nvPr/>
        </p:nvSpPr>
        <p:spPr>
          <a:xfrm>
            <a:off x="8098367" y="2479819"/>
            <a:ext cx="717551" cy="288925"/>
          </a:xfrm>
          <a:prstGeom prst="rightArrow">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 name="Down Arrow 15"/>
          <p:cNvSpPr/>
          <p:nvPr/>
        </p:nvSpPr>
        <p:spPr>
          <a:xfrm>
            <a:off x="10136717" y="3608545"/>
            <a:ext cx="497416" cy="757080"/>
          </a:xfrm>
          <a:prstGeom prst="downArrow">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808611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accel="50000" decel="5000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accel="50000" decel="5000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accel="50000" decel="50000"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fill="hold"/>
                                        <p:tgtEl>
                                          <p:spTgt spid="4"/>
                                        </p:tgtEl>
                                        <p:attrNameLst>
                                          <p:attrName>ppt_x</p:attrName>
                                        </p:attrNameLst>
                                      </p:cBhvr>
                                      <p:tavLst>
                                        <p:tav tm="0">
                                          <p:val>
                                            <p:strVal val="#ppt_x"/>
                                          </p:val>
                                        </p:tav>
                                        <p:tav tm="100000">
                                          <p:val>
                                            <p:strVal val="#ppt_x"/>
                                          </p:val>
                                        </p:tav>
                                      </p:tavLst>
                                    </p:anim>
                                    <p:anim calcmode="lin" valueType="num">
                                      <p:cBhvr additive="base">
                                        <p:cTn id="4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accel="50000" decel="50000"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accel="50000" decel="50000" fill="hold" nodeType="clickEffect">
                                  <p:stCondLst>
                                    <p:cond delay="0"/>
                                  </p:stCondLst>
                                  <p:childTnLst>
                                    <p:set>
                                      <p:cBhvr>
                                        <p:cTn id="54" dur="1" fill="hold">
                                          <p:stCondLst>
                                            <p:cond delay="0"/>
                                          </p:stCondLst>
                                        </p:cTn>
                                        <p:tgtEl>
                                          <p:spTgt spid="5"/>
                                        </p:tgtEl>
                                        <p:attrNameLst>
                                          <p:attrName>style.visibility</p:attrName>
                                        </p:attrNameLst>
                                      </p:cBhvr>
                                      <p:to>
                                        <p:strVal val="visible"/>
                                      </p:to>
                                    </p:set>
                                    <p:anim calcmode="lin" valueType="num">
                                      <p:cBhvr additive="base">
                                        <p:cTn id="55" dur="500" fill="hold"/>
                                        <p:tgtEl>
                                          <p:spTgt spid="5"/>
                                        </p:tgtEl>
                                        <p:attrNameLst>
                                          <p:attrName>ppt_x</p:attrName>
                                        </p:attrNameLst>
                                      </p:cBhvr>
                                      <p:tavLst>
                                        <p:tav tm="0">
                                          <p:val>
                                            <p:strVal val="#ppt_x"/>
                                          </p:val>
                                        </p:tav>
                                        <p:tav tm="100000">
                                          <p:val>
                                            <p:strVal val="#ppt_x"/>
                                          </p:val>
                                        </p:tav>
                                      </p:tavLst>
                                    </p:anim>
                                    <p:anim calcmode="lin" valueType="num">
                                      <p:cBhvr additive="base">
                                        <p:cTn id="5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accel="50000" decel="50000"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500" fill="hold"/>
                                        <p:tgtEl>
                                          <p:spTgt spid="16"/>
                                        </p:tgtEl>
                                        <p:attrNameLst>
                                          <p:attrName>ppt_x</p:attrName>
                                        </p:attrNameLst>
                                      </p:cBhvr>
                                      <p:tavLst>
                                        <p:tav tm="0">
                                          <p:val>
                                            <p:strVal val="#ppt_x"/>
                                          </p:val>
                                        </p:tav>
                                        <p:tav tm="100000">
                                          <p:val>
                                            <p:strVal val="#ppt_x"/>
                                          </p:val>
                                        </p:tav>
                                      </p:tavLst>
                                    </p:anim>
                                    <p:anim calcmode="lin" valueType="num">
                                      <p:cBhvr additive="base">
                                        <p:cTn id="6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accel="50000" decel="50000" fill="hold" nodeType="clickEffect">
                                  <p:stCondLst>
                                    <p:cond delay="0"/>
                                  </p:stCondLst>
                                  <p:childTnLst>
                                    <p:set>
                                      <p:cBhvr>
                                        <p:cTn id="66" dur="1" fill="hold">
                                          <p:stCondLst>
                                            <p:cond delay="0"/>
                                          </p:stCondLst>
                                        </p:cTn>
                                        <p:tgtEl>
                                          <p:spTgt spid="9"/>
                                        </p:tgtEl>
                                        <p:attrNameLst>
                                          <p:attrName>style.visibility</p:attrName>
                                        </p:attrNameLst>
                                      </p:cBhvr>
                                      <p:to>
                                        <p:strVal val="visible"/>
                                      </p:to>
                                    </p:set>
                                    <p:anim calcmode="lin" valueType="num">
                                      <p:cBhvr additive="base">
                                        <p:cTn id="67" dur="500" fill="hold"/>
                                        <p:tgtEl>
                                          <p:spTgt spid="9"/>
                                        </p:tgtEl>
                                        <p:attrNameLst>
                                          <p:attrName>ppt_x</p:attrName>
                                        </p:attrNameLst>
                                      </p:cBhvr>
                                      <p:tavLst>
                                        <p:tav tm="0">
                                          <p:val>
                                            <p:strVal val="#ppt_x"/>
                                          </p:val>
                                        </p:tav>
                                        <p:tav tm="100000">
                                          <p:val>
                                            <p:strVal val="#ppt_x"/>
                                          </p:val>
                                        </p:tav>
                                      </p:tavLst>
                                    </p:anim>
                                    <p:anim calcmode="lin" valueType="num">
                                      <p:cBhvr additive="base">
                                        <p:cTn id="6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animBg="1"/>
      <p:bldP spid="14" grpId="0" animBg="1"/>
      <p:bldP spid="15" grpId="0" animBg="1"/>
      <p:bldP spid="1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7291856" y="2534926"/>
            <a:ext cx="3646805" cy="2288540"/>
          </a:xfrm>
          <a:prstGeom prst="rect">
            <a:avLst/>
          </a:prstGeom>
          <a:noFill/>
          <a:ln>
            <a:noFill/>
          </a:ln>
        </p:spPr>
      </p:pic>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388313" y="1473262"/>
            <a:ext cx="4851400" cy="3355340"/>
          </a:xfrm>
          <a:prstGeom prst="rect">
            <a:avLst/>
          </a:prstGeom>
          <a:noFill/>
          <a:ln>
            <a:noFill/>
          </a:ln>
        </p:spPr>
      </p:pic>
      <p:sp>
        <p:nvSpPr>
          <p:cNvPr id="5" name="Rectangle 4"/>
          <p:cNvSpPr/>
          <p:nvPr/>
        </p:nvSpPr>
        <p:spPr>
          <a:xfrm>
            <a:off x="6096000" y="5170016"/>
            <a:ext cx="6096000" cy="646331"/>
          </a:xfrm>
          <a:prstGeom prst="rect">
            <a:avLst/>
          </a:prstGeom>
        </p:spPr>
        <p:txBody>
          <a:bodyPr>
            <a:spAutoFit/>
          </a:bodyPr>
          <a:lstStyle/>
          <a:p>
            <a:r>
              <a:rPr lang="en-US" b="1" dirty="0"/>
              <a:t>Colony collapse disorder hive—with capped honey, an absence of worker bees, but no dead bees</a:t>
            </a:r>
            <a:endParaRPr lang="en-US" dirty="0"/>
          </a:p>
        </p:txBody>
      </p:sp>
      <p:sp>
        <p:nvSpPr>
          <p:cNvPr id="6" name="Rectangle 5"/>
          <p:cNvSpPr/>
          <p:nvPr/>
        </p:nvSpPr>
        <p:spPr>
          <a:xfrm>
            <a:off x="757182" y="5079262"/>
            <a:ext cx="4410319" cy="369332"/>
          </a:xfrm>
          <a:prstGeom prst="rect">
            <a:avLst/>
          </a:prstGeom>
        </p:spPr>
        <p:txBody>
          <a:bodyPr wrap="none">
            <a:spAutoFit/>
          </a:bodyPr>
          <a:lstStyle/>
          <a:p>
            <a:r>
              <a:rPr lang="en-US" b="1" dirty="0"/>
              <a:t>Dead Bees at the Entrance to a Healthy Hive </a:t>
            </a:r>
          </a:p>
        </p:txBody>
      </p:sp>
    </p:spTree>
    <p:extLst>
      <p:ext uri="{BB962C8B-B14F-4D97-AF65-F5344CB8AC3E}">
        <p14:creationId xmlns:p14="http://schemas.microsoft.com/office/powerpoint/2010/main" val="143385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982408" y="0"/>
            <a:ext cx="2895901" cy="6858000"/>
          </a:xfrm>
          <a:prstGeom prst="rect">
            <a:avLst/>
          </a:prstGeom>
        </p:spPr>
      </p:pic>
      <p:sp>
        <p:nvSpPr>
          <p:cNvPr id="9" name="Rectangle 8"/>
          <p:cNvSpPr/>
          <p:nvPr/>
        </p:nvSpPr>
        <p:spPr>
          <a:xfrm>
            <a:off x="8885960" y="6506309"/>
            <a:ext cx="3306040" cy="369332"/>
          </a:xfrm>
          <a:prstGeom prst="rect">
            <a:avLst/>
          </a:prstGeom>
        </p:spPr>
        <p:txBody>
          <a:bodyPr wrap="square">
            <a:spAutoFit/>
          </a:bodyPr>
          <a:lstStyle/>
          <a:p>
            <a:r>
              <a:rPr lang="en-US" dirty="0" smtClean="0"/>
              <a:t>Reference: Douglas 2015</a:t>
            </a:r>
            <a:endParaRPr lang="en-US" dirty="0"/>
          </a:p>
        </p:txBody>
      </p:sp>
      <p:sp>
        <p:nvSpPr>
          <p:cNvPr id="10" name="TextBox 9"/>
          <p:cNvSpPr txBox="1"/>
          <p:nvPr/>
        </p:nvSpPr>
        <p:spPr>
          <a:xfrm>
            <a:off x="4039530" y="209315"/>
            <a:ext cx="6647688" cy="954107"/>
          </a:xfrm>
          <a:prstGeom prst="rect">
            <a:avLst/>
          </a:prstGeom>
          <a:noFill/>
        </p:spPr>
        <p:txBody>
          <a:bodyPr wrap="square" rtlCol="0">
            <a:spAutoFit/>
          </a:bodyPr>
          <a:lstStyle/>
          <a:p>
            <a:r>
              <a:rPr lang="en-US" sz="2800" b="1" dirty="0" err="1"/>
              <a:t>Neonicotinoid</a:t>
            </a:r>
            <a:r>
              <a:rPr lang="en-US" sz="2800" b="1" dirty="0"/>
              <a:t> sales by product </a:t>
            </a:r>
            <a:r>
              <a:rPr lang="en-US" sz="2800" b="1" dirty="0" smtClean="0"/>
              <a:t>type</a:t>
            </a:r>
          </a:p>
          <a:p>
            <a:r>
              <a:rPr lang="en-US" sz="2800" b="1" dirty="0"/>
              <a:t>	</a:t>
            </a:r>
            <a:r>
              <a:rPr lang="en-US" dirty="0" smtClean="0"/>
              <a:t>Primarily crop chemicals</a:t>
            </a:r>
            <a:endParaRPr lang="en-US" dirty="0"/>
          </a:p>
        </p:txBody>
      </p:sp>
      <p:sp>
        <p:nvSpPr>
          <p:cNvPr id="11" name="TextBox 10"/>
          <p:cNvSpPr txBox="1"/>
          <p:nvPr/>
        </p:nvSpPr>
        <p:spPr>
          <a:xfrm>
            <a:off x="4049245" y="2651854"/>
            <a:ext cx="4082568" cy="1015663"/>
          </a:xfrm>
          <a:prstGeom prst="rect">
            <a:avLst/>
          </a:prstGeom>
          <a:noFill/>
        </p:spPr>
        <p:txBody>
          <a:bodyPr wrap="none" rtlCol="0">
            <a:spAutoFit/>
          </a:bodyPr>
          <a:lstStyle/>
          <a:p>
            <a:r>
              <a:rPr lang="en-US" sz="2800" b="1" dirty="0" err="1"/>
              <a:t>Neonicotinoid</a:t>
            </a:r>
            <a:r>
              <a:rPr lang="en-US" sz="2800" b="1" dirty="0"/>
              <a:t> </a:t>
            </a:r>
            <a:r>
              <a:rPr lang="en-US" sz="2800" b="1" dirty="0" smtClean="0"/>
              <a:t>use </a:t>
            </a:r>
            <a:r>
              <a:rPr lang="en-US" sz="2800" b="1" dirty="0"/>
              <a:t>by </a:t>
            </a:r>
            <a:r>
              <a:rPr lang="en-US" sz="2800" b="1" dirty="0" smtClean="0"/>
              <a:t>crop</a:t>
            </a:r>
          </a:p>
          <a:p>
            <a:r>
              <a:rPr lang="en-US" sz="3200" b="1" dirty="0"/>
              <a:t>	</a:t>
            </a:r>
            <a:r>
              <a:rPr lang="en-US" dirty="0" smtClean="0"/>
              <a:t>Primarily corn and soybeans</a:t>
            </a:r>
            <a:endParaRPr lang="en-US" sz="3200" dirty="0"/>
          </a:p>
        </p:txBody>
      </p:sp>
      <p:sp>
        <p:nvSpPr>
          <p:cNvPr id="12" name="TextBox 11"/>
          <p:cNvSpPr txBox="1"/>
          <p:nvPr/>
        </p:nvSpPr>
        <p:spPr>
          <a:xfrm>
            <a:off x="4009423" y="4917637"/>
            <a:ext cx="5926848" cy="892552"/>
          </a:xfrm>
          <a:prstGeom prst="rect">
            <a:avLst/>
          </a:prstGeom>
          <a:noFill/>
        </p:spPr>
        <p:txBody>
          <a:bodyPr wrap="none" rtlCol="0">
            <a:spAutoFit/>
          </a:bodyPr>
          <a:lstStyle/>
          <a:p>
            <a:r>
              <a:rPr lang="en-US" sz="2800" b="1" dirty="0" err="1" smtClean="0"/>
              <a:t>Neonicotinoid</a:t>
            </a:r>
            <a:r>
              <a:rPr lang="en-US" sz="2800" b="1" dirty="0" smtClean="0"/>
              <a:t> use by active ingredient</a:t>
            </a:r>
          </a:p>
          <a:p>
            <a:r>
              <a:rPr lang="en-US" sz="2400" b="1" dirty="0"/>
              <a:t>	</a:t>
            </a:r>
            <a:r>
              <a:rPr lang="en-US" dirty="0" smtClean="0"/>
              <a:t>Primarily </a:t>
            </a:r>
            <a:r>
              <a:rPr lang="en-US" dirty="0" err="1"/>
              <a:t>I</a:t>
            </a:r>
            <a:r>
              <a:rPr lang="en-US" dirty="0" err="1" smtClean="0"/>
              <a:t>midacloprid</a:t>
            </a:r>
            <a:r>
              <a:rPr lang="en-US" dirty="0" smtClean="0"/>
              <a:t>, </a:t>
            </a:r>
            <a:r>
              <a:rPr lang="en-US" dirty="0" err="1" smtClean="0"/>
              <a:t>Clothianidin</a:t>
            </a:r>
            <a:r>
              <a:rPr lang="en-US" dirty="0" smtClean="0"/>
              <a:t>, </a:t>
            </a:r>
            <a:r>
              <a:rPr lang="en-US" dirty="0" err="1" smtClean="0"/>
              <a:t>Thiamethoxam</a:t>
            </a:r>
            <a:r>
              <a:rPr lang="en-US" b="1" dirty="0" smtClean="0"/>
              <a:t> </a:t>
            </a:r>
            <a:endParaRPr lang="en-US" b="1" dirty="0"/>
          </a:p>
        </p:txBody>
      </p:sp>
    </p:spTree>
    <p:extLst>
      <p:ext uri="{BB962C8B-B14F-4D97-AF65-F5344CB8AC3E}">
        <p14:creationId xmlns:p14="http://schemas.microsoft.com/office/powerpoint/2010/main" val="1290775487"/>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443633209"/>
              </p:ext>
            </p:extLst>
          </p:nvPr>
        </p:nvGraphicFramePr>
        <p:xfrm>
          <a:off x="0" y="0"/>
          <a:ext cx="12197879" cy="6779202"/>
        </p:xfrm>
        <a:graphic>
          <a:graphicData uri="http://schemas.openxmlformats.org/drawingml/2006/table">
            <a:tbl>
              <a:tblPr firstRow="1" bandRow="1">
                <a:tableStyleId>{5C22544A-7EE6-4342-B048-85BDC9FD1C3A}</a:tableStyleId>
              </a:tblPr>
              <a:tblGrid>
                <a:gridCol w="1181720"/>
                <a:gridCol w="2204702"/>
                <a:gridCol w="1269908"/>
                <a:gridCol w="7541549"/>
              </a:tblGrid>
              <a:tr h="652723">
                <a:tc>
                  <a:txBody>
                    <a:bodyPr/>
                    <a:lstStyle/>
                    <a:p>
                      <a:r>
                        <a:rPr lang="en-US" dirty="0" smtClean="0"/>
                        <a:t>Author </a:t>
                      </a:r>
                    </a:p>
                    <a:p>
                      <a:r>
                        <a:rPr lang="en-US" dirty="0" smtClean="0"/>
                        <a:t>(Year)</a:t>
                      </a:r>
                      <a:endParaRPr lang="en-US" dirty="0"/>
                    </a:p>
                  </a:txBody>
                  <a:tcPr/>
                </a:tc>
                <a:tc>
                  <a:txBody>
                    <a:bodyPr/>
                    <a:lstStyle/>
                    <a:p>
                      <a:r>
                        <a:rPr lang="en-US" dirty="0" smtClean="0"/>
                        <a:t>Study Population</a:t>
                      </a:r>
                      <a:endParaRPr lang="en-US" dirty="0"/>
                    </a:p>
                  </a:txBody>
                  <a:tcPr/>
                </a:tc>
                <a:tc>
                  <a:txBody>
                    <a:bodyPr/>
                    <a:lstStyle/>
                    <a:p>
                      <a:r>
                        <a:rPr lang="en-US" dirty="0" smtClean="0"/>
                        <a:t>Country of Study</a:t>
                      </a:r>
                      <a:endParaRPr lang="en-US" dirty="0"/>
                    </a:p>
                  </a:txBody>
                  <a:tcPr/>
                </a:tc>
                <a:tc>
                  <a:txBody>
                    <a:bodyPr/>
                    <a:lstStyle/>
                    <a:p>
                      <a:r>
                        <a:rPr lang="en-US" dirty="0" smtClean="0"/>
                        <a:t>Results</a:t>
                      </a:r>
                      <a:endParaRPr lang="en-US" dirty="0"/>
                    </a:p>
                  </a:txBody>
                  <a:tcPr/>
                </a:tc>
              </a:tr>
              <a:tr h="857250">
                <a:tc>
                  <a:txBody>
                    <a:bodyPr/>
                    <a:lstStyle/>
                    <a:p>
                      <a:r>
                        <a:rPr lang="en-US" sz="1800" kern="1200" dirty="0" err="1" smtClean="0">
                          <a:solidFill>
                            <a:schemeClr val="dk1"/>
                          </a:solidFill>
                          <a:effectLst/>
                          <a:latin typeface="+mn-lt"/>
                          <a:ea typeface="+mn-ea"/>
                          <a:cs typeface="+mn-cs"/>
                        </a:rPr>
                        <a:t>Elfman</a:t>
                      </a:r>
                      <a:r>
                        <a:rPr lang="en-US" sz="1800" kern="1200" dirty="0" smtClean="0">
                          <a:solidFill>
                            <a:schemeClr val="dk1"/>
                          </a:solidFill>
                          <a:effectLst/>
                          <a:latin typeface="+mn-lt"/>
                          <a:ea typeface="+mn-ea"/>
                          <a:cs typeface="+mn-cs"/>
                        </a:rPr>
                        <a:t> </a:t>
                      </a:r>
                    </a:p>
                    <a:p>
                      <a:r>
                        <a:rPr lang="en-US" sz="1800" kern="1200" dirty="0" smtClean="0">
                          <a:solidFill>
                            <a:schemeClr val="dk1"/>
                          </a:solidFill>
                          <a:effectLst/>
                          <a:latin typeface="+mn-lt"/>
                          <a:ea typeface="+mn-ea"/>
                          <a:cs typeface="+mn-cs"/>
                        </a:rPr>
                        <a:t>(2009)</a:t>
                      </a:r>
                      <a:r>
                        <a:rPr lang="en-US" dirty="0" smtClean="0">
                          <a:effectLst/>
                        </a:rPr>
                        <a:t> </a:t>
                      </a:r>
                      <a:endParaRPr lang="en-US" dirty="0"/>
                    </a:p>
                  </a:txBody>
                  <a:tcPr/>
                </a:tc>
                <a:tc>
                  <a:txBody>
                    <a:bodyPr/>
                    <a:lstStyle/>
                    <a:p>
                      <a:r>
                        <a:rPr lang="en-US" dirty="0" smtClean="0"/>
                        <a:t>19 conifer</a:t>
                      </a:r>
                      <a:r>
                        <a:rPr lang="en-US" baseline="0" dirty="0" smtClean="0"/>
                        <a:t> seedling planters: 17 men, 2 women</a:t>
                      </a:r>
                      <a:endParaRPr lang="en-US" dirty="0"/>
                    </a:p>
                  </a:txBody>
                  <a:tcPr/>
                </a:tc>
                <a:tc>
                  <a:txBody>
                    <a:bodyPr/>
                    <a:lstStyle/>
                    <a:p>
                      <a:r>
                        <a:rPr lang="en-US" dirty="0" smtClean="0"/>
                        <a:t>Sweden</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No clear acute adverse effects reported after 1 week of exposure to IMI-treated seedlings.</a:t>
                      </a:r>
                    </a:p>
                    <a:p>
                      <a:endParaRPr lang="en-US" dirty="0"/>
                    </a:p>
                  </a:txBody>
                  <a:tcPr/>
                </a:tc>
              </a:tr>
              <a:tr h="857250">
                <a:tc>
                  <a:txBody>
                    <a:bodyPr/>
                    <a:lstStyle/>
                    <a:p>
                      <a:r>
                        <a:rPr lang="en-US" dirty="0" smtClean="0"/>
                        <a:t>Forrester (2014)</a:t>
                      </a:r>
                      <a:endParaRPr lang="en-US" dirty="0"/>
                    </a:p>
                  </a:txBody>
                  <a:tcPr/>
                </a:tc>
                <a:tc>
                  <a:txBody>
                    <a:bodyPr/>
                    <a:lstStyle/>
                    <a:p>
                      <a:r>
                        <a:rPr lang="en-US" dirty="0" smtClean="0"/>
                        <a:t>1142 exposure cases reported to a TX poison control network from 2000-2012</a:t>
                      </a:r>
                      <a:endParaRPr lang="en-US" dirty="0"/>
                    </a:p>
                  </a:txBody>
                  <a:tcPr/>
                </a:tc>
                <a:tc>
                  <a:txBody>
                    <a:bodyPr/>
                    <a:lstStyle/>
                    <a:p>
                      <a:r>
                        <a:rPr lang="en-US" dirty="0" smtClean="0"/>
                        <a:t>USA</a:t>
                      </a:r>
                      <a:endParaRPr lang="en-US" dirty="0"/>
                    </a:p>
                  </a:txBody>
                  <a:tcPr/>
                </a:tc>
                <a:tc>
                  <a:txBody>
                    <a:bodyPr/>
                    <a:lstStyle/>
                    <a:p>
                      <a:r>
                        <a:rPr lang="en-US" sz="1800" kern="1200" dirty="0" smtClean="0">
                          <a:solidFill>
                            <a:schemeClr val="dk1"/>
                          </a:solidFill>
                          <a:effectLst/>
                          <a:latin typeface="+mn-lt"/>
                          <a:ea typeface="+mn-ea"/>
                          <a:cs typeface="+mn-cs"/>
                        </a:rPr>
                        <a:t>Of the 1142, 77% were identified as IMI alone or in combination with other </a:t>
                      </a:r>
                      <a:r>
                        <a:rPr lang="en-US" sz="1800" kern="1200" dirty="0" err="1" smtClean="0">
                          <a:solidFill>
                            <a:schemeClr val="dk1"/>
                          </a:solidFill>
                          <a:effectLst/>
                          <a:latin typeface="+mn-lt"/>
                          <a:ea typeface="+mn-ea"/>
                          <a:cs typeface="+mn-cs"/>
                        </a:rPr>
                        <a:t>neonics</a:t>
                      </a:r>
                      <a:r>
                        <a:rPr lang="en-US" sz="1800" kern="1200" dirty="0" smtClean="0">
                          <a:solidFill>
                            <a:schemeClr val="dk1"/>
                          </a:solidFill>
                          <a:effectLst/>
                          <a:latin typeface="+mn-lt"/>
                          <a:ea typeface="+mn-ea"/>
                          <a:cs typeface="+mn-cs"/>
                        </a:rPr>
                        <a:t>. 32 </a:t>
                      </a:r>
                      <a:r>
                        <a:rPr lang="en-US" sz="1800" kern="1200" dirty="0" err="1" smtClean="0">
                          <a:solidFill>
                            <a:schemeClr val="dk1"/>
                          </a:solidFill>
                          <a:effectLst/>
                          <a:latin typeface="+mn-lt"/>
                          <a:ea typeface="+mn-ea"/>
                          <a:cs typeface="+mn-cs"/>
                        </a:rPr>
                        <a:t>neonic</a:t>
                      </a:r>
                      <a:r>
                        <a:rPr lang="en-US" sz="1800" kern="1200" dirty="0" smtClean="0">
                          <a:solidFill>
                            <a:schemeClr val="dk1"/>
                          </a:solidFill>
                          <a:effectLst/>
                          <a:latin typeface="+mn-lt"/>
                          <a:ea typeface="+mn-ea"/>
                          <a:cs typeface="+mn-cs"/>
                        </a:rPr>
                        <a:t> exposures (2.9%) resulted in “serious medical outcomes” including ocular irritation/pain, dermal irritation/pain, nausea, vomiting, oral irritation, red eye, erythema, rash, numbness, and dizziness. Chest pain (2 exposures; 0.2%), hypertension (0.2%), and tachycardia (0.2%) were the most frequently reported serious cardiovascular effects. No deaths reported.</a:t>
                      </a:r>
                    </a:p>
                  </a:txBody>
                  <a:tcPr/>
                </a:tc>
              </a:tr>
              <a:tr h="857250">
                <a:tc>
                  <a:txBody>
                    <a:bodyPr/>
                    <a:lstStyle/>
                    <a:p>
                      <a:r>
                        <a:rPr lang="en-US" sz="1800" kern="1200" dirty="0" smtClean="0">
                          <a:solidFill>
                            <a:schemeClr val="dk1"/>
                          </a:solidFill>
                          <a:effectLst/>
                          <a:latin typeface="+mn-lt"/>
                          <a:ea typeface="+mn-ea"/>
                          <a:cs typeface="+mn-cs"/>
                        </a:rPr>
                        <a:t>Mohamed (2009)</a:t>
                      </a:r>
                      <a:r>
                        <a:rPr lang="en-US" dirty="0" smtClean="0">
                          <a:effectLst/>
                        </a:rPr>
                        <a:t> </a:t>
                      </a:r>
                      <a:endParaRPr lang="en-US" dirty="0"/>
                    </a:p>
                  </a:txBody>
                  <a:tcPr/>
                </a:tc>
                <a:tc>
                  <a:txBody>
                    <a:bodyPr/>
                    <a:lstStyle/>
                    <a:p>
                      <a:r>
                        <a:rPr lang="en-US" sz="1800" kern="1200" dirty="0" smtClean="0">
                          <a:solidFill>
                            <a:schemeClr val="dk1"/>
                          </a:solidFill>
                          <a:effectLst/>
                          <a:latin typeface="+mn-lt"/>
                          <a:ea typeface="+mn-ea"/>
                          <a:cs typeface="+mn-cs"/>
                        </a:rPr>
                        <a:t>68 hospital patients: 61 ingestion, 7 dermal</a:t>
                      </a:r>
                      <a:r>
                        <a:rPr lang="en-US" dirty="0" smtClean="0">
                          <a:effectLst/>
                        </a:rPr>
                        <a:t> exposures</a:t>
                      </a:r>
                      <a:endParaRPr lang="en-US" dirty="0"/>
                    </a:p>
                  </a:txBody>
                  <a:tcPr/>
                </a:tc>
                <a:tc>
                  <a:txBody>
                    <a:bodyPr/>
                    <a:lstStyle/>
                    <a:p>
                      <a:r>
                        <a:rPr lang="en-US" dirty="0" smtClean="0"/>
                        <a:t>Sri Lanka</a:t>
                      </a:r>
                      <a:endParaRPr lang="en-US" dirty="0"/>
                    </a:p>
                  </a:txBody>
                  <a:tcPr/>
                </a:tc>
                <a:tc>
                  <a:txBody>
                    <a:bodyPr/>
                    <a:lstStyle/>
                    <a:p>
                      <a:r>
                        <a:rPr lang="en-US" sz="1800" kern="1200" dirty="0" smtClean="0">
                          <a:solidFill>
                            <a:schemeClr val="dk1"/>
                          </a:solidFill>
                          <a:effectLst/>
                          <a:latin typeface="+mn-lt"/>
                          <a:ea typeface="+mn-ea"/>
                          <a:cs typeface="+mn-cs"/>
                        </a:rPr>
                        <a:t>Of the 56 patients with acute IMI poisoning (versus mixtures), only 2 developed severe symptoms.</a:t>
                      </a:r>
                      <a:r>
                        <a:rPr lang="en-US" dirty="0" smtClean="0">
                          <a:effectLst/>
                        </a:rPr>
                        <a:t> </a:t>
                      </a:r>
                      <a:r>
                        <a:rPr lang="en-US" sz="1800" kern="1200" dirty="0" smtClean="0">
                          <a:solidFill>
                            <a:schemeClr val="dk1"/>
                          </a:solidFill>
                          <a:effectLst/>
                          <a:latin typeface="+mn-lt"/>
                          <a:ea typeface="+mn-ea"/>
                          <a:cs typeface="+mn-cs"/>
                        </a:rPr>
                        <a:t>The majority had mild symptoms including nausea, vomiting, headache, dizziness, abdominal pain, and diarrhea. IMI exposure confirmed in 28 cases, with a median plasma concentration of 10.58 </a:t>
                      </a:r>
                      <a:r>
                        <a:rPr lang="en-US" sz="1800" kern="1200" dirty="0" err="1" smtClean="0">
                          <a:solidFill>
                            <a:schemeClr val="dk1"/>
                          </a:solidFill>
                          <a:effectLst/>
                          <a:latin typeface="+mn-lt"/>
                          <a:ea typeface="+mn-ea"/>
                          <a:cs typeface="+mn-cs"/>
                        </a:rPr>
                        <a:t>ng</a:t>
                      </a:r>
                      <a:r>
                        <a:rPr lang="en-US" sz="1800" kern="1200" dirty="0" smtClean="0">
                          <a:solidFill>
                            <a:schemeClr val="dk1"/>
                          </a:solidFill>
                          <a:effectLst/>
                          <a:latin typeface="+mn-lt"/>
                          <a:ea typeface="+mn-ea"/>
                          <a:cs typeface="+mn-cs"/>
                        </a:rPr>
                        <a:t>/L (IQR: 3.84-15.58 </a:t>
                      </a:r>
                      <a:r>
                        <a:rPr lang="en-US" sz="1800" kern="1200" dirty="0" err="1" smtClean="0">
                          <a:solidFill>
                            <a:schemeClr val="dk1"/>
                          </a:solidFill>
                          <a:effectLst/>
                          <a:latin typeface="+mn-lt"/>
                          <a:ea typeface="+mn-ea"/>
                          <a:cs typeface="+mn-cs"/>
                        </a:rPr>
                        <a:t>ng</a:t>
                      </a:r>
                      <a:r>
                        <a:rPr lang="en-US" sz="1800" kern="1200" dirty="0" smtClean="0">
                          <a:solidFill>
                            <a:schemeClr val="dk1"/>
                          </a:solidFill>
                          <a:effectLst/>
                          <a:latin typeface="+mn-lt"/>
                          <a:ea typeface="+mn-ea"/>
                          <a:cs typeface="+mn-cs"/>
                        </a:rPr>
                        <a:t>/L; range: 0.02-51.25 </a:t>
                      </a:r>
                      <a:r>
                        <a:rPr lang="en-US" sz="1800" kern="1200" dirty="0" err="1" smtClean="0">
                          <a:solidFill>
                            <a:schemeClr val="dk1"/>
                          </a:solidFill>
                          <a:effectLst/>
                          <a:latin typeface="+mn-lt"/>
                          <a:ea typeface="+mn-ea"/>
                          <a:cs typeface="+mn-cs"/>
                        </a:rPr>
                        <a:t>ng</a:t>
                      </a:r>
                      <a:r>
                        <a:rPr lang="en-US" sz="1800" kern="1200" dirty="0" smtClean="0">
                          <a:solidFill>
                            <a:schemeClr val="dk1"/>
                          </a:solidFill>
                          <a:effectLst/>
                          <a:latin typeface="+mn-lt"/>
                          <a:ea typeface="+mn-ea"/>
                          <a:cs typeface="+mn-cs"/>
                        </a:rPr>
                        <a:t>/L) on admission. Concentrations for 7 patients remained elevated for 10-15 hours post-ingestion, suggesting absorption and/or elimination may be </a:t>
                      </a:r>
                      <a:r>
                        <a:rPr lang="en-US" sz="1800" kern="1200" dirty="0" err="1" smtClean="0">
                          <a:solidFill>
                            <a:schemeClr val="dk1"/>
                          </a:solidFill>
                          <a:effectLst/>
                          <a:latin typeface="+mn-lt"/>
                          <a:ea typeface="+mn-ea"/>
                          <a:cs typeface="+mn-cs"/>
                        </a:rPr>
                        <a:t>saturable</a:t>
                      </a:r>
                      <a:r>
                        <a:rPr lang="en-US" sz="1800" kern="1200" dirty="0" smtClean="0">
                          <a:solidFill>
                            <a:schemeClr val="dk1"/>
                          </a:solidFill>
                          <a:effectLst/>
                          <a:latin typeface="+mn-lt"/>
                          <a:ea typeface="+mn-ea"/>
                          <a:cs typeface="+mn-cs"/>
                        </a:rPr>
                        <a:t> or prolonged at high doses. No deaths reported.</a:t>
                      </a:r>
                      <a:r>
                        <a:rPr lang="en-US" dirty="0" smtClean="0">
                          <a:effectLst/>
                        </a:rPr>
                        <a:t> </a:t>
                      </a:r>
                      <a:endParaRPr lang="en-US" dirty="0"/>
                    </a:p>
                  </a:txBody>
                  <a:tcPr/>
                </a:tc>
              </a:tr>
              <a:tr h="857250">
                <a:tc>
                  <a:txBody>
                    <a:bodyPr/>
                    <a:lstStyle/>
                    <a:p>
                      <a:r>
                        <a:rPr lang="en-US" sz="1800" kern="1200" dirty="0" err="1" smtClean="0">
                          <a:solidFill>
                            <a:schemeClr val="dk1"/>
                          </a:solidFill>
                          <a:effectLst/>
                          <a:latin typeface="+mn-lt"/>
                          <a:ea typeface="+mn-ea"/>
                          <a:cs typeface="+mn-cs"/>
                        </a:rPr>
                        <a:t>Phua</a:t>
                      </a:r>
                      <a:r>
                        <a:rPr lang="en-US" sz="1800" kern="1200" dirty="0" smtClean="0">
                          <a:solidFill>
                            <a:schemeClr val="dk1"/>
                          </a:solidFill>
                          <a:effectLst/>
                          <a:latin typeface="+mn-lt"/>
                          <a:ea typeface="+mn-ea"/>
                          <a:cs typeface="+mn-cs"/>
                        </a:rPr>
                        <a:t> </a:t>
                      </a:r>
                    </a:p>
                    <a:p>
                      <a:r>
                        <a:rPr lang="en-US" sz="1800" kern="1200" dirty="0" smtClean="0">
                          <a:solidFill>
                            <a:schemeClr val="dk1"/>
                          </a:solidFill>
                          <a:effectLst/>
                          <a:latin typeface="+mn-lt"/>
                          <a:ea typeface="+mn-ea"/>
                          <a:cs typeface="+mn-cs"/>
                        </a:rPr>
                        <a:t>(2009)</a:t>
                      </a:r>
                      <a:r>
                        <a:rPr lang="en-US" dirty="0" smtClean="0">
                          <a:effectLst/>
                        </a:rPr>
                        <a:t> </a:t>
                      </a:r>
                      <a:endParaRPr lang="en-US" dirty="0"/>
                    </a:p>
                  </a:txBody>
                  <a:tcPr/>
                </a:tc>
                <a:tc>
                  <a:txBody>
                    <a:bodyPr/>
                    <a:lstStyle/>
                    <a:p>
                      <a:r>
                        <a:rPr lang="en-US" dirty="0" smtClean="0"/>
                        <a:t>70 exposure cases reported to Taiwan National</a:t>
                      </a:r>
                      <a:r>
                        <a:rPr lang="en-US" baseline="0" dirty="0" smtClean="0"/>
                        <a:t> Poison Center</a:t>
                      </a:r>
                      <a:endParaRPr lang="en-US" dirty="0"/>
                    </a:p>
                  </a:txBody>
                  <a:tcPr/>
                </a:tc>
                <a:tc>
                  <a:txBody>
                    <a:bodyPr/>
                    <a:lstStyle/>
                    <a:p>
                      <a:r>
                        <a:rPr lang="en-US" dirty="0" smtClean="0"/>
                        <a:t>China</a:t>
                      </a:r>
                      <a:endParaRPr lang="en-US" dirty="0"/>
                    </a:p>
                  </a:txBody>
                  <a:tcPr/>
                </a:tc>
                <a:tc>
                  <a:txBody>
                    <a:bodyPr/>
                    <a:lstStyle/>
                    <a:p>
                      <a:r>
                        <a:rPr lang="en-US" sz="1800" kern="1200" dirty="0" smtClean="0">
                          <a:solidFill>
                            <a:schemeClr val="dk1"/>
                          </a:solidFill>
                          <a:effectLst/>
                          <a:latin typeface="+mn-lt"/>
                          <a:ea typeface="+mn-ea"/>
                          <a:cs typeface="+mn-cs"/>
                        </a:rPr>
                        <a:t>Of the 57 cases of ingested </a:t>
                      </a:r>
                      <a:r>
                        <a:rPr lang="en-US" sz="1800" kern="1200" dirty="0" err="1" smtClean="0">
                          <a:solidFill>
                            <a:schemeClr val="dk1"/>
                          </a:solidFill>
                          <a:effectLst/>
                          <a:latin typeface="+mn-lt"/>
                          <a:ea typeface="+mn-ea"/>
                          <a:cs typeface="+mn-cs"/>
                        </a:rPr>
                        <a:t>neonics</a:t>
                      </a:r>
                      <a:r>
                        <a:rPr lang="en-US" sz="1800" kern="1200" dirty="0" smtClean="0">
                          <a:solidFill>
                            <a:schemeClr val="dk1"/>
                          </a:solidFill>
                          <a:effectLst/>
                          <a:latin typeface="+mn-lt"/>
                          <a:ea typeface="+mn-ea"/>
                          <a:cs typeface="+mn-cs"/>
                        </a:rPr>
                        <a:t>, the majority were of IMI (n=53), followed by ACE (n=2) and CLO (n=2). The 10 most severe cases were from IMI alone. Two deaths reported (mortality rate 2.9%).</a:t>
                      </a:r>
                      <a:r>
                        <a:rPr lang="en-US" dirty="0" smtClean="0">
                          <a:effectLst/>
                        </a:rPr>
                        <a:t> </a:t>
                      </a:r>
                      <a:endParaRPr lang="en-US" dirty="0"/>
                    </a:p>
                  </a:txBody>
                  <a:tcPr/>
                </a:tc>
              </a:tr>
            </a:tbl>
          </a:graphicData>
        </a:graphic>
      </p:graphicFrame>
    </p:spTree>
    <p:extLst>
      <p:ext uri="{BB962C8B-B14F-4D97-AF65-F5344CB8AC3E}">
        <p14:creationId xmlns:p14="http://schemas.microsoft.com/office/powerpoint/2010/main" val="286394238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500556" cy="1325563"/>
          </a:xfrm>
        </p:spPr>
        <p:txBody>
          <a:bodyPr/>
          <a:lstStyle/>
          <a:p>
            <a:r>
              <a:rPr lang="en-US" dirty="0" smtClean="0"/>
              <a:t>Trend in </a:t>
            </a:r>
            <a:r>
              <a:rPr lang="en-US" dirty="0" err="1" smtClean="0"/>
              <a:t>Neonicotinoid</a:t>
            </a:r>
            <a:r>
              <a:rPr lang="en-US" dirty="0" smtClean="0"/>
              <a:t> Sales and Use through 2012</a:t>
            </a:r>
            <a:endParaRPr lang="en-US" dirty="0"/>
          </a:p>
        </p:txBody>
      </p:sp>
      <p:pic>
        <p:nvPicPr>
          <p:cNvPr id="4" name="Content Placeholder 3" descr="neonicotinoid_trend.png"/>
          <p:cNvPicPr>
            <a:picLocks noGrp="1" noChangeAspect="1"/>
          </p:cNvPicPr>
          <p:nvPr>
            <p:ph idx="1"/>
          </p:nvPr>
        </p:nvPicPr>
        <p:blipFill>
          <a:blip r:embed="rId3">
            <a:extLst>
              <a:ext uri="{28A0092B-C50C-407E-A947-70E740481C1C}">
                <a14:useLocalDpi xmlns:a14="http://schemas.microsoft.com/office/drawing/2010/main" val="0"/>
              </a:ext>
            </a:extLst>
          </a:blip>
          <a:srcRect l="-44432" r="-44432"/>
          <a:stretch>
            <a:fillRect/>
          </a:stretch>
        </p:blipFill>
        <p:spPr>
          <a:xfrm>
            <a:off x="-634999" y="1411110"/>
            <a:ext cx="9017000" cy="5291667"/>
          </a:xfrm>
        </p:spPr>
      </p:pic>
      <p:sp>
        <p:nvSpPr>
          <p:cNvPr id="6" name="TextBox 5"/>
          <p:cNvSpPr txBox="1"/>
          <p:nvPr/>
        </p:nvSpPr>
        <p:spPr>
          <a:xfrm>
            <a:off x="8607778" y="5545667"/>
            <a:ext cx="2441256" cy="369332"/>
          </a:xfrm>
          <a:prstGeom prst="rect">
            <a:avLst/>
          </a:prstGeom>
          <a:noFill/>
        </p:spPr>
        <p:txBody>
          <a:bodyPr wrap="none" rtlCol="0">
            <a:spAutoFit/>
          </a:bodyPr>
          <a:lstStyle/>
          <a:p>
            <a:r>
              <a:rPr lang="en-US" dirty="0"/>
              <a:t>S</a:t>
            </a:r>
            <a:r>
              <a:rPr lang="en-US" dirty="0" smtClean="0"/>
              <a:t>imon </a:t>
            </a:r>
            <a:r>
              <a:rPr lang="en-US" dirty="0" err="1" smtClean="0"/>
              <a:t>Delso</a:t>
            </a:r>
            <a:r>
              <a:rPr lang="en-US" dirty="0" smtClean="0"/>
              <a:t> et al., 2015</a:t>
            </a:r>
            <a:endParaRPr lang="en-US" dirty="0"/>
          </a:p>
        </p:txBody>
      </p:sp>
      <p:sp>
        <p:nvSpPr>
          <p:cNvPr id="7" name="TextBox 6"/>
          <p:cNvSpPr txBox="1"/>
          <p:nvPr/>
        </p:nvSpPr>
        <p:spPr>
          <a:xfrm>
            <a:off x="7281333" y="1778000"/>
            <a:ext cx="5025835" cy="2308324"/>
          </a:xfrm>
          <a:prstGeom prst="rect">
            <a:avLst/>
          </a:prstGeom>
          <a:noFill/>
        </p:spPr>
        <p:txBody>
          <a:bodyPr wrap="none" rtlCol="0">
            <a:spAutoFit/>
          </a:bodyPr>
          <a:lstStyle/>
          <a:p>
            <a:r>
              <a:rPr lang="en-US" sz="3600" dirty="0" smtClean="0"/>
              <a:t>Japan Domestic Shipment</a:t>
            </a:r>
          </a:p>
          <a:p>
            <a:r>
              <a:rPr lang="en-US" sz="3600" dirty="0" smtClean="0"/>
              <a:t>California Total Use</a:t>
            </a:r>
          </a:p>
          <a:p>
            <a:r>
              <a:rPr lang="en-US" sz="3600" dirty="0" smtClean="0"/>
              <a:t>Sweden Sales</a:t>
            </a:r>
          </a:p>
          <a:p>
            <a:r>
              <a:rPr lang="en-US" sz="3600" dirty="0" smtClean="0"/>
              <a:t>Britain Agricultural Use</a:t>
            </a:r>
          </a:p>
        </p:txBody>
      </p:sp>
    </p:spTree>
    <p:extLst>
      <p:ext uri="{BB962C8B-B14F-4D97-AF65-F5344CB8AC3E}">
        <p14:creationId xmlns:p14="http://schemas.microsoft.com/office/powerpoint/2010/main" val="2329896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are </a:t>
            </a:r>
            <a:r>
              <a:rPr lang="en-US" dirty="0" err="1" smtClean="0"/>
              <a:t>neonics</a:t>
            </a:r>
            <a:r>
              <a:rPr lang="en-US" dirty="0" smtClean="0"/>
              <a:t> used?</a:t>
            </a:r>
            <a:endParaRPr lang="en-US" dirty="0"/>
          </a:p>
        </p:txBody>
      </p:sp>
      <p:pic>
        <p:nvPicPr>
          <p:cNvPr id="5" name="Content Placeholder 3" descr="Screen-Shot-2013-09-26-at-11.39.53-AM.png"/>
          <p:cNvPicPr>
            <a:picLocks noChangeAspect="1"/>
          </p:cNvPicPr>
          <p:nvPr/>
        </p:nvPicPr>
        <p:blipFill>
          <a:blip r:embed="rId3">
            <a:extLst>
              <a:ext uri="{28A0092B-C50C-407E-A947-70E740481C1C}">
                <a14:useLocalDpi xmlns:a14="http://schemas.microsoft.com/office/drawing/2010/main" val="0"/>
              </a:ext>
            </a:extLst>
          </a:blip>
          <a:srcRect l="-8257" r="-8257"/>
          <a:stretch>
            <a:fillRect/>
          </a:stretch>
        </p:blipFill>
        <p:spPr>
          <a:xfrm>
            <a:off x="1165481" y="1619231"/>
            <a:ext cx="9876368" cy="4394616"/>
          </a:xfrm>
          <a:prstGeom prst="rect">
            <a:avLst/>
          </a:prstGeom>
        </p:spPr>
      </p:pic>
      <p:sp>
        <p:nvSpPr>
          <p:cNvPr id="6" name="Content Placeholder 5"/>
          <p:cNvSpPr>
            <a:spLocks noGrp="1"/>
          </p:cNvSpPr>
          <p:nvPr>
            <p:ph idx="1"/>
          </p:nvPr>
        </p:nvSpPr>
        <p:spPr>
          <a:xfrm>
            <a:off x="609600" y="6154955"/>
            <a:ext cx="10972800" cy="433016"/>
          </a:xfrm>
        </p:spPr>
        <p:txBody>
          <a:bodyPr>
            <a:normAutofit fontScale="92500" lnSpcReduction="10000"/>
          </a:bodyPr>
          <a:lstStyle/>
          <a:p>
            <a:pPr marL="0" indent="0">
              <a:buNone/>
            </a:pPr>
            <a:r>
              <a:rPr lang="en-US" dirty="0"/>
              <a:t>Use of IMI has grown exponentially since its approval in 1994</a:t>
            </a:r>
          </a:p>
        </p:txBody>
      </p:sp>
    </p:spTree>
    <p:extLst>
      <p:ext uri="{BB962C8B-B14F-4D97-AF65-F5344CB8AC3E}">
        <p14:creationId xmlns:p14="http://schemas.microsoft.com/office/powerpoint/2010/main" val="364718646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Agricultural </a:t>
            </a:r>
            <a:r>
              <a:rPr lang="en-US" dirty="0"/>
              <a:t>Use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9782" y="1962699"/>
            <a:ext cx="4351338" cy="4351338"/>
          </a:xfrm>
        </p:spPr>
      </p:pic>
      <p:sp>
        <p:nvSpPr>
          <p:cNvPr id="5" name="TextBox 4"/>
          <p:cNvSpPr txBox="1"/>
          <p:nvPr/>
        </p:nvSpPr>
        <p:spPr>
          <a:xfrm>
            <a:off x="1701537" y="1672719"/>
            <a:ext cx="2777066" cy="369332"/>
          </a:xfrm>
          <a:prstGeom prst="rect">
            <a:avLst/>
          </a:prstGeom>
          <a:noFill/>
        </p:spPr>
        <p:txBody>
          <a:bodyPr wrap="square" rtlCol="0">
            <a:spAutoFit/>
          </a:bodyPr>
          <a:lstStyle/>
          <a:p>
            <a:r>
              <a:rPr lang="en-US" b="1" dirty="0" err="1">
                <a:latin typeface="Arial" panose="020B0604020202020204" pitchFamily="34" charset="0"/>
                <a:cs typeface="Arial" panose="020B0604020202020204" pitchFamily="34" charset="0"/>
              </a:rPr>
              <a:t>Imidicloprid</a:t>
            </a:r>
            <a:endParaRPr lang="en-US" b="1"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3733" y="1944158"/>
            <a:ext cx="4572000" cy="45720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47933" y="2830946"/>
            <a:ext cx="2518070" cy="2543896"/>
          </a:xfrm>
          <a:prstGeom prst="rect">
            <a:avLst/>
          </a:prstGeom>
        </p:spPr>
      </p:pic>
      <p:sp>
        <p:nvSpPr>
          <p:cNvPr id="9" name="Rectangle 8"/>
          <p:cNvSpPr/>
          <p:nvPr/>
        </p:nvSpPr>
        <p:spPr>
          <a:xfrm>
            <a:off x="9278175" y="1593367"/>
            <a:ext cx="1342034" cy="369332"/>
          </a:xfrm>
          <a:prstGeom prst="rect">
            <a:avLst/>
          </a:prstGeom>
        </p:spPr>
        <p:txBody>
          <a:bodyPr wrap="none">
            <a:spAutoFit/>
          </a:bodyPr>
          <a:lstStyle/>
          <a:p>
            <a:r>
              <a:rPr lang="en-US" b="1" dirty="0" err="1"/>
              <a:t>Clothianidin</a:t>
            </a:r>
            <a:endParaRPr lang="en-US" dirty="0"/>
          </a:p>
        </p:txBody>
      </p:sp>
      <p:sp>
        <p:nvSpPr>
          <p:cNvPr id="10" name="Rectangle 9"/>
          <p:cNvSpPr/>
          <p:nvPr/>
        </p:nvSpPr>
        <p:spPr>
          <a:xfrm>
            <a:off x="0" y="6488668"/>
            <a:ext cx="12275064" cy="369332"/>
          </a:xfrm>
          <a:prstGeom prst="rect">
            <a:avLst/>
          </a:prstGeom>
        </p:spPr>
        <p:txBody>
          <a:bodyPr wrap="square">
            <a:spAutoFit/>
          </a:bodyPr>
          <a:lstStyle/>
          <a:p>
            <a:r>
              <a:rPr lang="en-US" dirty="0"/>
              <a:t>Data retrieved from: </a:t>
            </a:r>
            <a:r>
              <a:rPr lang="en-US" dirty="0">
                <a:hlinkClick r:id="rId5"/>
              </a:rPr>
              <a:t>Pesticide National Synthesis Project of National Water-Quality Assessment Program (USGS)</a:t>
            </a:r>
            <a:endParaRPr lang="en-US" dirty="0"/>
          </a:p>
        </p:txBody>
      </p:sp>
    </p:spTree>
    <p:extLst>
      <p:ext uri="{BB962C8B-B14F-4D97-AF65-F5344CB8AC3E}">
        <p14:creationId xmlns:p14="http://schemas.microsoft.com/office/powerpoint/2010/main" val="80667500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Routes of Exposure</a:t>
            </a:r>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049861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Chemical Properties of </a:t>
            </a:r>
            <a:r>
              <a:rPr lang="en-US" dirty="0" err="1" smtClean="0"/>
              <a:t>Neonicotinoids</a:t>
            </a:r>
            <a:endParaRPr lang="en-US" dirty="0"/>
          </a:p>
        </p:txBody>
      </p:sp>
      <p:sp>
        <p:nvSpPr>
          <p:cNvPr id="3" name="Content Placeholder 2"/>
          <p:cNvSpPr>
            <a:spLocks noGrp="1"/>
          </p:cNvSpPr>
          <p:nvPr>
            <p:ph idx="1"/>
          </p:nvPr>
        </p:nvSpPr>
        <p:spPr>
          <a:xfrm>
            <a:off x="838200" y="1825625"/>
            <a:ext cx="10515600" cy="2825382"/>
          </a:xfrm>
        </p:spPr>
        <p:txBody>
          <a:bodyPr/>
          <a:lstStyle/>
          <a:p>
            <a:r>
              <a:rPr lang="en-US" dirty="0" smtClean="0"/>
              <a:t>Highly water soluble</a:t>
            </a:r>
          </a:p>
          <a:p>
            <a:r>
              <a:rPr lang="en-US" dirty="0" smtClean="0"/>
              <a:t>Highly volatile in air</a:t>
            </a:r>
          </a:p>
          <a:p>
            <a:r>
              <a:rPr lang="en-US" dirty="0" smtClean="0"/>
              <a:t>Half-lives &gt; 1,000 days in soil</a:t>
            </a:r>
          </a:p>
          <a:p>
            <a:r>
              <a:rPr lang="en-US" dirty="0" smtClean="0"/>
              <a:t>Persistence in woody plants for &gt; 1 year</a:t>
            </a:r>
          </a:p>
          <a:p>
            <a:r>
              <a:rPr lang="en-US" dirty="0"/>
              <a:t>Pass the placenta and the blood brain barrier</a:t>
            </a:r>
          </a:p>
          <a:p>
            <a:endParaRPr lang="en-US" dirty="0" smtClean="0"/>
          </a:p>
          <a:p>
            <a:endParaRPr lang="en-US" dirty="0" smtClean="0"/>
          </a:p>
          <a:p>
            <a:endParaRPr lang="en-US" dirty="0" smtClean="0"/>
          </a:p>
        </p:txBody>
      </p:sp>
      <p:sp>
        <p:nvSpPr>
          <p:cNvPr id="4" name="Rectangle 3"/>
          <p:cNvSpPr/>
          <p:nvPr/>
        </p:nvSpPr>
        <p:spPr>
          <a:xfrm>
            <a:off x="0" y="6488668"/>
            <a:ext cx="2686741" cy="369332"/>
          </a:xfrm>
          <a:prstGeom prst="rect">
            <a:avLst/>
          </a:prstGeom>
        </p:spPr>
        <p:txBody>
          <a:bodyPr wrap="none">
            <a:spAutoFit/>
          </a:bodyPr>
          <a:lstStyle/>
          <a:p>
            <a:r>
              <a:rPr lang="en-US" dirty="0"/>
              <a:t>Reference: </a:t>
            </a:r>
            <a:r>
              <a:rPr lang="en-US" dirty="0" err="1" smtClean="0"/>
              <a:t>Bonmatin</a:t>
            </a:r>
            <a:r>
              <a:rPr lang="en-US" dirty="0" smtClean="0"/>
              <a:t> 2013</a:t>
            </a:r>
            <a:endParaRPr lang="en-US" dirty="0"/>
          </a:p>
        </p:txBody>
      </p:sp>
    </p:spTree>
    <p:extLst>
      <p:ext uri="{BB962C8B-B14F-4D97-AF65-F5344CB8AC3E}">
        <p14:creationId xmlns:p14="http://schemas.microsoft.com/office/powerpoint/2010/main" val="7751404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661705" y="406814"/>
            <a:ext cx="8631637" cy="6042146"/>
          </a:xfrm>
          <a:prstGeom prst="rect">
            <a:avLst/>
          </a:prstGeom>
        </p:spPr>
      </p:pic>
    </p:spTree>
    <p:extLst>
      <p:ext uri="{BB962C8B-B14F-4D97-AF65-F5344CB8AC3E}">
        <p14:creationId xmlns:p14="http://schemas.microsoft.com/office/powerpoint/2010/main" val="243033358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3054</TotalTime>
  <Words>4387</Words>
  <Application>Microsoft Macintosh PowerPoint</Application>
  <PresentationFormat>Custom</PresentationFormat>
  <Paragraphs>453</Paragraphs>
  <Slides>33</Slides>
  <Notes>17</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  What Is Known About the Exposure and Endocrine Disrupting Properties of Neonicotinoid Pesticides?</vt:lpstr>
      <vt:lpstr>What are neonics?</vt:lpstr>
      <vt:lpstr>Sources of Exposure</vt:lpstr>
      <vt:lpstr>Trend in Neonicotinoid Sales and Use through 2012</vt:lpstr>
      <vt:lpstr>How are neonics used?</vt:lpstr>
      <vt:lpstr>US Agricultural Use</vt:lpstr>
      <vt:lpstr>Routes of Exposure</vt:lpstr>
      <vt:lpstr>Chemical Properties of Neonicotinoids</vt:lpstr>
      <vt:lpstr>PowerPoint Presentation</vt:lpstr>
      <vt:lpstr>PowerPoint Presentation</vt:lpstr>
      <vt:lpstr>  Worldwide Assessment of Impact of Systemic Pesticides on Biodiversity and Ecosystems (WIA) 2015  </vt:lpstr>
      <vt:lpstr>Neonics in the environment</vt:lpstr>
      <vt:lpstr>Pets and In-Home Use</vt:lpstr>
      <vt:lpstr>Neonics in food</vt:lpstr>
      <vt:lpstr>Temporal Levels of Urinary Neonicotinoid  Concentrations in Japanese Women</vt:lpstr>
      <vt:lpstr>Review of Literature</vt:lpstr>
      <vt:lpstr>PowerPoint Presentation</vt:lpstr>
      <vt:lpstr>Neonics in mammals</vt:lpstr>
      <vt:lpstr>Neonicotinoid Tox21/ToxCast Results ER related assays</vt:lpstr>
      <vt:lpstr>Green Screen Evidence Review 2014</vt:lpstr>
      <vt:lpstr>Results: 8 Papers on Reproductive Toxicity/Endocrine Disruption</vt:lpstr>
      <vt:lpstr>PowerPoint Presentation</vt:lpstr>
      <vt:lpstr>Human Acute exposure findings</vt:lpstr>
      <vt:lpstr>PowerPoint Presentation</vt:lpstr>
      <vt:lpstr>Source to Effect Framework</vt:lpstr>
      <vt:lpstr>PowerPoint Presentation</vt:lpstr>
      <vt:lpstr>Take Away Points</vt:lpstr>
      <vt:lpstr>Consumer Use</vt:lpstr>
      <vt:lpstr>Seeds, not pounds</vt:lpstr>
      <vt:lpstr> From GMO to HFCS to CCD </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Are Neonicotinoids Endocrine Disruptors?</dc:title>
  <dc:creator>Sara Lupolt</dc:creator>
  <cp:lastModifiedBy>Melissa Perry</cp:lastModifiedBy>
  <cp:revision>75</cp:revision>
  <dcterms:created xsi:type="dcterms:W3CDTF">2016-06-01T20:38:06Z</dcterms:created>
  <dcterms:modified xsi:type="dcterms:W3CDTF">2016-10-28T06:11:04Z</dcterms:modified>
</cp:coreProperties>
</file>