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35"/>
  </p:notesMasterIdLst>
  <p:handoutMasterIdLst>
    <p:handoutMasterId r:id="rId36"/>
  </p:handoutMasterIdLst>
  <p:sldIdLst>
    <p:sldId id="256" r:id="rId2"/>
    <p:sldId id="257" r:id="rId3"/>
    <p:sldId id="266" r:id="rId4"/>
    <p:sldId id="268" r:id="rId5"/>
    <p:sldId id="270" r:id="rId6"/>
    <p:sldId id="271" r:id="rId7"/>
    <p:sldId id="275" r:id="rId8"/>
    <p:sldId id="283" r:id="rId9"/>
    <p:sldId id="287" r:id="rId10"/>
    <p:sldId id="289" r:id="rId11"/>
    <p:sldId id="292" r:id="rId12"/>
    <p:sldId id="293" r:id="rId13"/>
    <p:sldId id="302" r:id="rId14"/>
    <p:sldId id="298" r:id="rId15"/>
    <p:sldId id="299" r:id="rId16"/>
    <p:sldId id="318" r:id="rId17"/>
    <p:sldId id="316" r:id="rId18"/>
    <p:sldId id="351" r:id="rId19"/>
    <p:sldId id="352" r:id="rId20"/>
    <p:sldId id="319" r:id="rId21"/>
    <p:sldId id="339" r:id="rId22"/>
    <p:sldId id="340" r:id="rId23"/>
    <p:sldId id="349" r:id="rId24"/>
    <p:sldId id="335" r:id="rId25"/>
    <p:sldId id="336" r:id="rId26"/>
    <p:sldId id="338" r:id="rId27"/>
    <p:sldId id="341" r:id="rId28"/>
    <p:sldId id="354" r:id="rId29"/>
    <p:sldId id="334" r:id="rId30"/>
    <p:sldId id="353" r:id="rId31"/>
    <p:sldId id="337" r:id="rId32"/>
    <p:sldId id="327" r:id="rId33"/>
    <p:sldId id="331" r:id="rId3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576">
          <p15:clr>
            <a:srgbClr val="A4A3A4"/>
          </p15:clr>
        </p15:guide>
        <p15:guide id="3" pos="2880">
          <p15:clr>
            <a:srgbClr val="A4A3A4"/>
          </p15:clr>
        </p15:guide>
        <p15:guide id="4" pos="2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00000"/>
    <a:srgbClr val="0099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88170" autoAdjust="0"/>
  </p:normalViewPr>
  <p:slideViewPr>
    <p:cSldViewPr>
      <p:cViewPr varScale="1">
        <p:scale>
          <a:sx n="61" d="100"/>
          <a:sy n="61" d="100"/>
        </p:scale>
        <p:origin x="1176" y="77"/>
      </p:cViewPr>
      <p:guideLst>
        <p:guide orient="horz" pos="2160"/>
        <p:guide orient="horz" pos="576"/>
        <p:guide pos="2880"/>
        <p:guide pos="288"/>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19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6BC2F0C1-E1C3-4ACC-BE28-1EAF09B056EE}" type="datetimeFigureOut">
              <a:rPr lang="en-CA" smtClean="0"/>
              <a:t>27/10/2016</a:t>
            </a:fld>
            <a:endParaRPr lang="en-CA"/>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F4DC24EB-5A51-4B5D-ABE5-95AE5FA61290}" type="slidenum">
              <a:rPr lang="en-CA" smtClean="0"/>
              <a:t>‹#›</a:t>
            </a:fld>
            <a:endParaRPr lang="en-CA"/>
          </a:p>
        </p:txBody>
      </p:sp>
    </p:spTree>
    <p:extLst>
      <p:ext uri="{BB962C8B-B14F-4D97-AF65-F5344CB8AC3E}">
        <p14:creationId xmlns:p14="http://schemas.microsoft.com/office/powerpoint/2010/main" val="1270022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724506C0-3FFE-45A5-803D-9F4FC5464A70}" type="datetimeFigureOut">
              <a:rPr lang="en-US" smtClean="0"/>
              <a:t>10/27/2016</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F8646707-6BBD-41A9-B4DF-0C76A73A2D2A}" type="slidenum">
              <a:rPr lang="en-US" smtClean="0"/>
              <a:t>‹#›</a:t>
            </a:fld>
            <a:endParaRPr lang="en-US"/>
          </a:p>
        </p:txBody>
      </p:sp>
    </p:spTree>
    <p:extLst>
      <p:ext uri="{BB962C8B-B14F-4D97-AF65-F5344CB8AC3E}">
        <p14:creationId xmlns:p14="http://schemas.microsoft.com/office/powerpoint/2010/main" val="296068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template can be used as a starter file to give updates for project</a:t>
            </a:r>
            <a:r>
              <a:rPr lang="en-US" baseline="0" dirty="0" smtClean="0"/>
              <a:t> milestones.</a:t>
            </a:r>
            <a:endParaRPr lang="en-US" dirty="0" smtClean="0"/>
          </a:p>
          <a:p>
            <a:endParaRPr lang="en-US" baseline="0" dirty="0" smtClean="0"/>
          </a:p>
          <a:p>
            <a:pPr lvl="0"/>
            <a:r>
              <a:rPr lang="en-US" sz="1000" b="1" dirty="0" smtClean="0"/>
              <a:t>Sections</a:t>
            </a:r>
            <a:endParaRPr lang="en-US" sz="1000" b="0" dirty="0" smtClean="0"/>
          </a:p>
          <a:p>
            <a:pPr lvl="0"/>
            <a:r>
              <a:rPr lang="en-US" sz="1000" b="0" dirty="0" smtClean="0"/>
              <a:t>Right-click on a slide to add sections.</a:t>
            </a:r>
            <a:r>
              <a:rPr lang="en-US" sz="1000" b="0" baseline="0" dirty="0" smtClean="0"/>
              <a:t> Sections can help to organize your slides or facilitate collaboration between multiple authors.</a:t>
            </a:r>
            <a:endParaRPr lang="en-US" sz="1000" b="0" dirty="0" smtClean="0"/>
          </a:p>
          <a:p>
            <a:pPr lvl="0"/>
            <a:endParaRPr lang="en-US" sz="1000" b="1" dirty="0" smtClean="0"/>
          </a:p>
          <a:p>
            <a:pPr lvl="0"/>
            <a:r>
              <a:rPr lang="en-US" sz="1000" b="1" dirty="0" smtClean="0"/>
              <a:t>Notes</a:t>
            </a:r>
          </a:p>
          <a:p>
            <a:pPr lvl="0"/>
            <a:r>
              <a:rPr lang="en-US" sz="1000" dirty="0" smtClean="0"/>
              <a:t>Use the Notes section for delivery notes or to provide additional details for the audience.</a:t>
            </a:r>
            <a:r>
              <a:rPr lang="en-US" sz="1000" baseline="0" dirty="0" smtClean="0"/>
              <a:t> View these notes in Presentation View during your presentation. </a:t>
            </a:r>
          </a:p>
          <a:p>
            <a:pPr lvl="0">
              <a:buFontTx/>
              <a:buNone/>
            </a:pPr>
            <a:r>
              <a:rPr lang="en-US" sz="1000" dirty="0" smtClean="0"/>
              <a:t>Keep in mind the font size (important for accessibility, visibility, videotaping, and online production)</a:t>
            </a:r>
          </a:p>
          <a:p>
            <a:pPr lvl="0"/>
            <a:endParaRPr lang="en-US" sz="1000" dirty="0" smtClean="0"/>
          </a:p>
          <a:p>
            <a:pPr lvl="0">
              <a:buFontTx/>
              <a:buNone/>
            </a:pPr>
            <a:r>
              <a:rPr lang="en-US" sz="1000" b="1" dirty="0" smtClean="0"/>
              <a:t>Coordinated colors </a:t>
            </a:r>
          </a:p>
          <a:p>
            <a:pPr lvl="0">
              <a:buFontTx/>
              <a:buNone/>
            </a:pPr>
            <a:r>
              <a:rPr lang="en-US" sz="1000" dirty="0" smtClean="0"/>
              <a:t>Pay particular attention to the graphs, charts, and text boxes.</a:t>
            </a:r>
            <a:r>
              <a:rPr lang="en-US" sz="1000" baseline="0" dirty="0" smtClean="0"/>
              <a:t> </a:t>
            </a:r>
            <a:endParaRPr lang="en-US" sz="1000" dirty="0" smtClean="0"/>
          </a:p>
          <a:p>
            <a:pPr lvl="0"/>
            <a:r>
              <a:rPr lang="en-US" sz="1000" dirty="0" smtClean="0"/>
              <a:t>Consider that attendees will print in black and white or </a:t>
            </a:r>
            <a:r>
              <a:rPr lang="en-US" sz="1000" dirty="0" err="1" smtClean="0"/>
              <a:t>grayscale</a:t>
            </a:r>
            <a:r>
              <a:rPr lang="en-US" sz="1000" dirty="0" smtClean="0"/>
              <a:t>. Run a test print to make sure your colors work when printed in pure black and white and </a:t>
            </a:r>
            <a:r>
              <a:rPr lang="en-US" sz="1000" dirty="0" err="1" smtClean="0"/>
              <a:t>grayscale</a:t>
            </a:r>
            <a:r>
              <a:rPr lang="en-US" sz="1000" dirty="0" smtClean="0"/>
              <a:t>.</a:t>
            </a:r>
          </a:p>
          <a:p>
            <a:pPr lvl="0">
              <a:buFontTx/>
              <a:buNone/>
            </a:pPr>
            <a:endParaRPr lang="en-US" sz="1000" dirty="0" smtClean="0"/>
          </a:p>
          <a:p>
            <a:pPr lvl="0">
              <a:buFontTx/>
              <a:buNone/>
            </a:pPr>
            <a:r>
              <a:rPr lang="en-US" sz="1000" b="1" dirty="0" smtClean="0"/>
              <a:t>Graphics, tables, and graphs</a:t>
            </a:r>
          </a:p>
          <a:p>
            <a:pPr lvl="0"/>
            <a:r>
              <a:rPr lang="en-US" sz="1000" dirty="0" smtClean="0"/>
              <a:t>Keep it simple: If possible, use consistent, non-distracting styles and colors.</a:t>
            </a:r>
          </a:p>
          <a:p>
            <a:pPr lvl="0"/>
            <a:r>
              <a:rPr lang="en-US" sz="1000" dirty="0" smtClean="0"/>
              <a:t>Label all graphs and tables.</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5E0C3846-8D4C-4326-8BC7-9B455A036298}" type="slidenum">
              <a:rPr lang="en-US" smtClean="0"/>
              <a:pPr/>
              <a:t>1</a:t>
            </a:fld>
            <a:endParaRPr lang="en-US"/>
          </a:p>
        </p:txBody>
      </p:sp>
    </p:spTree>
    <p:extLst>
      <p:ext uri="{BB962C8B-B14F-4D97-AF65-F5344CB8AC3E}">
        <p14:creationId xmlns:p14="http://schemas.microsoft.com/office/powerpoint/2010/main" val="3014120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4800" spc="-8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lumMod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Rectangle 8"/>
          <p:cNvSpPr/>
          <p:nvPr/>
        </p:nvSpPr>
        <p:spPr>
          <a:xfrm>
            <a:off x="8914040" y="4846320"/>
            <a:ext cx="142876" cy="201168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8914040"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
        <p:nvSpPr>
          <p:cNvPr id="13" name="Rectangle 12"/>
          <p:cNvSpPr/>
          <p:nvPr userDrawn="1"/>
        </p:nvSpPr>
        <p:spPr>
          <a:xfrm rot="16200000">
            <a:off x="4438104" y="1496614"/>
            <a:ext cx="142877" cy="9034053"/>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userDrawn="1"/>
        </p:nvSpPr>
        <p:spPr>
          <a:xfrm>
            <a:off x="1164208" y="6139690"/>
            <a:ext cx="2687711" cy="692497"/>
          </a:xfrm>
          <a:prstGeom prst="rect">
            <a:avLst/>
          </a:prstGeom>
          <a:noFill/>
        </p:spPr>
        <p:txBody>
          <a:bodyPr wrap="square" rtlCol="0">
            <a:spAutoFit/>
          </a:bodyPr>
          <a:lstStyle/>
          <a:p>
            <a:r>
              <a:rPr lang="en-CA" sz="1300" dirty="0" smtClean="0">
                <a:solidFill>
                  <a:schemeClr val="tx1"/>
                </a:solidFill>
                <a:latin typeface="Impact" panose="020B0806030902050204" pitchFamily="34" charset="0"/>
              </a:rPr>
              <a:t>INTERNATIONAL</a:t>
            </a:r>
            <a:r>
              <a:rPr lang="en-CA" sz="1300" dirty="0" smtClean="0">
                <a:solidFill>
                  <a:srgbClr val="8C191C"/>
                </a:solidFill>
                <a:latin typeface="Impact" panose="020B0806030902050204" pitchFamily="34" charset="0"/>
              </a:rPr>
              <a:t/>
            </a:r>
            <a:br>
              <a:rPr lang="en-CA" sz="1300" dirty="0" smtClean="0">
                <a:solidFill>
                  <a:srgbClr val="8C191C"/>
                </a:solidFill>
                <a:latin typeface="Impact" panose="020B0806030902050204" pitchFamily="34" charset="0"/>
              </a:rPr>
            </a:br>
            <a:r>
              <a:rPr lang="en-CA" sz="1300" dirty="0" smtClean="0">
                <a:solidFill>
                  <a:srgbClr val="8C191C"/>
                </a:solidFill>
                <a:latin typeface="Impact" panose="020B0806030902050204" pitchFamily="34" charset="0"/>
              </a:rPr>
              <a:t>JOINT POLICY</a:t>
            </a:r>
            <a:r>
              <a:rPr lang="en-CA" sz="1300" baseline="0" dirty="0" smtClean="0">
                <a:solidFill>
                  <a:srgbClr val="8C191C"/>
                </a:solidFill>
                <a:latin typeface="Impact" panose="020B0806030902050204" pitchFamily="34" charset="0"/>
              </a:rPr>
              <a:t> COMMITTEE</a:t>
            </a:r>
            <a:br>
              <a:rPr lang="en-CA" sz="1300" baseline="0" dirty="0" smtClean="0">
                <a:solidFill>
                  <a:srgbClr val="8C191C"/>
                </a:solidFill>
                <a:latin typeface="Impact" panose="020B0806030902050204" pitchFamily="34" charset="0"/>
              </a:rPr>
            </a:br>
            <a:r>
              <a:rPr lang="en-CA" sz="1300" baseline="0" dirty="0" smtClean="0">
                <a:solidFill>
                  <a:schemeClr val="tx1"/>
                </a:solidFill>
                <a:latin typeface="Impact" panose="020B0806030902050204" pitchFamily="34" charset="0"/>
              </a:rPr>
              <a:t>OF THE SOCIETIES OF EPIDEMIOLOGY</a:t>
            </a:r>
            <a:endParaRPr lang="en-CA" sz="1300" dirty="0">
              <a:solidFill>
                <a:schemeClr val="tx1"/>
              </a:solidFill>
              <a:latin typeface="Impact" panose="020B0806030902050204" pitchFamily="34" charset="0"/>
            </a:endParaRPr>
          </a:p>
        </p:txBody>
      </p:sp>
      <p:grpSp>
        <p:nvGrpSpPr>
          <p:cNvPr id="98" name="Group 97"/>
          <p:cNvGrpSpPr/>
          <p:nvPr userDrawn="1"/>
        </p:nvGrpSpPr>
        <p:grpSpPr>
          <a:xfrm>
            <a:off x="199022" y="6160227"/>
            <a:ext cx="864096" cy="640532"/>
            <a:chOff x="1560513" y="2847975"/>
            <a:chExt cx="1546225" cy="1146176"/>
          </a:xfrm>
        </p:grpSpPr>
        <p:sp>
          <p:nvSpPr>
            <p:cNvPr id="90" name="Rectangle 36"/>
            <p:cNvSpPr>
              <a:spLocks noChangeArrowheads="1"/>
            </p:cNvSpPr>
            <p:nvPr userDrawn="1"/>
          </p:nvSpPr>
          <p:spPr bwMode="auto">
            <a:xfrm>
              <a:off x="1912938" y="2855913"/>
              <a:ext cx="1193800" cy="1108075"/>
            </a:xfrm>
            <a:prstGeom prst="rect">
              <a:avLst/>
            </a:prstGeom>
            <a:solidFill>
              <a:srgbClr val="8C19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1" name="Freeform 37"/>
            <p:cNvSpPr>
              <a:spLocks/>
            </p:cNvSpPr>
            <p:nvPr userDrawn="1"/>
          </p:nvSpPr>
          <p:spPr bwMode="auto">
            <a:xfrm>
              <a:off x="1687513" y="2916238"/>
              <a:ext cx="544513" cy="1077913"/>
            </a:xfrm>
            <a:custGeom>
              <a:avLst/>
              <a:gdLst>
                <a:gd name="T0" fmla="*/ 112 w 145"/>
                <a:gd name="T1" fmla="*/ 263 h 286"/>
                <a:gd name="T2" fmla="*/ 145 w 145"/>
                <a:gd name="T3" fmla="*/ 204 h 286"/>
                <a:gd name="T4" fmla="*/ 144 w 145"/>
                <a:gd name="T5" fmla="*/ 165 h 286"/>
                <a:gd name="T6" fmla="*/ 142 w 145"/>
                <a:gd name="T7" fmla="*/ 88 h 286"/>
                <a:gd name="T8" fmla="*/ 143 w 145"/>
                <a:gd name="T9" fmla="*/ 38 h 286"/>
                <a:gd name="T10" fmla="*/ 145 w 145"/>
                <a:gd name="T11" fmla="*/ 0 h 286"/>
                <a:gd name="T12" fmla="*/ 127 w 145"/>
                <a:gd name="T13" fmla="*/ 1 h 286"/>
                <a:gd name="T14" fmla="*/ 111 w 145"/>
                <a:gd name="T15" fmla="*/ 1 h 286"/>
                <a:gd name="T16" fmla="*/ 85 w 145"/>
                <a:gd name="T17" fmla="*/ 0 h 286"/>
                <a:gd name="T18" fmla="*/ 83 w 145"/>
                <a:gd name="T19" fmla="*/ 0 h 286"/>
                <a:gd name="T20" fmla="*/ 87 w 145"/>
                <a:gd name="T21" fmla="*/ 73 h 286"/>
                <a:gd name="T22" fmla="*/ 89 w 145"/>
                <a:gd name="T23" fmla="*/ 194 h 286"/>
                <a:gd name="T24" fmla="*/ 70 w 145"/>
                <a:gd name="T25" fmla="*/ 256 h 286"/>
                <a:gd name="T26" fmla="*/ 0 w 145"/>
                <a:gd name="T27" fmla="*/ 275 h 286"/>
                <a:gd name="T28" fmla="*/ 4 w 145"/>
                <a:gd name="T29" fmla="*/ 286 h 286"/>
                <a:gd name="T30" fmla="*/ 112 w 145"/>
                <a:gd name="T31" fmla="*/ 263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5" h="286">
                  <a:moveTo>
                    <a:pt x="112" y="263"/>
                  </a:moveTo>
                  <a:cubicBezTo>
                    <a:pt x="134" y="250"/>
                    <a:pt x="145" y="231"/>
                    <a:pt x="145" y="204"/>
                  </a:cubicBezTo>
                  <a:cubicBezTo>
                    <a:pt x="145" y="204"/>
                    <a:pt x="145" y="191"/>
                    <a:pt x="144" y="165"/>
                  </a:cubicBezTo>
                  <a:cubicBezTo>
                    <a:pt x="143" y="139"/>
                    <a:pt x="142" y="114"/>
                    <a:pt x="142" y="88"/>
                  </a:cubicBezTo>
                  <a:cubicBezTo>
                    <a:pt x="142" y="69"/>
                    <a:pt x="143" y="52"/>
                    <a:pt x="143" y="38"/>
                  </a:cubicBezTo>
                  <a:cubicBezTo>
                    <a:pt x="143" y="23"/>
                    <a:pt x="144" y="11"/>
                    <a:pt x="145" y="0"/>
                  </a:cubicBezTo>
                  <a:cubicBezTo>
                    <a:pt x="139" y="0"/>
                    <a:pt x="133" y="0"/>
                    <a:pt x="127" y="1"/>
                  </a:cubicBezTo>
                  <a:cubicBezTo>
                    <a:pt x="122" y="1"/>
                    <a:pt x="116" y="1"/>
                    <a:pt x="111" y="1"/>
                  </a:cubicBezTo>
                  <a:cubicBezTo>
                    <a:pt x="105" y="1"/>
                    <a:pt x="96" y="1"/>
                    <a:pt x="85" y="0"/>
                  </a:cubicBezTo>
                  <a:cubicBezTo>
                    <a:pt x="84" y="0"/>
                    <a:pt x="83" y="0"/>
                    <a:pt x="83" y="0"/>
                  </a:cubicBezTo>
                  <a:cubicBezTo>
                    <a:pt x="84" y="13"/>
                    <a:pt x="86" y="38"/>
                    <a:pt x="87" y="73"/>
                  </a:cubicBezTo>
                  <a:cubicBezTo>
                    <a:pt x="88" y="109"/>
                    <a:pt x="89" y="149"/>
                    <a:pt x="89" y="194"/>
                  </a:cubicBezTo>
                  <a:cubicBezTo>
                    <a:pt x="89" y="225"/>
                    <a:pt x="83" y="246"/>
                    <a:pt x="70" y="256"/>
                  </a:cubicBezTo>
                  <a:cubicBezTo>
                    <a:pt x="57" y="267"/>
                    <a:pt x="34" y="273"/>
                    <a:pt x="0" y="275"/>
                  </a:cubicBezTo>
                  <a:cubicBezTo>
                    <a:pt x="4" y="286"/>
                    <a:pt x="4" y="286"/>
                    <a:pt x="4" y="286"/>
                  </a:cubicBezTo>
                  <a:cubicBezTo>
                    <a:pt x="54" y="283"/>
                    <a:pt x="90" y="275"/>
                    <a:pt x="112" y="26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2" name="Freeform 38"/>
            <p:cNvSpPr>
              <a:spLocks noEditPoints="1"/>
            </p:cNvSpPr>
            <p:nvPr userDrawn="1"/>
          </p:nvSpPr>
          <p:spPr bwMode="auto">
            <a:xfrm>
              <a:off x="2314575" y="2913063"/>
              <a:ext cx="349250" cy="452438"/>
            </a:xfrm>
            <a:custGeom>
              <a:avLst/>
              <a:gdLst>
                <a:gd name="T0" fmla="*/ 31 w 93"/>
                <a:gd name="T1" fmla="*/ 29 h 120"/>
                <a:gd name="T2" fmla="*/ 32 w 93"/>
                <a:gd name="T3" fmla="*/ 20 h 120"/>
                <a:gd name="T4" fmla="*/ 32 w 93"/>
                <a:gd name="T5" fmla="*/ 10 h 120"/>
                <a:gd name="T6" fmla="*/ 33 w 93"/>
                <a:gd name="T7" fmla="*/ 10 h 120"/>
                <a:gd name="T8" fmla="*/ 39 w 93"/>
                <a:gd name="T9" fmla="*/ 10 h 120"/>
                <a:gd name="T10" fmla="*/ 56 w 93"/>
                <a:gd name="T11" fmla="*/ 15 h 120"/>
                <a:gd name="T12" fmla="*/ 61 w 93"/>
                <a:gd name="T13" fmla="*/ 32 h 120"/>
                <a:gd name="T14" fmla="*/ 54 w 93"/>
                <a:gd name="T15" fmla="*/ 52 h 120"/>
                <a:gd name="T16" fmla="*/ 31 w 93"/>
                <a:gd name="T17" fmla="*/ 59 h 120"/>
                <a:gd name="T18" fmla="*/ 31 w 93"/>
                <a:gd name="T19" fmla="*/ 29 h 120"/>
                <a:gd name="T20" fmla="*/ 9 w 93"/>
                <a:gd name="T21" fmla="*/ 119 h 120"/>
                <a:gd name="T22" fmla="*/ 17 w 93"/>
                <a:gd name="T23" fmla="*/ 119 h 120"/>
                <a:gd name="T24" fmla="*/ 25 w 93"/>
                <a:gd name="T25" fmla="*/ 119 h 120"/>
                <a:gd name="T26" fmla="*/ 33 w 93"/>
                <a:gd name="T27" fmla="*/ 120 h 120"/>
                <a:gd name="T28" fmla="*/ 32 w 93"/>
                <a:gd name="T29" fmla="*/ 102 h 120"/>
                <a:gd name="T30" fmla="*/ 31 w 93"/>
                <a:gd name="T31" fmla="*/ 94 h 120"/>
                <a:gd name="T32" fmla="*/ 31 w 93"/>
                <a:gd name="T33" fmla="*/ 68 h 120"/>
                <a:gd name="T34" fmla="*/ 35 w 93"/>
                <a:gd name="T35" fmla="*/ 68 h 120"/>
                <a:gd name="T36" fmla="*/ 38 w 93"/>
                <a:gd name="T37" fmla="*/ 68 h 120"/>
                <a:gd name="T38" fmla="*/ 79 w 93"/>
                <a:gd name="T39" fmla="*/ 59 h 120"/>
                <a:gd name="T40" fmla="*/ 93 w 93"/>
                <a:gd name="T41" fmla="*/ 31 h 120"/>
                <a:gd name="T42" fmla="*/ 82 w 93"/>
                <a:gd name="T43" fmla="*/ 8 h 120"/>
                <a:gd name="T44" fmla="*/ 48 w 93"/>
                <a:gd name="T45" fmla="*/ 0 h 120"/>
                <a:gd name="T46" fmla="*/ 29 w 93"/>
                <a:gd name="T47" fmla="*/ 0 h 120"/>
                <a:gd name="T48" fmla="*/ 14 w 93"/>
                <a:gd name="T49" fmla="*/ 1 h 120"/>
                <a:gd name="T50" fmla="*/ 7 w 93"/>
                <a:gd name="T51" fmla="*/ 0 h 120"/>
                <a:gd name="T52" fmla="*/ 0 w 93"/>
                <a:gd name="T53" fmla="*/ 0 h 120"/>
                <a:gd name="T54" fmla="*/ 2 w 93"/>
                <a:gd name="T55" fmla="*/ 27 h 120"/>
                <a:gd name="T56" fmla="*/ 3 w 93"/>
                <a:gd name="T57" fmla="*/ 60 h 120"/>
                <a:gd name="T58" fmla="*/ 2 w 93"/>
                <a:gd name="T59" fmla="*/ 94 h 120"/>
                <a:gd name="T60" fmla="*/ 0 w 93"/>
                <a:gd name="T61" fmla="*/ 120 h 120"/>
                <a:gd name="T62" fmla="*/ 9 w 93"/>
                <a:gd name="T63" fmla="*/ 119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3" h="120">
                  <a:moveTo>
                    <a:pt x="31" y="29"/>
                  </a:moveTo>
                  <a:cubicBezTo>
                    <a:pt x="31" y="26"/>
                    <a:pt x="31" y="23"/>
                    <a:pt x="32" y="20"/>
                  </a:cubicBezTo>
                  <a:cubicBezTo>
                    <a:pt x="32" y="16"/>
                    <a:pt x="32" y="13"/>
                    <a:pt x="32" y="10"/>
                  </a:cubicBezTo>
                  <a:cubicBezTo>
                    <a:pt x="33" y="10"/>
                    <a:pt x="33" y="10"/>
                    <a:pt x="33" y="10"/>
                  </a:cubicBezTo>
                  <a:cubicBezTo>
                    <a:pt x="36" y="10"/>
                    <a:pt x="37" y="10"/>
                    <a:pt x="39" y="10"/>
                  </a:cubicBezTo>
                  <a:cubicBezTo>
                    <a:pt x="46" y="10"/>
                    <a:pt x="52" y="11"/>
                    <a:pt x="56" y="15"/>
                  </a:cubicBezTo>
                  <a:cubicBezTo>
                    <a:pt x="59" y="19"/>
                    <a:pt x="61" y="25"/>
                    <a:pt x="61" y="32"/>
                  </a:cubicBezTo>
                  <a:cubicBezTo>
                    <a:pt x="61" y="42"/>
                    <a:pt x="59" y="48"/>
                    <a:pt x="54" y="52"/>
                  </a:cubicBezTo>
                  <a:cubicBezTo>
                    <a:pt x="50" y="56"/>
                    <a:pt x="42" y="59"/>
                    <a:pt x="31" y="59"/>
                  </a:cubicBezTo>
                  <a:cubicBezTo>
                    <a:pt x="31" y="29"/>
                    <a:pt x="31" y="29"/>
                    <a:pt x="31" y="29"/>
                  </a:cubicBezTo>
                  <a:close/>
                  <a:moveTo>
                    <a:pt x="9" y="119"/>
                  </a:moveTo>
                  <a:cubicBezTo>
                    <a:pt x="11" y="119"/>
                    <a:pt x="14" y="119"/>
                    <a:pt x="17" y="119"/>
                  </a:cubicBezTo>
                  <a:cubicBezTo>
                    <a:pt x="19" y="119"/>
                    <a:pt x="22" y="119"/>
                    <a:pt x="25" y="119"/>
                  </a:cubicBezTo>
                  <a:cubicBezTo>
                    <a:pt x="27" y="120"/>
                    <a:pt x="30" y="120"/>
                    <a:pt x="33" y="120"/>
                  </a:cubicBezTo>
                  <a:cubicBezTo>
                    <a:pt x="33" y="112"/>
                    <a:pt x="32" y="106"/>
                    <a:pt x="32" y="102"/>
                  </a:cubicBezTo>
                  <a:cubicBezTo>
                    <a:pt x="31" y="98"/>
                    <a:pt x="31" y="95"/>
                    <a:pt x="31" y="94"/>
                  </a:cubicBezTo>
                  <a:cubicBezTo>
                    <a:pt x="31" y="68"/>
                    <a:pt x="31" y="68"/>
                    <a:pt x="31" y="68"/>
                  </a:cubicBezTo>
                  <a:cubicBezTo>
                    <a:pt x="32" y="68"/>
                    <a:pt x="33" y="68"/>
                    <a:pt x="35" y="68"/>
                  </a:cubicBezTo>
                  <a:cubicBezTo>
                    <a:pt x="36" y="68"/>
                    <a:pt x="37" y="68"/>
                    <a:pt x="38" y="68"/>
                  </a:cubicBezTo>
                  <a:cubicBezTo>
                    <a:pt x="57" y="68"/>
                    <a:pt x="70" y="65"/>
                    <a:pt x="79" y="59"/>
                  </a:cubicBezTo>
                  <a:cubicBezTo>
                    <a:pt x="89" y="53"/>
                    <a:pt x="93" y="44"/>
                    <a:pt x="93" y="31"/>
                  </a:cubicBezTo>
                  <a:cubicBezTo>
                    <a:pt x="93" y="21"/>
                    <a:pt x="89" y="13"/>
                    <a:pt x="82" y="8"/>
                  </a:cubicBezTo>
                  <a:cubicBezTo>
                    <a:pt x="75" y="2"/>
                    <a:pt x="63" y="0"/>
                    <a:pt x="48" y="0"/>
                  </a:cubicBezTo>
                  <a:cubicBezTo>
                    <a:pt x="43" y="0"/>
                    <a:pt x="37" y="0"/>
                    <a:pt x="29" y="0"/>
                  </a:cubicBezTo>
                  <a:cubicBezTo>
                    <a:pt x="22" y="0"/>
                    <a:pt x="17" y="1"/>
                    <a:pt x="14" y="1"/>
                  </a:cubicBezTo>
                  <a:cubicBezTo>
                    <a:pt x="12" y="1"/>
                    <a:pt x="10" y="1"/>
                    <a:pt x="7" y="0"/>
                  </a:cubicBezTo>
                  <a:cubicBezTo>
                    <a:pt x="5" y="0"/>
                    <a:pt x="3" y="0"/>
                    <a:pt x="0" y="0"/>
                  </a:cubicBezTo>
                  <a:cubicBezTo>
                    <a:pt x="1" y="8"/>
                    <a:pt x="2" y="17"/>
                    <a:pt x="2" y="27"/>
                  </a:cubicBezTo>
                  <a:cubicBezTo>
                    <a:pt x="2" y="37"/>
                    <a:pt x="3" y="48"/>
                    <a:pt x="3" y="60"/>
                  </a:cubicBezTo>
                  <a:cubicBezTo>
                    <a:pt x="3" y="73"/>
                    <a:pt x="2" y="85"/>
                    <a:pt x="2" y="94"/>
                  </a:cubicBezTo>
                  <a:cubicBezTo>
                    <a:pt x="2" y="104"/>
                    <a:pt x="1" y="112"/>
                    <a:pt x="0" y="120"/>
                  </a:cubicBezTo>
                  <a:cubicBezTo>
                    <a:pt x="3" y="120"/>
                    <a:pt x="6" y="120"/>
                    <a:pt x="9" y="1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3" name="Freeform 39"/>
            <p:cNvSpPr>
              <a:spLocks/>
            </p:cNvSpPr>
            <p:nvPr userDrawn="1"/>
          </p:nvSpPr>
          <p:spPr bwMode="auto">
            <a:xfrm>
              <a:off x="2693988" y="2901950"/>
              <a:ext cx="376238" cy="469900"/>
            </a:xfrm>
            <a:custGeom>
              <a:avLst/>
              <a:gdLst>
                <a:gd name="T0" fmla="*/ 98 w 100"/>
                <a:gd name="T1" fmla="*/ 19 h 125"/>
                <a:gd name="T2" fmla="*/ 100 w 100"/>
                <a:gd name="T3" fmla="*/ 9 h 125"/>
                <a:gd name="T4" fmla="*/ 82 w 100"/>
                <a:gd name="T5" fmla="*/ 3 h 125"/>
                <a:gd name="T6" fmla="*/ 64 w 100"/>
                <a:gd name="T7" fmla="*/ 0 h 125"/>
                <a:gd name="T8" fmla="*/ 17 w 100"/>
                <a:gd name="T9" fmla="*/ 17 h 125"/>
                <a:gd name="T10" fmla="*/ 0 w 100"/>
                <a:gd name="T11" fmla="*/ 63 h 125"/>
                <a:gd name="T12" fmla="*/ 16 w 100"/>
                <a:gd name="T13" fmla="*/ 109 h 125"/>
                <a:gd name="T14" fmla="*/ 61 w 100"/>
                <a:gd name="T15" fmla="*/ 125 h 125"/>
                <a:gd name="T16" fmla="*/ 79 w 100"/>
                <a:gd name="T17" fmla="*/ 123 h 125"/>
                <a:gd name="T18" fmla="*/ 96 w 100"/>
                <a:gd name="T19" fmla="*/ 117 h 125"/>
                <a:gd name="T20" fmla="*/ 100 w 100"/>
                <a:gd name="T21" fmla="*/ 102 h 125"/>
                <a:gd name="T22" fmla="*/ 97 w 100"/>
                <a:gd name="T23" fmla="*/ 102 h 125"/>
                <a:gd name="T24" fmla="*/ 82 w 100"/>
                <a:gd name="T25" fmla="*/ 112 h 125"/>
                <a:gd name="T26" fmla="*/ 65 w 100"/>
                <a:gd name="T27" fmla="*/ 115 h 125"/>
                <a:gd name="T28" fmla="*/ 36 w 100"/>
                <a:gd name="T29" fmla="*/ 101 h 125"/>
                <a:gd name="T30" fmla="*/ 26 w 100"/>
                <a:gd name="T31" fmla="*/ 62 h 125"/>
                <a:gd name="T32" fmla="*/ 36 w 100"/>
                <a:gd name="T33" fmla="*/ 24 h 125"/>
                <a:gd name="T34" fmla="*/ 64 w 100"/>
                <a:gd name="T35" fmla="*/ 11 h 125"/>
                <a:gd name="T36" fmla="*/ 83 w 100"/>
                <a:gd name="T37" fmla="*/ 16 h 125"/>
                <a:gd name="T38" fmla="*/ 94 w 100"/>
                <a:gd name="T39" fmla="*/ 31 h 125"/>
                <a:gd name="T40" fmla="*/ 96 w 100"/>
                <a:gd name="T41" fmla="*/ 31 h 125"/>
                <a:gd name="T42" fmla="*/ 98 w 100"/>
                <a:gd name="T43" fmla="*/ 1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0" h="125">
                  <a:moveTo>
                    <a:pt x="98" y="19"/>
                  </a:moveTo>
                  <a:cubicBezTo>
                    <a:pt x="99" y="16"/>
                    <a:pt x="100" y="12"/>
                    <a:pt x="100" y="9"/>
                  </a:cubicBezTo>
                  <a:cubicBezTo>
                    <a:pt x="94" y="6"/>
                    <a:pt x="88" y="4"/>
                    <a:pt x="82" y="3"/>
                  </a:cubicBezTo>
                  <a:cubicBezTo>
                    <a:pt x="76" y="1"/>
                    <a:pt x="70" y="0"/>
                    <a:pt x="64" y="0"/>
                  </a:cubicBezTo>
                  <a:cubicBezTo>
                    <a:pt x="44" y="0"/>
                    <a:pt x="29" y="6"/>
                    <a:pt x="17" y="17"/>
                  </a:cubicBezTo>
                  <a:cubicBezTo>
                    <a:pt x="6" y="29"/>
                    <a:pt x="0" y="44"/>
                    <a:pt x="0" y="63"/>
                  </a:cubicBezTo>
                  <a:cubicBezTo>
                    <a:pt x="0" y="82"/>
                    <a:pt x="5" y="98"/>
                    <a:pt x="16" y="109"/>
                  </a:cubicBezTo>
                  <a:cubicBezTo>
                    <a:pt x="27" y="120"/>
                    <a:pt x="42" y="125"/>
                    <a:pt x="61" y="125"/>
                  </a:cubicBezTo>
                  <a:cubicBezTo>
                    <a:pt x="67" y="125"/>
                    <a:pt x="73" y="125"/>
                    <a:pt x="79" y="123"/>
                  </a:cubicBezTo>
                  <a:cubicBezTo>
                    <a:pt x="85" y="122"/>
                    <a:pt x="90" y="120"/>
                    <a:pt x="96" y="117"/>
                  </a:cubicBezTo>
                  <a:cubicBezTo>
                    <a:pt x="100" y="102"/>
                    <a:pt x="100" y="102"/>
                    <a:pt x="100" y="102"/>
                  </a:cubicBezTo>
                  <a:cubicBezTo>
                    <a:pt x="97" y="102"/>
                    <a:pt x="97" y="102"/>
                    <a:pt x="97" y="102"/>
                  </a:cubicBezTo>
                  <a:cubicBezTo>
                    <a:pt x="93" y="106"/>
                    <a:pt x="88" y="109"/>
                    <a:pt x="82" y="112"/>
                  </a:cubicBezTo>
                  <a:cubicBezTo>
                    <a:pt x="77" y="114"/>
                    <a:pt x="71" y="115"/>
                    <a:pt x="65" y="115"/>
                  </a:cubicBezTo>
                  <a:cubicBezTo>
                    <a:pt x="53" y="115"/>
                    <a:pt x="43" y="111"/>
                    <a:pt x="36" y="101"/>
                  </a:cubicBezTo>
                  <a:cubicBezTo>
                    <a:pt x="29" y="92"/>
                    <a:pt x="26" y="79"/>
                    <a:pt x="26" y="62"/>
                  </a:cubicBezTo>
                  <a:cubicBezTo>
                    <a:pt x="26" y="46"/>
                    <a:pt x="29" y="33"/>
                    <a:pt x="36" y="24"/>
                  </a:cubicBezTo>
                  <a:cubicBezTo>
                    <a:pt x="42" y="16"/>
                    <a:pt x="52" y="11"/>
                    <a:pt x="64" y="11"/>
                  </a:cubicBezTo>
                  <a:cubicBezTo>
                    <a:pt x="71" y="11"/>
                    <a:pt x="78" y="13"/>
                    <a:pt x="83" y="16"/>
                  </a:cubicBezTo>
                  <a:cubicBezTo>
                    <a:pt x="89" y="20"/>
                    <a:pt x="92" y="25"/>
                    <a:pt x="94" y="31"/>
                  </a:cubicBezTo>
                  <a:cubicBezTo>
                    <a:pt x="96" y="31"/>
                    <a:pt x="96" y="31"/>
                    <a:pt x="96" y="31"/>
                  </a:cubicBezTo>
                  <a:cubicBezTo>
                    <a:pt x="97" y="27"/>
                    <a:pt x="97" y="23"/>
                    <a:pt x="98"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4" name="Freeform 40"/>
            <p:cNvSpPr>
              <a:spLocks/>
            </p:cNvSpPr>
            <p:nvPr userDrawn="1"/>
          </p:nvSpPr>
          <p:spPr bwMode="auto">
            <a:xfrm>
              <a:off x="2289175" y="3432175"/>
              <a:ext cx="355600" cy="471488"/>
            </a:xfrm>
            <a:custGeom>
              <a:avLst/>
              <a:gdLst>
                <a:gd name="T0" fmla="*/ 17 w 95"/>
                <a:gd name="T1" fmla="*/ 123 h 125"/>
                <a:gd name="T2" fmla="*/ 40 w 95"/>
                <a:gd name="T3" fmla="*/ 125 h 125"/>
                <a:gd name="T4" fmla="*/ 80 w 95"/>
                <a:gd name="T5" fmla="*/ 114 h 125"/>
                <a:gd name="T6" fmla="*/ 95 w 95"/>
                <a:gd name="T7" fmla="*/ 85 h 125"/>
                <a:gd name="T8" fmla="*/ 92 w 95"/>
                <a:gd name="T9" fmla="*/ 72 h 125"/>
                <a:gd name="T10" fmla="*/ 83 w 95"/>
                <a:gd name="T11" fmla="*/ 61 h 125"/>
                <a:gd name="T12" fmla="*/ 61 w 95"/>
                <a:gd name="T13" fmla="*/ 50 h 125"/>
                <a:gd name="T14" fmla="*/ 51 w 95"/>
                <a:gd name="T15" fmla="*/ 47 h 125"/>
                <a:gd name="T16" fmla="*/ 32 w 95"/>
                <a:gd name="T17" fmla="*/ 36 h 125"/>
                <a:gd name="T18" fmla="*/ 27 w 95"/>
                <a:gd name="T19" fmla="*/ 26 h 125"/>
                <a:gd name="T20" fmla="*/ 33 w 95"/>
                <a:gd name="T21" fmla="*/ 15 h 125"/>
                <a:gd name="T22" fmla="*/ 49 w 95"/>
                <a:gd name="T23" fmla="*/ 11 h 125"/>
                <a:gd name="T24" fmla="*/ 67 w 95"/>
                <a:gd name="T25" fmla="*/ 15 h 125"/>
                <a:gd name="T26" fmla="*/ 78 w 95"/>
                <a:gd name="T27" fmla="*/ 28 h 125"/>
                <a:gd name="T28" fmla="*/ 81 w 95"/>
                <a:gd name="T29" fmla="*/ 28 h 125"/>
                <a:gd name="T30" fmla="*/ 84 w 95"/>
                <a:gd name="T31" fmla="*/ 18 h 125"/>
                <a:gd name="T32" fmla="*/ 88 w 95"/>
                <a:gd name="T33" fmla="*/ 8 h 125"/>
                <a:gd name="T34" fmla="*/ 72 w 95"/>
                <a:gd name="T35" fmla="*/ 2 h 125"/>
                <a:gd name="T36" fmla="*/ 53 w 95"/>
                <a:gd name="T37" fmla="*/ 0 h 125"/>
                <a:gd name="T38" fmla="*/ 15 w 95"/>
                <a:gd name="T39" fmla="*/ 10 h 125"/>
                <a:gd name="T40" fmla="*/ 1 w 95"/>
                <a:gd name="T41" fmla="*/ 36 h 125"/>
                <a:gd name="T42" fmla="*/ 9 w 95"/>
                <a:gd name="T43" fmla="*/ 56 h 125"/>
                <a:gd name="T44" fmla="*/ 42 w 95"/>
                <a:gd name="T45" fmla="*/ 74 h 125"/>
                <a:gd name="T46" fmla="*/ 63 w 95"/>
                <a:gd name="T47" fmla="*/ 86 h 125"/>
                <a:gd name="T48" fmla="*/ 67 w 95"/>
                <a:gd name="T49" fmla="*/ 96 h 125"/>
                <a:gd name="T50" fmla="*/ 61 w 95"/>
                <a:gd name="T51" fmla="*/ 109 h 125"/>
                <a:gd name="T52" fmla="*/ 43 w 95"/>
                <a:gd name="T53" fmla="*/ 114 h 125"/>
                <a:gd name="T54" fmla="*/ 22 w 95"/>
                <a:gd name="T55" fmla="*/ 108 h 125"/>
                <a:gd name="T56" fmla="*/ 11 w 95"/>
                <a:gd name="T57" fmla="*/ 92 h 125"/>
                <a:gd name="T58" fmla="*/ 8 w 95"/>
                <a:gd name="T59" fmla="*/ 92 h 125"/>
                <a:gd name="T60" fmla="*/ 4 w 95"/>
                <a:gd name="T61" fmla="*/ 105 h 125"/>
                <a:gd name="T62" fmla="*/ 0 w 95"/>
                <a:gd name="T63" fmla="*/ 116 h 125"/>
                <a:gd name="T64" fmla="*/ 17 w 95"/>
                <a:gd name="T65" fmla="*/ 123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 h="125">
                  <a:moveTo>
                    <a:pt x="17" y="123"/>
                  </a:moveTo>
                  <a:cubicBezTo>
                    <a:pt x="23" y="124"/>
                    <a:pt x="31" y="125"/>
                    <a:pt x="40" y="125"/>
                  </a:cubicBezTo>
                  <a:cubicBezTo>
                    <a:pt x="57" y="125"/>
                    <a:pt x="70" y="121"/>
                    <a:pt x="80" y="114"/>
                  </a:cubicBezTo>
                  <a:cubicBezTo>
                    <a:pt x="90" y="107"/>
                    <a:pt x="95" y="97"/>
                    <a:pt x="95" y="85"/>
                  </a:cubicBezTo>
                  <a:cubicBezTo>
                    <a:pt x="95" y="80"/>
                    <a:pt x="94" y="76"/>
                    <a:pt x="92" y="72"/>
                  </a:cubicBezTo>
                  <a:cubicBezTo>
                    <a:pt x="90" y="68"/>
                    <a:pt x="87" y="65"/>
                    <a:pt x="83" y="61"/>
                  </a:cubicBezTo>
                  <a:cubicBezTo>
                    <a:pt x="80" y="59"/>
                    <a:pt x="73" y="55"/>
                    <a:pt x="61" y="50"/>
                  </a:cubicBezTo>
                  <a:cubicBezTo>
                    <a:pt x="57" y="49"/>
                    <a:pt x="54" y="48"/>
                    <a:pt x="51" y="47"/>
                  </a:cubicBezTo>
                  <a:cubicBezTo>
                    <a:pt x="41" y="42"/>
                    <a:pt x="35" y="39"/>
                    <a:pt x="32" y="36"/>
                  </a:cubicBezTo>
                  <a:cubicBezTo>
                    <a:pt x="29" y="33"/>
                    <a:pt x="27" y="30"/>
                    <a:pt x="27" y="26"/>
                  </a:cubicBezTo>
                  <a:cubicBezTo>
                    <a:pt x="27" y="22"/>
                    <a:pt x="29" y="18"/>
                    <a:pt x="33" y="15"/>
                  </a:cubicBezTo>
                  <a:cubicBezTo>
                    <a:pt x="37" y="12"/>
                    <a:pt x="42" y="11"/>
                    <a:pt x="49" y="11"/>
                  </a:cubicBezTo>
                  <a:cubicBezTo>
                    <a:pt x="56" y="11"/>
                    <a:pt x="62" y="12"/>
                    <a:pt x="67" y="15"/>
                  </a:cubicBezTo>
                  <a:cubicBezTo>
                    <a:pt x="72" y="18"/>
                    <a:pt x="76" y="22"/>
                    <a:pt x="78" y="28"/>
                  </a:cubicBezTo>
                  <a:cubicBezTo>
                    <a:pt x="81" y="28"/>
                    <a:pt x="81" y="28"/>
                    <a:pt x="81" y="28"/>
                  </a:cubicBezTo>
                  <a:cubicBezTo>
                    <a:pt x="82" y="25"/>
                    <a:pt x="83" y="21"/>
                    <a:pt x="84" y="18"/>
                  </a:cubicBezTo>
                  <a:cubicBezTo>
                    <a:pt x="85" y="15"/>
                    <a:pt x="87" y="12"/>
                    <a:pt x="88" y="8"/>
                  </a:cubicBezTo>
                  <a:cubicBezTo>
                    <a:pt x="83" y="5"/>
                    <a:pt x="77" y="3"/>
                    <a:pt x="72" y="2"/>
                  </a:cubicBezTo>
                  <a:cubicBezTo>
                    <a:pt x="66" y="1"/>
                    <a:pt x="60" y="0"/>
                    <a:pt x="53" y="0"/>
                  </a:cubicBezTo>
                  <a:cubicBezTo>
                    <a:pt x="37" y="0"/>
                    <a:pt x="25" y="3"/>
                    <a:pt x="15" y="10"/>
                  </a:cubicBezTo>
                  <a:cubicBezTo>
                    <a:pt x="6" y="17"/>
                    <a:pt x="1" y="25"/>
                    <a:pt x="1" y="36"/>
                  </a:cubicBezTo>
                  <a:cubicBezTo>
                    <a:pt x="1" y="44"/>
                    <a:pt x="4" y="50"/>
                    <a:pt x="9" y="56"/>
                  </a:cubicBezTo>
                  <a:cubicBezTo>
                    <a:pt x="14" y="61"/>
                    <a:pt x="25" y="67"/>
                    <a:pt x="42" y="74"/>
                  </a:cubicBezTo>
                  <a:cubicBezTo>
                    <a:pt x="53" y="79"/>
                    <a:pt x="60" y="83"/>
                    <a:pt x="63" y="86"/>
                  </a:cubicBezTo>
                  <a:cubicBezTo>
                    <a:pt x="66" y="89"/>
                    <a:pt x="67" y="92"/>
                    <a:pt x="67" y="96"/>
                  </a:cubicBezTo>
                  <a:cubicBezTo>
                    <a:pt x="67" y="101"/>
                    <a:pt x="65" y="106"/>
                    <a:pt x="61" y="109"/>
                  </a:cubicBezTo>
                  <a:cubicBezTo>
                    <a:pt x="56" y="112"/>
                    <a:pt x="50" y="114"/>
                    <a:pt x="43" y="114"/>
                  </a:cubicBezTo>
                  <a:cubicBezTo>
                    <a:pt x="34" y="114"/>
                    <a:pt x="28" y="112"/>
                    <a:pt x="22" y="108"/>
                  </a:cubicBezTo>
                  <a:cubicBezTo>
                    <a:pt x="16" y="104"/>
                    <a:pt x="13" y="99"/>
                    <a:pt x="11" y="92"/>
                  </a:cubicBezTo>
                  <a:cubicBezTo>
                    <a:pt x="8" y="92"/>
                    <a:pt x="8" y="92"/>
                    <a:pt x="8" y="92"/>
                  </a:cubicBezTo>
                  <a:cubicBezTo>
                    <a:pt x="7" y="97"/>
                    <a:pt x="5" y="101"/>
                    <a:pt x="4" y="105"/>
                  </a:cubicBezTo>
                  <a:cubicBezTo>
                    <a:pt x="3" y="109"/>
                    <a:pt x="2" y="113"/>
                    <a:pt x="0" y="116"/>
                  </a:cubicBezTo>
                  <a:cubicBezTo>
                    <a:pt x="5" y="119"/>
                    <a:pt x="10" y="121"/>
                    <a:pt x="17" y="1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5" name="Freeform 41"/>
            <p:cNvSpPr>
              <a:spLocks/>
            </p:cNvSpPr>
            <p:nvPr userDrawn="1"/>
          </p:nvSpPr>
          <p:spPr bwMode="auto">
            <a:xfrm>
              <a:off x="2746375" y="3440113"/>
              <a:ext cx="315913" cy="452438"/>
            </a:xfrm>
            <a:custGeom>
              <a:avLst/>
              <a:gdLst>
                <a:gd name="T0" fmla="*/ 14 w 84"/>
                <a:gd name="T1" fmla="*/ 120 h 120"/>
                <a:gd name="T2" fmla="*/ 32 w 84"/>
                <a:gd name="T3" fmla="*/ 120 h 120"/>
                <a:gd name="T4" fmla="*/ 51 w 84"/>
                <a:gd name="T5" fmla="*/ 120 h 120"/>
                <a:gd name="T6" fmla="*/ 84 w 84"/>
                <a:gd name="T7" fmla="*/ 120 h 120"/>
                <a:gd name="T8" fmla="*/ 84 w 84"/>
                <a:gd name="T9" fmla="*/ 117 h 120"/>
                <a:gd name="T10" fmla="*/ 84 w 84"/>
                <a:gd name="T11" fmla="*/ 112 h 120"/>
                <a:gd name="T12" fmla="*/ 84 w 84"/>
                <a:gd name="T13" fmla="*/ 109 h 120"/>
                <a:gd name="T14" fmla="*/ 84 w 84"/>
                <a:gd name="T15" fmla="*/ 105 h 120"/>
                <a:gd name="T16" fmla="*/ 58 w 84"/>
                <a:gd name="T17" fmla="*/ 107 h 120"/>
                <a:gd name="T18" fmla="*/ 35 w 84"/>
                <a:gd name="T19" fmla="*/ 108 h 120"/>
                <a:gd name="T20" fmla="*/ 35 w 84"/>
                <a:gd name="T21" fmla="*/ 100 h 120"/>
                <a:gd name="T22" fmla="*/ 35 w 84"/>
                <a:gd name="T23" fmla="*/ 84 h 120"/>
                <a:gd name="T24" fmla="*/ 35 w 84"/>
                <a:gd name="T25" fmla="*/ 63 h 120"/>
                <a:gd name="T26" fmla="*/ 53 w 84"/>
                <a:gd name="T27" fmla="*/ 63 h 120"/>
                <a:gd name="T28" fmla="*/ 83 w 84"/>
                <a:gd name="T29" fmla="*/ 65 h 120"/>
                <a:gd name="T30" fmla="*/ 83 w 84"/>
                <a:gd name="T31" fmla="*/ 64 h 120"/>
                <a:gd name="T32" fmla="*/ 82 w 84"/>
                <a:gd name="T33" fmla="*/ 57 h 120"/>
                <a:gd name="T34" fmla="*/ 83 w 84"/>
                <a:gd name="T35" fmla="*/ 54 h 120"/>
                <a:gd name="T36" fmla="*/ 83 w 84"/>
                <a:gd name="T37" fmla="*/ 50 h 120"/>
                <a:gd name="T38" fmla="*/ 58 w 84"/>
                <a:gd name="T39" fmla="*/ 50 h 120"/>
                <a:gd name="T40" fmla="*/ 35 w 84"/>
                <a:gd name="T41" fmla="*/ 51 h 120"/>
                <a:gd name="T42" fmla="*/ 35 w 84"/>
                <a:gd name="T43" fmla="*/ 39 h 120"/>
                <a:gd name="T44" fmla="*/ 35 w 84"/>
                <a:gd name="T45" fmla="*/ 31 h 120"/>
                <a:gd name="T46" fmla="*/ 35 w 84"/>
                <a:gd name="T47" fmla="*/ 20 h 120"/>
                <a:gd name="T48" fmla="*/ 35 w 84"/>
                <a:gd name="T49" fmla="*/ 13 h 120"/>
                <a:gd name="T50" fmla="*/ 56 w 84"/>
                <a:gd name="T51" fmla="*/ 14 h 120"/>
                <a:gd name="T52" fmla="*/ 84 w 84"/>
                <a:gd name="T53" fmla="*/ 15 h 120"/>
                <a:gd name="T54" fmla="*/ 83 w 84"/>
                <a:gd name="T55" fmla="*/ 11 h 120"/>
                <a:gd name="T56" fmla="*/ 83 w 84"/>
                <a:gd name="T57" fmla="*/ 8 h 120"/>
                <a:gd name="T58" fmla="*/ 83 w 84"/>
                <a:gd name="T59" fmla="*/ 5 h 120"/>
                <a:gd name="T60" fmla="*/ 84 w 84"/>
                <a:gd name="T61" fmla="*/ 0 h 120"/>
                <a:gd name="T62" fmla="*/ 66 w 84"/>
                <a:gd name="T63" fmla="*/ 1 h 120"/>
                <a:gd name="T64" fmla="*/ 44 w 84"/>
                <a:gd name="T65" fmla="*/ 1 h 120"/>
                <a:gd name="T66" fmla="*/ 21 w 84"/>
                <a:gd name="T67" fmla="*/ 1 h 120"/>
                <a:gd name="T68" fmla="*/ 0 w 84"/>
                <a:gd name="T69" fmla="*/ 0 h 120"/>
                <a:gd name="T70" fmla="*/ 2 w 84"/>
                <a:gd name="T71" fmla="*/ 20 h 120"/>
                <a:gd name="T72" fmla="*/ 3 w 84"/>
                <a:gd name="T73" fmla="*/ 52 h 120"/>
                <a:gd name="T74" fmla="*/ 3 w 84"/>
                <a:gd name="T75" fmla="*/ 60 h 120"/>
                <a:gd name="T76" fmla="*/ 2 w 84"/>
                <a:gd name="T77" fmla="*/ 99 h 120"/>
                <a:gd name="T78" fmla="*/ 0 w 84"/>
                <a:gd name="T79" fmla="*/ 120 h 120"/>
                <a:gd name="T80" fmla="*/ 14 w 84"/>
                <a:gd name="T81"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4" h="120">
                  <a:moveTo>
                    <a:pt x="14" y="120"/>
                  </a:moveTo>
                  <a:cubicBezTo>
                    <a:pt x="19" y="120"/>
                    <a:pt x="25" y="120"/>
                    <a:pt x="32" y="120"/>
                  </a:cubicBezTo>
                  <a:cubicBezTo>
                    <a:pt x="36" y="120"/>
                    <a:pt x="43" y="120"/>
                    <a:pt x="51" y="120"/>
                  </a:cubicBezTo>
                  <a:cubicBezTo>
                    <a:pt x="58" y="120"/>
                    <a:pt x="70" y="120"/>
                    <a:pt x="84" y="120"/>
                  </a:cubicBezTo>
                  <a:cubicBezTo>
                    <a:pt x="84" y="120"/>
                    <a:pt x="84" y="119"/>
                    <a:pt x="84" y="117"/>
                  </a:cubicBezTo>
                  <a:cubicBezTo>
                    <a:pt x="84" y="115"/>
                    <a:pt x="84" y="113"/>
                    <a:pt x="84" y="112"/>
                  </a:cubicBezTo>
                  <a:cubicBezTo>
                    <a:pt x="84" y="111"/>
                    <a:pt x="84" y="110"/>
                    <a:pt x="84" y="109"/>
                  </a:cubicBezTo>
                  <a:cubicBezTo>
                    <a:pt x="84" y="107"/>
                    <a:pt x="84" y="106"/>
                    <a:pt x="84" y="105"/>
                  </a:cubicBezTo>
                  <a:cubicBezTo>
                    <a:pt x="75" y="106"/>
                    <a:pt x="66" y="106"/>
                    <a:pt x="58" y="107"/>
                  </a:cubicBezTo>
                  <a:cubicBezTo>
                    <a:pt x="49" y="107"/>
                    <a:pt x="42" y="108"/>
                    <a:pt x="35" y="108"/>
                  </a:cubicBezTo>
                  <a:cubicBezTo>
                    <a:pt x="35" y="106"/>
                    <a:pt x="35" y="103"/>
                    <a:pt x="35" y="100"/>
                  </a:cubicBezTo>
                  <a:cubicBezTo>
                    <a:pt x="35" y="97"/>
                    <a:pt x="35" y="92"/>
                    <a:pt x="35" y="84"/>
                  </a:cubicBezTo>
                  <a:cubicBezTo>
                    <a:pt x="35" y="63"/>
                    <a:pt x="35" y="63"/>
                    <a:pt x="35" y="63"/>
                  </a:cubicBezTo>
                  <a:cubicBezTo>
                    <a:pt x="40" y="63"/>
                    <a:pt x="46" y="63"/>
                    <a:pt x="53" y="63"/>
                  </a:cubicBezTo>
                  <a:cubicBezTo>
                    <a:pt x="60" y="64"/>
                    <a:pt x="70" y="64"/>
                    <a:pt x="83" y="65"/>
                  </a:cubicBezTo>
                  <a:cubicBezTo>
                    <a:pt x="83" y="65"/>
                    <a:pt x="83" y="64"/>
                    <a:pt x="83" y="64"/>
                  </a:cubicBezTo>
                  <a:cubicBezTo>
                    <a:pt x="83" y="61"/>
                    <a:pt x="82" y="59"/>
                    <a:pt x="82" y="57"/>
                  </a:cubicBezTo>
                  <a:cubicBezTo>
                    <a:pt x="82" y="56"/>
                    <a:pt x="82" y="55"/>
                    <a:pt x="83" y="54"/>
                  </a:cubicBezTo>
                  <a:cubicBezTo>
                    <a:pt x="83" y="53"/>
                    <a:pt x="83" y="52"/>
                    <a:pt x="83" y="50"/>
                  </a:cubicBezTo>
                  <a:cubicBezTo>
                    <a:pt x="78" y="50"/>
                    <a:pt x="69" y="50"/>
                    <a:pt x="58" y="50"/>
                  </a:cubicBezTo>
                  <a:cubicBezTo>
                    <a:pt x="47" y="51"/>
                    <a:pt x="39" y="51"/>
                    <a:pt x="35" y="51"/>
                  </a:cubicBezTo>
                  <a:cubicBezTo>
                    <a:pt x="35" y="39"/>
                    <a:pt x="35" y="39"/>
                    <a:pt x="35" y="39"/>
                  </a:cubicBezTo>
                  <a:cubicBezTo>
                    <a:pt x="35" y="31"/>
                    <a:pt x="35" y="31"/>
                    <a:pt x="35" y="31"/>
                  </a:cubicBezTo>
                  <a:cubicBezTo>
                    <a:pt x="35" y="26"/>
                    <a:pt x="35" y="22"/>
                    <a:pt x="35" y="20"/>
                  </a:cubicBezTo>
                  <a:cubicBezTo>
                    <a:pt x="35" y="18"/>
                    <a:pt x="35" y="15"/>
                    <a:pt x="35" y="13"/>
                  </a:cubicBezTo>
                  <a:cubicBezTo>
                    <a:pt x="41" y="13"/>
                    <a:pt x="48" y="14"/>
                    <a:pt x="56" y="14"/>
                  </a:cubicBezTo>
                  <a:cubicBezTo>
                    <a:pt x="64" y="14"/>
                    <a:pt x="73" y="15"/>
                    <a:pt x="84" y="15"/>
                  </a:cubicBezTo>
                  <a:cubicBezTo>
                    <a:pt x="84" y="13"/>
                    <a:pt x="84" y="12"/>
                    <a:pt x="83" y="11"/>
                  </a:cubicBezTo>
                  <a:cubicBezTo>
                    <a:pt x="83" y="10"/>
                    <a:pt x="83" y="9"/>
                    <a:pt x="83" y="8"/>
                  </a:cubicBezTo>
                  <a:cubicBezTo>
                    <a:pt x="83" y="7"/>
                    <a:pt x="83" y="6"/>
                    <a:pt x="83" y="5"/>
                  </a:cubicBezTo>
                  <a:cubicBezTo>
                    <a:pt x="84" y="4"/>
                    <a:pt x="84" y="2"/>
                    <a:pt x="84" y="0"/>
                  </a:cubicBezTo>
                  <a:cubicBezTo>
                    <a:pt x="78" y="0"/>
                    <a:pt x="72" y="1"/>
                    <a:pt x="66" y="1"/>
                  </a:cubicBezTo>
                  <a:cubicBezTo>
                    <a:pt x="59" y="1"/>
                    <a:pt x="52" y="1"/>
                    <a:pt x="44" y="1"/>
                  </a:cubicBezTo>
                  <a:cubicBezTo>
                    <a:pt x="36" y="1"/>
                    <a:pt x="28" y="1"/>
                    <a:pt x="21" y="1"/>
                  </a:cubicBezTo>
                  <a:cubicBezTo>
                    <a:pt x="14" y="1"/>
                    <a:pt x="7" y="0"/>
                    <a:pt x="0" y="0"/>
                  </a:cubicBezTo>
                  <a:cubicBezTo>
                    <a:pt x="1" y="6"/>
                    <a:pt x="2" y="13"/>
                    <a:pt x="2" y="20"/>
                  </a:cubicBezTo>
                  <a:cubicBezTo>
                    <a:pt x="2" y="28"/>
                    <a:pt x="3" y="38"/>
                    <a:pt x="3" y="52"/>
                  </a:cubicBezTo>
                  <a:cubicBezTo>
                    <a:pt x="3" y="60"/>
                    <a:pt x="3" y="60"/>
                    <a:pt x="3" y="60"/>
                  </a:cubicBezTo>
                  <a:cubicBezTo>
                    <a:pt x="3" y="78"/>
                    <a:pt x="2" y="91"/>
                    <a:pt x="2" y="99"/>
                  </a:cubicBezTo>
                  <a:cubicBezTo>
                    <a:pt x="2" y="107"/>
                    <a:pt x="1" y="114"/>
                    <a:pt x="0" y="120"/>
                  </a:cubicBezTo>
                  <a:cubicBezTo>
                    <a:pt x="4" y="120"/>
                    <a:pt x="9" y="120"/>
                    <a:pt x="14" y="1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6" name="Rectangle 42"/>
            <p:cNvSpPr>
              <a:spLocks noChangeArrowheads="1"/>
            </p:cNvSpPr>
            <p:nvPr userDrawn="1"/>
          </p:nvSpPr>
          <p:spPr bwMode="auto">
            <a:xfrm>
              <a:off x="1566863" y="3168650"/>
              <a:ext cx="266700" cy="795338"/>
            </a:xfrm>
            <a:prstGeom prst="rect">
              <a:avLst/>
            </a:prstGeom>
            <a:solidFill>
              <a:srgbClr val="8C19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97" name="Oval 43"/>
            <p:cNvSpPr>
              <a:spLocks noChangeArrowheads="1"/>
            </p:cNvSpPr>
            <p:nvPr userDrawn="1"/>
          </p:nvSpPr>
          <p:spPr bwMode="auto">
            <a:xfrm>
              <a:off x="1560513" y="2847975"/>
              <a:ext cx="284163" cy="290513"/>
            </a:xfrm>
            <a:prstGeom prst="ellipse">
              <a:avLst/>
            </a:prstGeom>
            <a:solidFill>
              <a:srgbClr val="8C1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Tree>
    <p:extLst>
      <p:ext uri="{BB962C8B-B14F-4D97-AF65-F5344CB8AC3E}">
        <p14:creationId xmlns:p14="http://schemas.microsoft.com/office/powerpoint/2010/main" val="289271197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Tree>
    <p:extLst>
      <p:ext uri="{BB962C8B-B14F-4D97-AF65-F5344CB8AC3E}">
        <p14:creationId xmlns:p14="http://schemas.microsoft.com/office/powerpoint/2010/main" val="749279127"/>
      </p:ext>
    </p:extLst>
  </p:cSld>
  <p:clrMapOvr>
    <a:masterClrMapping/>
  </p:clrMapOvr>
  <p:transition spd="slow">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Tree>
    <p:extLst>
      <p:ext uri="{BB962C8B-B14F-4D97-AF65-F5344CB8AC3E}">
        <p14:creationId xmlns:p14="http://schemas.microsoft.com/office/powerpoint/2010/main" val="3348700187"/>
      </p:ext>
    </p:extLst>
  </p:cSld>
  <p:clrMapOvr>
    <a:masterClrMapping/>
  </p:clrMapOvr>
  <p:transition spd="slow">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Tree>
    <p:extLst>
      <p:ext uri="{BB962C8B-B14F-4D97-AF65-F5344CB8AC3E}">
        <p14:creationId xmlns:p14="http://schemas.microsoft.com/office/powerpoint/2010/main" val="67915996"/>
      </p:ext>
    </p:extLst>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Tree>
    <p:extLst>
      <p:ext uri="{BB962C8B-B14F-4D97-AF65-F5344CB8AC3E}">
        <p14:creationId xmlns:p14="http://schemas.microsoft.com/office/powerpoint/2010/main" val="1274009786"/>
      </p:ext>
    </p:extLst>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Tree>
    <p:extLst>
      <p:ext uri="{BB962C8B-B14F-4D97-AF65-F5344CB8AC3E}">
        <p14:creationId xmlns:p14="http://schemas.microsoft.com/office/powerpoint/2010/main" val="768518639"/>
      </p:ext>
    </p:extLst>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596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811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p:txBody>
          <a:bodyPr/>
          <a:lstStyle/>
          <a:p>
            <a:r>
              <a:rPr lang="en-US" smtClean="0"/>
              <a:t>Click to edit Master title style</a:t>
            </a:r>
            <a:endParaRPr lang="en-US"/>
          </a:p>
        </p:txBody>
      </p:sp>
      <p:sp>
        <p:nvSpPr>
          <p:cNvPr id="12"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Tree>
    <p:extLst>
      <p:ext uri="{BB962C8B-B14F-4D97-AF65-F5344CB8AC3E}">
        <p14:creationId xmlns:p14="http://schemas.microsoft.com/office/powerpoint/2010/main" val="2077045164"/>
      </p:ext>
    </p:extLst>
  </p:cSld>
  <p:clrMapOvr>
    <a:masterClrMapping/>
  </p:clrMapOvr>
  <p:transition spd="slow">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Tree>
    <p:extLst>
      <p:ext uri="{BB962C8B-B14F-4D97-AF65-F5344CB8AC3E}">
        <p14:creationId xmlns:p14="http://schemas.microsoft.com/office/powerpoint/2010/main" val="3530481639"/>
      </p:ext>
    </p:extLst>
  </p:cSld>
  <p:clrMapOvr>
    <a:masterClrMapping/>
  </p:clrMapOvr>
  <p:transition spd="slow">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Slide Number Placeholder 5"/>
          <p:cNvSpPr>
            <a:spLocks noGrp="1"/>
          </p:cNvSpPr>
          <p:nvPr>
            <p:ph type="sldNum" sz="quarter" idx="12"/>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Tree>
    <p:extLst>
      <p:ext uri="{BB962C8B-B14F-4D97-AF65-F5344CB8AC3E}">
        <p14:creationId xmlns:p14="http://schemas.microsoft.com/office/powerpoint/2010/main" val="2276640333"/>
      </p:ext>
    </p:extLst>
  </p:cSld>
  <p:clrMapOvr>
    <a:masterClrMapping/>
  </p:clrMapOvr>
  <p:transition spd="slow">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82700" y="152718"/>
            <a:ext cx="5791200" cy="1371600"/>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982700" y="1752600"/>
            <a:ext cx="7620000" cy="4373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681255" y="0"/>
            <a:ext cx="142876" cy="13716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81255"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lide Number Placeholder 5"/>
          <p:cNvSpPr>
            <a:spLocks noGrp="1"/>
          </p:cNvSpPr>
          <p:nvPr>
            <p:ph type="sldNum" sz="quarter" idx="4"/>
          </p:nvPr>
        </p:nvSpPr>
        <p:spPr>
          <a:xfrm>
            <a:off x="8471625" y="6141847"/>
            <a:ext cx="1315721" cy="365125"/>
          </a:xfrm>
          <a:prstGeom prst="rect">
            <a:avLst/>
          </a:prstGeom>
        </p:spPr>
        <p:txBody>
          <a:bodyPr/>
          <a:lstStyle>
            <a:lvl1pPr>
              <a:defRPr>
                <a:solidFill>
                  <a:schemeClr val="tx1"/>
                </a:solidFill>
              </a:defRPr>
            </a:lvl1pPr>
          </a:lstStyle>
          <a:p>
            <a:fld id="{E903A854-9898-479B-9761-9DD02BAAAF52}" type="slidenum">
              <a:rPr lang="en-US" smtClean="0"/>
              <a:pPr/>
              <a:t>‹#›</a:t>
            </a:fld>
            <a:endParaRPr lang="en-US" dirty="0"/>
          </a:p>
        </p:txBody>
      </p:sp>
      <p:sp>
        <p:nvSpPr>
          <p:cNvPr id="10" name="TextBox 9"/>
          <p:cNvSpPr txBox="1"/>
          <p:nvPr userDrawn="1"/>
        </p:nvSpPr>
        <p:spPr>
          <a:xfrm rot="16200000">
            <a:off x="-979558" y="3574128"/>
            <a:ext cx="2687711" cy="646331"/>
          </a:xfrm>
          <a:prstGeom prst="rect">
            <a:avLst/>
          </a:prstGeom>
          <a:noFill/>
        </p:spPr>
        <p:txBody>
          <a:bodyPr wrap="square" rtlCol="0">
            <a:spAutoFit/>
          </a:bodyPr>
          <a:lstStyle/>
          <a:p>
            <a:r>
              <a:rPr lang="en-CA" sz="1200" dirty="0" smtClean="0">
                <a:solidFill>
                  <a:schemeClr val="tx1"/>
                </a:solidFill>
                <a:latin typeface="Impact" panose="020B0806030902050204" pitchFamily="34" charset="0"/>
              </a:rPr>
              <a:t>INTERNATIONAL</a:t>
            </a:r>
            <a:r>
              <a:rPr lang="en-CA" sz="1200" dirty="0" smtClean="0">
                <a:solidFill>
                  <a:srgbClr val="8C191C"/>
                </a:solidFill>
                <a:latin typeface="Impact" panose="020B0806030902050204" pitchFamily="34" charset="0"/>
              </a:rPr>
              <a:t/>
            </a:r>
            <a:br>
              <a:rPr lang="en-CA" sz="1200" dirty="0" smtClean="0">
                <a:solidFill>
                  <a:srgbClr val="8C191C"/>
                </a:solidFill>
                <a:latin typeface="Impact" panose="020B0806030902050204" pitchFamily="34" charset="0"/>
              </a:rPr>
            </a:br>
            <a:r>
              <a:rPr lang="en-CA" sz="1200" dirty="0" smtClean="0">
                <a:solidFill>
                  <a:srgbClr val="8C191C"/>
                </a:solidFill>
                <a:latin typeface="Impact" panose="020B0806030902050204" pitchFamily="34" charset="0"/>
              </a:rPr>
              <a:t>JOINT POLICY</a:t>
            </a:r>
            <a:r>
              <a:rPr lang="en-CA" sz="1200" baseline="0" dirty="0" smtClean="0">
                <a:solidFill>
                  <a:srgbClr val="8C191C"/>
                </a:solidFill>
                <a:latin typeface="Impact" panose="020B0806030902050204" pitchFamily="34" charset="0"/>
              </a:rPr>
              <a:t> COMMITTEE</a:t>
            </a:r>
            <a:br>
              <a:rPr lang="en-CA" sz="1200" baseline="0" dirty="0" smtClean="0">
                <a:solidFill>
                  <a:srgbClr val="8C191C"/>
                </a:solidFill>
                <a:latin typeface="Impact" panose="020B0806030902050204" pitchFamily="34" charset="0"/>
              </a:rPr>
            </a:br>
            <a:r>
              <a:rPr lang="en-CA" sz="1200" baseline="0" dirty="0" smtClean="0">
                <a:solidFill>
                  <a:schemeClr val="tx1"/>
                </a:solidFill>
                <a:latin typeface="Impact" panose="020B0806030902050204" pitchFamily="34" charset="0"/>
              </a:rPr>
              <a:t>OF THE SOCIETIES OF EPIDEMIOLOGY</a:t>
            </a:r>
            <a:endParaRPr lang="en-CA" sz="1200" dirty="0">
              <a:solidFill>
                <a:schemeClr val="tx1"/>
              </a:solidFill>
              <a:latin typeface="Impact" panose="020B0806030902050204" pitchFamily="34" charset="0"/>
            </a:endParaRPr>
          </a:p>
        </p:txBody>
      </p:sp>
      <p:grpSp>
        <p:nvGrpSpPr>
          <p:cNvPr id="12" name="Group 11"/>
          <p:cNvGrpSpPr/>
          <p:nvPr userDrawn="1"/>
        </p:nvGrpSpPr>
        <p:grpSpPr>
          <a:xfrm rot="16200000">
            <a:off x="-2978" y="5440901"/>
            <a:ext cx="724657" cy="537170"/>
            <a:chOff x="1560513" y="2847975"/>
            <a:chExt cx="1546225" cy="1146176"/>
          </a:xfrm>
        </p:grpSpPr>
        <p:sp>
          <p:nvSpPr>
            <p:cNvPr id="13" name="Rectangle 36"/>
            <p:cNvSpPr>
              <a:spLocks noChangeArrowheads="1"/>
            </p:cNvSpPr>
            <p:nvPr userDrawn="1"/>
          </p:nvSpPr>
          <p:spPr bwMode="auto">
            <a:xfrm>
              <a:off x="1912938" y="2855913"/>
              <a:ext cx="1193800" cy="1108075"/>
            </a:xfrm>
            <a:prstGeom prst="rect">
              <a:avLst/>
            </a:prstGeom>
            <a:solidFill>
              <a:srgbClr val="8C19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4" name="Freeform 37"/>
            <p:cNvSpPr>
              <a:spLocks/>
            </p:cNvSpPr>
            <p:nvPr userDrawn="1"/>
          </p:nvSpPr>
          <p:spPr bwMode="auto">
            <a:xfrm>
              <a:off x="1687513" y="2916238"/>
              <a:ext cx="544513" cy="1077913"/>
            </a:xfrm>
            <a:custGeom>
              <a:avLst/>
              <a:gdLst>
                <a:gd name="T0" fmla="*/ 112 w 145"/>
                <a:gd name="T1" fmla="*/ 263 h 286"/>
                <a:gd name="T2" fmla="*/ 145 w 145"/>
                <a:gd name="T3" fmla="*/ 204 h 286"/>
                <a:gd name="T4" fmla="*/ 144 w 145"/>
                <a:gd name="T5" fmla="*/ 165 h 286"/>
                <a:gd name="T6" fmla="*/ 142 w 145"/>
                <a:gd name="T7" fmla="*/ 88 h 286"/>
                <a:gd name="T8" fmla="*/ 143 w 145"/>
                <a:gd name="T9" fmla="*/ 38 h 286"/>
                <a:gd name="T10" fmla="*/ 145 w 145"/>
                <a:gd name="T11" fmla="*/ 0 h 286"/>
                <a:gd name="T12" fmla="*/ 127 w 145"/>
                <a:gd name="T13" fmla="*/ 1 h 286"/>
                <a:gd name="T14" fmla="*/ 111 w 145"/>
                <a:gd name="T15" fmla="*/ 1 h 286"/>
                <a:gd name="T16" fmla="*/ 85 w 145"/>
                <a:gd name="T17" fmla="*/ 0 h 286"/>
                <a:gd name="T18" fmla="*/ 83 w 145"/>
                <a:gd name="T19" fmla="*/ 0 h 286"/>
                <a:gd name="T20" fmla="*/ 87 w 145"/>
                <a:gd name="T21" fmla="*/ 73 h 286"/>
                <a:gd name="T22" fmla="*/ 89 w 145"/>
                <a:gd name="T23" fmla="*/ 194 h 286"/>
                <a:gd name="T24" fmla="*/ 70 w 145"/>
                <a:gd name="T25" fmla="*/ 256 h 286"/>
                <a:gd name="T26" fmla="*/ 0 w 145"/>
                <a:gd name="T27" fmla="*/ 275 h 286"/>
                <a:gd name="T28" fmla="*/ 4 w 145"/>
                <a:gd name="T29" fmla="*/ 286 h 286"/>
                <a:gd name="T30" fmla="*/ 112 w 145"/>
                <a:gd name="T31" fmla="*/ 263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5" h="286">
                  <a:moveTo>
                    <a:pt x="112" y="263"/>
                  </a:moveTo>
                  <a:cubicBezTo>
                    <a:pt x="134" y="250"/>
                    <a:pt x="145" y="231"/>
                    <a:pt x="145" y="204"/>
                  </a:cubicBezTo>
                  <a:cubicBezTo>
                    <a:pt x="145" y="204"/>
                    <a:pt x="145" y="191"/>
                    <a:pt x="144" y="165"/>
                  </a:cubicBezTo>
                  <a:cubicBezTo>
                    <a:pt x="143" y="139"/>
                    <a:pt x="142" y="114"/>
                    <a:pt x="142" y="88"/>
                  </a:cubicBezTo>
                  <a:cubicBezTo>
                    <a:pt x="142" y="69"/>
                    <a:pt x="143" y="52"/>
                    <a:pt x="143" y="38"/>
                  </a:cubicBezTo>
                  <a:cubicBezTo>
                    <a:pt x="143" y="23"/>
                    <a:pt x="144" y="11"/>
                    <a:pt x="145" y="0"/>
                  </a:cubicBezTo>
                  <a:cubicBezTo>
                    <a:pt x="139" y="0"/>
                    <a:pt x="133" y="0"/>
                    <a:pt x="127" y="1"/>
                  </a:cubicBezTo>
                  <a:cubicBezTo>
                    <a:pt x="122" y="1"/>
                    <a:pt x="116" y="1"/>
                    <a:pt x="111" y="1"/>
                  </a:cubicBezTo>
                  <a:cubicBezTo>
                    <a:pt x="105" y="1"/>
                    <a:pt x="96" y="1"/>
                    <a:pt x="85" y="0"/>
                  </a:cubicBezTo>
                  <a:cubicBezTo>
                    <a:pt x="84" y="0"/>
                    <a:pt x="83" y="0"/>
                    <a:pt x="83" y="0"/>
                  </a:cubicBezTo>
                  <a:cubicBezTo>
                    <a:pt x="84" y="13"/>
                    <a:pt x="86" y="38"/>
                    <a:pt x="87" y="73"/>
                  </a:cubicBezTo>
                  <a:cubicBezTo>
                    <a:pt x="88" y="109"/>
                    <a:pt x="89" y="149"/>
                    <a:pt x="89" y="194"/>
                  </a:cubicBezTo>
                  <a:cubicBezTo>
                    <a:pt x="89" y="225"/>
                    <a:pt x="83" y="246"/>
                    <a:pt x="70" y="256"/>
                  </a:cubicBezTo>
                  <a:cubicBezTo>
                    <a:pt x="57" y="267"/>
                    <a:pt x="34" y="273"/>
                    <a:pt x="0" y="275"/>
                  </a:cubicBezTo>
                  <a:cubicBezTo>
                    <a:pt x="4" y="286"/>
                    <a:pt x="4" y="286"/>
                    <a:pt x="4" y="286"/>
                  </a:cubicBezTo>
                  <a:cubicBezTo>
                    <a:pt x="54" y="283"/>
                    <a:pt x="90" y="275"/>
                    <a:pt x="112" y="26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5" name="Freeform 38"/>
            <p:cNvSpPr>
              <a:spLocks noEditPoints="1"/>
            </p:cNvSpPr>
            <p:nvPr userDrawn="1"/>
          </p:nvSpPr>
          <p:spPr bwMode="auto">
            <a:xfrm>
              <a:off x="2314575" y="2913063"/>
              <a:ext cx="349250" cy="452438"/>
            </a:xfrm>
            <a:custGeom>
              <a:avLst/>
              <a:gdLst>
                <a:gd name="T0" fmla="*/ 31 w 93"/>
                <a:gd name="T1" fmla="*/ 29 h 120"/>
                <a:gd name="T2" fmla="*/ 32 w 93"/>
                <a:gd name="T3" fmla="*/ 20 h 120"/>
                <a:gd name="T4" fmla="*/ 32 w 93"/>
                <a:gd name="T5" fmla="*/ 10 h 120"/>
                <a:gd name="T6" fmla="*/ 33 w 93"/>
                <a:gd name="T7" fmla="*/ 10 h 120"/>
                <a:gd name="T8" fmla="*/ 39 w 93"/>
                <a:gd name="T9" fmla="*/ 10 h 120"/>
                <a:gd name="T10" fmla="*/ 56 w 93"/>
                <a:gd name="T11" fmla="*/ 15 h 120"/>
                <a:gd name="T12" fmla="*/ 61 w 93"/>
                <a:gd name="T13" fmla="*/ 32 h 120"/>
                <a:gd name="T14" fmla="*/ 54 w 93"/>
                <a:gd name="T15" fmla="*/ 52 h 120"/>
                <a:gd name="T16" fmla="*/ 31 w 93"/>
                <a:gd name="T17" fmla="*/ 59 h 120"/>
                <a:gd name="T18" fmla="*/ 31 w 93"/>
                <a:gd name="T19" fmla="*/ 29 h 120"/>
                <a:gd name="T20" fmla="*/ 9 w 93"/>
                <a:gd name="T21" fmla="*/ 119 h 120"/>
                <a:gd name="T22" fmla="*/ 17 w 93"/>
                <a:gd name="T23" fmla="*/ 119 h 120"/>
                <a:gd name="T24" fmla="*/ 25 w 93"/>
                <a:gd name="T25" fmla="*/ 119 h 120"/>
                <a:gd name="T26" fmla="*/ 33 w 93"/>
                <a:gd name="T27" fmla="*/ 120 h 120"/>
                <a:gd name="T28" fmla="*/ 32 w 93"/>
                <a:gd name="T29" fmla="*/ 102 h 120"/>
                <a:gd name="T30" fmla="*/ 31 w 93"/>
                <a:gd name="T31" fmla="*/ 94 h 120"/>
                <a:gd name="T32" fmla="*/ 31 w 93"/>
                <a:gd name="T33" fmla="*/ 68 h 120"/>
                <a:gd name="T34" fmla="*/ 35 w 93"/>
                <a:gd name="T35" fmla="*/ 68 h 120"/>
                <a:gd name="T36" fmla="*/ 38 w 93"/>
                <a:gd name="T37" fmla="*/ 68 h 120"/>
                <a:gd name="T38" fmla="*/ 79 w 93"/>
                <a:gd name="T39" fmla="*/ 59 h 120"/>
                <a:gd name="T40" fmla="*/ 93 w 93"/>
                <a:gd name="T41" fmla="*/ 31 h 120"/>
                <a:gd name="T42" fmla="*/ 82 w 93"/>
                <a:gd name="T43" fmla="*/ 8 h 120"/>
                <a:gd name="T44" fmla="*/ 48 w 93"/>
                <a:gd name="T45" fmla="*/ 0 h 120"/>
                <a:gd name="T46" fmla="*/ 29 w 93"/>
                <a:gd name="T47" fmla="*/ 0 h 120"/>
                <a:gd name="T48" fmla="*/ 14 w 93"/>
                <a:gd name="T49" fmla="*/ 1 h 120"/>
                <a:gd name="T50" fmla="*/ 7 w 93"/>
                <a:gd name="T51" fmla="*/ 0 h 120"/>
                <a:gd name="T52" fmla="*/ 0 w 93"/>
                <a:gd name="T53" fmla="*/ 0 h 120"/>
                <a:gd name="T54" fmla="*/ 2 w 93"/>
                <a:gd name="T55" fmla="*/ 27 h 120"/>
                <a:gd name="T56" fmla="*/ 3 w 93"/>
                <a:gd name="T57" fmla="*/ 60 h 120"/>
                <a:gd name="T58" fmla="*/ 2 w 93"/>
                <a:gd name="T59" fmla="*/ 94 h 120"/>
                <a:gd name="T60" fmla="*/ 0 w 93"/>
                <a:gd name="T61" fmla="*/ 120 h 120"/>
                <a:gd name="T62" fmla="*/ 9 w 93"/>
                <a:gd name="T63" fmla="*/ 119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93" h="120">
                  <a:moveTo>
                    <a:pt x="31" y="29"/>
                  </a:moveTo>
                  <a:cubicBezTo>
                    <a:pt x="31" y="26"/>
                    <a:pt x="31" y="23"/>
                    <a:pt x="32" y="20"/>
                  </a:cubicBezTo>
                  <a:cubicBezTo>
                    <a:pt x="32" y="16"/>
                    <a:pt x="32" y="13"/>
                    <a:pt x="32" y="10"/>
                  </a:cubicBezTo>
                  <a:cubicBezTo>
                    <a:pt x="33" y="10"/>
                    <a:pt x="33" y="10"/>
                    <a:pt x="33" y="10"/>
                  </a:cubicBezTo>
                  <a:cubicBezTo>
                    <a:pt x="36" y="10"/>
                    <a:pt x="37" y="10"/>
                    <a:pt x="39" y="10"/>
                  </a:cubicBezTo>
                  <a:cubicBezTo>
                    <a:pt x="46" y="10"/>
                    <a:pt x="52" y="11"/>
                    <a:pt x="56" y="15"/>
                  </a:cubicBezTo>
                  <a:cubicBezTo>
                    <a:pt x="59" y="19"/>
                    <a:pt x="61" y="25"/>
                    <a:pt x="61" y="32"/>
                  </a:cubicBezTo>
                  <a:cubicBezTo>
                    <a:pt x="61" y="42"/>
                    <a:pt x="59" y="48"/>
                    <a:pt x="54" y="52"/>
                  </a:cubicBezTo>
                  <a:cubicBezTo>
                    <a:pt x="50" y="56"/>
                    <a:pt x="42" y="59"/>
                    <a:pt x="31" y="59"/>
                  </a:cubicBezTo>
                  <a:cubicBezTo>
                    <a:pt x="31" y="29"/>
                    <a:pt x="31" y="29"/>
                    <a:pt x="31" y="29"/>
                  </a:cubicBezTo>
                  <a:close/>
                  <a:moveTo>
                    <a:pt x="9" y="119"/>
                  </a:moveTo>
                  <a:cubicBezTo>
                    <a:pt x="11" y="119"/>
                    <a:pt x="14" y="119"/>
                    <a:pt x="17" y="119"/>
                  </a:cubicBezTo>
                  <a:cubicBezTo>
                    <a:pt x="19" y="119"/>
                    <a:pt x="22" y="119"/>
                    <a:pt x="25" y="119"/>
                  </a:cubicBezTo>
                  <a:cubicBezTo>
                    <a:pt x="27" y="120"/>
                    <a:pt x="30" y="120"/>
                    <a:pt x="33" y="120"/>
                  </a:cubicBezTo>
                  <a:cubicBezTo>
                    <a:pt x="33" y="112"/>
                    <a:pt x="32" y="106"/>
                    <a:pt x="32" y="102"/>
                  </a:cubicBezTo>
                  <a:cubicBezTo>
                    <a:pt x="31" y="98"/>
                    <a:pt x="31" y="95"/>
                    <a:pt x="31" y="94"/>
                  </a:cubicBezTo>
                  <a:cubicBezTo>
                    <a:pt x="31" y="68"/>
                    <a:pt x="31" y="68"/>
                    <a:pt x="31" y="68"/>
                  </a:cubicBezTo>
                  <a:cubicBezTo>
                    <a:pt x="32" y="68"/>
                    <a:pt x="33" y="68"/>
                    <a:pt x="35" y="68"/>
                  </a:cubicBezTo>
                  <a:cubicBezTo>
                    <a:pt x="36" y="68"/>
                    <a:pt x="37" y="68"/>
                    <a:pt x="38" y="68"/>
                  </a:cubicBezTo>
                  <a:cubicBezTo>
                    <a:pt x="57" y="68"/>
                    <a:pt x="70" y="65"/>
                    <a:pt x="79" y="59"/>
                  </a:cubicBezTo>
                  <a:cubicBezTo>
                    <a:pt x="89" y="53"/>
                    <a:pt x="93" y="44"/>
                    <a:pt x="93" y="31"/>
                  </a:cubicBezTo>
                  <a:cubicBezTo>
                    <a:pt x="93" y="21"/>
                    <a:pt x="89" y="13"/>
                    <a:pt x="82" y="8"/>
                  </a:cubicBezTo>
                  <a:cubicBezTo>
                    <a:pt x="75" y="2"/>
                    <a:pt x="63" y="0"/>
                    <a:pt x="48" y="0"/>
                  </a:cubicBezTo>
                  <a:cubicBezTo>
                    <a:pt x="43" y="0"/>
                    <a:pt x="37" y="0"/>
                    <a:pt x="29" y="0"/>
                  </a:cubicBezTo>
                  <a:cubicBezTo>
                    <a:pt x="22" y="0"/>
                    <a:pt x="17" y="1"/>
                    <a:pt x="14" y="1"/>
                  </a:cubicBezTo>
                  <a:cubicBezTo>
                    <a:pt x="12" y="1"/>
                    <a:pt x="10" y="1"/>
                    <a:pt x="7" y="0"/>
                  </a:cubicBezTo>
                  <a:cubicBezTo>
                    <a:pt x="5" y="0"/>
                    <a:pt x="3" y="0"/>
                    <a:pt x="0" y="0"/>
                  </a:cubicBezTo>
                  <a:cubicBezTo>
                    <a:pt x="1" y="8"/>
                    <a:pt x="2" y="17"/>
                    <a:pt x="2" y="27"/>
                  </a:cubicBezTo>
                  <a:cubicBezTo>
                    <a:pt x="2" y="37"/>
                    <a:pt x="3" y="48"/>
                    <a:pt x="3" y="60"/>
                  </a:cubicBezTo>
                  <a:cubicBezTo>
                    <a:pt x="3" y="73"/>
                    <a:pt x="2" y="85"/>
                    <a:pt x="2" y="94"/>
                  </a:cubicBezTo>
                  <a:cubicBezTo>
                    <a:pt x="2" y="104"/>
                    <a:pt x="1" y="112"/>
                    <a:pt x="0" y="120"/>
                  </a:cubicBezTo>
                  <a:cubicBezTo>
                    <a:pt x="3" y="120"/>
                    <a:pt x="6" y="120"/>
                    <a:pt x="9" y="1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6" name="Freeform 39"/>
            <p:cNvSpPr>
              <a:spLocks/>
            </p:cNvSpPr>
            <p:nvPr userDrawn="1"/>
          </p:nvSpPr>
          <p:spPr bwMode="auto">
            <a:xfrm>
              <a:off x="2693988" y="2901950"/>
              <a:ext cx="376238" cy="469900"/>
            </a:xfrm>
            <a:custGeom>
              <a:avLst/>
              <a:gdLst>
                <a:gd name="T0" fmla="*/ 98 w 100"/>
                <a:gd name="T1" fmla="*/ 19 h 125"/>
                <a:gd name="T2" fmla="*/ 100 w 100"/>
                <a:gd name="T3" fmla="*/ 9 h 125"/>
                <a:gd name="T4" fmla="*/ 82 w 100"/>
                <a:gd name="T5" fmla="*/ 3 h 125"/>
                <a:gd name="T6" fmla="*/ 64 w 100"/>
                <a:gd name="T7" fmla="*/ 0 h 125"/>
                <a:gd name="T8" fmla="*/ 17 w 100"/>
                <a:gd name="T9" fmla="*/ 17 h 125"/>
                <a:gd name="T10" fmla="*/ 0 w 100"/>
                <a:gd name="T11" fmla="*/ 63 h 125"/>
                <a:gd name="T12" fmla="*/ 16 w 100"/>
                <a:gd name="T13" fmla="*/ 109 h 125"/>
                <a:gd name="T14" fmla="*/ 61 w 100"/>
                <a:gd name="T15" fmla="*/ 125 h 125"/>
                <a:gd name="T16" fmla="*/ 79 w 100"/>
                <a:gd name="T17" fmla="*/ 123 h 125"/>
                <a:gd name="T18" fmla="*/ 96 w 100"/>
                <a:gd name="T19" fmla="*/ 117 h 125"/>
                <a:gd name="T20" fmla="*/ 100 w 100"/>
                <a:gd name="T21" fmla="*/ 102 h 125"/>
                <a:gd name="T22" fmla="*/ 97 w 100"/>
                <a:gd name="T23" fmla="*/ 102 h 125"/>
                <a:gd name="T24" fmla="*/ 82 w 100"/>
                <a:gd name="T25" fmla="*/ 112 h 125"/>
                <a:gd name="T26" fmla="*/ 65 w 100"/>
                <a:gd name="T27" fmla="*/ 115 h 125"/>
                <a:gd name="T28" fmla="*/ 36 w 100"/>
                <a:gd name="T29" fmla="*/ 101 h 125"/>
                <a:gd name="T30" fmla="*/ 26 w 100"/>
                <a:gd name="T31" fmla="*/ 62 h 125"/>
                <a:gd name="T32" fmla="*/ 36 w 100"/>
                <a:gd name="T33" fmla="*/ 24 h 125"/>
                <a:gd name="T34" fmla="*/ 64 w 100"/>
                <a:gd name="T35" fmla="*/ 11 h 125"/>
                <a:gd name="T36" fmla="*/ 83 w 100"/>
                <a:gd name="T37" fmla="*/ 16 h 125"/>
                <a:gd name="T38" fmla="*/ 94 w 100"/>
                <a:gd name="T39" fmla="*/ 31 h 125"/>
                <a:gd name="T40" fmla="*/ 96 w 100"/>
                <a:gd name="T41" fmla="*/ 31 h 125"/>
                <a:gd name="T42" fmla="*/ 98 w 100"/>
                <a:gd name="T43" fmla="*/ 1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0" h="125">
                  <a:moveTo>
                    <a:pt x="98" y="19"/>
                  </a:moveTo>
                  <a:cubicBezTo>
                    <a:pt x="99" y="16"/>
                    <a:pt x="100" y="12"/>
                    <a:pt x="100" y="9"/>
                  </a:cubicBezTo>
                  <a:cubicBezTo>
                    <a:pt x="94" y="6"/>
                    <a:pt x="88" y="4"/>
                    <a:pt x="82" y="3"/>
                  </a:cubicBezTo>
                  <a:cubicBezTo>
                    <a:pt x="76" y="1"/>
                    <a:pt x="70" y="0"/>
                    <a:pt x="64" y="0"/>
                  </a:cubicBezTo>
                  <a:cubicBezTo>
                    <a:pt x="44" y="0"/>
                    <a:pt x="29" y="6"/>
                    <a:pt x="17" y="17"/>
                  </a:cubicBezTo>
                  <a:cubicBezTo>
                    <a:pt x="6" y="29"/>
                    <a:pt x="0" y="44"/>
                    <a:pt x="0" y="63"/>
                  </a:cubicBezTo>
                  <a:cubicBezTo>
                    <a:pt x="0" y="82"/>
                    <a:pt x="5" y="98"/>
                    <a:pt x="16" y="109"/>
                  </a:cubicBezTo>
                  <a:cubicBezTo>
                    <a:pt x="27" y="120"/>
                    <a:pt x="42" y="125"/>
                    <a:pt x="61" y="125"/>
                  </a:cubicBezTo>
                  <a:cubicBezTo>
                    <a:pt x="67" y="125"/>
                    <a:pt x="73" y="125"/>
                    <a:pt x="79" y="123"/>
                  </a:cubicBezTo>
                  <a:cubicBezTo>
                    <a:pt x="85" y="122"/>
                    <a:pt x="90" y="120"/>
                    <a:pt x="96" y="117"/>
                  </a:cubicBezTo>
                  <a:cubicBezTo>
                    <a:pt x="100" y="102"/>
                    <a:pt x="100" y="102"/>
                    <a:pt x="100" y="102"/>
                  </a:cubicBezTo>
                  <a:cubicBezTo>
                    <a:pt x="97" y="102"/>
                    <a:pt x="97" y="102"/>
                    <a:pt x="97" y="102"/>
                  </a:cubicBezTo>
                  <a:cubicBezTo>
                    <a:pt x="93" y="106"/>
                    <a:pt x="88" y="109"/>
                    <a:pt x="82" y="112"/>
                  </a:cubicBezTo>
                  <a:cubicBezTo>
                    <a:pt x="77" y="114"/>
                    <a:pt x="71" y="115"/>
                    <a:pt x="65" y="115"/>
                  </a:cubicBezTo>
                  <a:cubicBezTo>
                    <a:pt x="53" y="115"/>
                    <a:pt x="43" y="111"/>
                    <a:pt x="36" y="101"/>
                  </a:cubicBezTo>
                  <a:cubicBezTo>
                    <a:pt x="29" y="92"/>
                    <a:pt x="26" y="79"/>
                    <a:pt x="26" y="62"/>
                  </a:cubicBezTo>
                  <a:cubicBezTo>
                    <a:pt x="26" y="46"/>
                    <a:pt x="29" y="33"/>
                    <a:pt x="36" y="24"/>
                  </a:cubicBezTo>
                  <a:cubicBezTo>
                    <a:pt x="42" y="16"/>
                    <a:pt x="52" y="11"/>
                    <a:pt x="64" y="11"/>
                  </a:cubicBezTo>
                  <a:cubicBezTo>
                    <a:pt x="71" y="11"/>
                    <a:pt x="78" y="13"/>
                    <a:pt x="83" y="16"/>
                  </a:cubicBezTo>
                  <a:cubicBezTo>
                    <a:pt x="89" y="20"/>
                    <a:pt x="92" y="25"/>
                    <a:pt x="94" y="31"/>
                  </a:cubicBezTo>
                  <a:cubicBezTo>
                    <a:pt x="96" y="31"/>
                    <a:pt x="96" y="31"/>
                    <a:pt x="96" y="31"/>
                  </a:cubicBezTo>
                  <a:cubicBezTo>
                    <a:pt x="97" y="27"/>
                    <a:pt x="97" y="23"/>
                    <a:pt x="98"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7" name="Freeform 40"/>
            <p:cNvSpPr>
              <a:spLocks/>
            </p:cNvSpPr>
            <p:nvPr userDrawn="1"/>
          </p:nvSpPr>
          <p:spPr bwMode="auto">
            <a:xfrm>
              <a:off x="2289175" y="3432175"/>
              <a:ext cx="355600" cy="471488"/>
            </a:xfrm>
            <a:custGeom>
              <a:avLst/>
              <a:gdLst>
                <a:gd name="T0" fmla="*/ 17 w 95"/>
                <a:gd name="T1" fmla="*/ 123 h 125"/>
                <a:gd name="T2" fmla="*/ 40 w 95"/>
                <a:gd name="T3" fmla="*/ 125 h 125"/>
                <a:gd name="T4" fmla="*/ 80 w 95"/>
                <a:gd name="T5" fmla="*/ 114 h 125"/>
                <a:gd name="T6" fmla="*/ 95 w 95"/>
                <a:gd name="T7" fmla="*/ 85 h 125"/>
                <a:gd name="T8" fmla="*/ 92 w 95"/>
                <a:gd name="T9" fmla="*/ 72 h 125"/>
                <a:gd name="T10" fmla="*/ 83 w 95"/>
                <a:gd name="T11" fmla="*/ 61 h 125"/>
                <a:gd name="T12" fmla="*/ 61 w 95"/>
                <a:gd name="T13" fmla="*/ 50 h 125"/>
                <a:gd name="T14" fmla="*/ 51 w 95"/>
                <a:gd name="T15" fmla="*/ 47 h 125"/>
                <a:gd name="T16" fmla="*/ 32 w 95"/>
                <a:gd name="T17" fmla="*/ 36 h 125"/>
                <a:gd name="T18" fmla="*/ 27 w 95"/>
                <a:gd name="T19" fmla="*/ 26 h 125"/>
                <a:gd name="T20" fmla="*/ 33 w 95"/>
                <a:gd name="T21" fmla="*/ 15 h 125"/>
                <a:gd name="T22" fmla="*/ 49 w 95"/>
                <a:gd name="T23" fmla="*/ 11 h 125"/>
                <a:gd name="T24" fmla="*/ 67 w 95"/>
                <a:gd name="T25" fmla="*/ 15 h 125"/>
                <a:gd name="T26" fmla="*/ 78 w 95"/>
                <a:gd name="T27" fmla="*/ 28 h 125"/>
                <a:gd name="T28" fmla="*/ 81 w 95"/>
                <a:gd name="T29" fmla="*/ 28 h 125"/>
                <a:gd name="T30" fmla="*/ 84 w 95"/>
                <a:gd name="T31" fmla="*/ 18 h 125"/>
                <a:gd name="T32" fmla="*/ 88 w 95"/>
                <a:gd name="T33" fmla="*/ 8 h 125"/>
                <a:gd name="T34" fmla="*/ 72 w 95"/>
                <a:gd name="T35" fmla="*/ 2 h 125"/>
                <a:gd name="T36" fmla="*/ 53 w 95"/>
                <a:gd name="T37" fmla="*/ 0 h 125"/>
                <a:gd name="T38" fmla="*/ 15 w 95"/>
                <a:gd name="T39" fmla="*/ 10 h 125"/>
                <a:gd name="T40" fmla="*/ 1 w 95"/>
                <a:gd name="T41" fmla="*/ 36 h 125"/>
                <a:gd name="T42" fmla="*/ 9 w 95"/>
                <a:gd name="T43" fmla="*/ 56 h 125"/>
                <a:gd name="T44" fmla="*/ 42 w 95"/>
                <a:gd name="T45" fmla="*/ 74 h 125"/>
                <a:gd name="T46" fmla="*/ 63 w 95"/>
                <a:gd name="T47" fmla="*/ 86 h 125"/>
                <a:gd name="T48" fmla="*/ 67 w 95"/>
                <a:gd name="T49" fmla="*/ 96 h 125"/>
                <a:gd name="T50" fmla="*/ 61 w 95"/>
                <a:gd name="T51" fmla="*/ 109 h 125"/>
                <a:gd name="T52" fmla="*/ 43 w 95"/>
                <a:gd name="T53" fmla="*/ 114 h 125"/>
                <a:gd name="T54" fmla="*/ 22 w 95"/>
                <a:gd name="T55" fmla="*/ 108 h 125"/>
                <a:gd name="T56" fmla="*/ 11 w 95"/>
                <a:gd name="T57" fmla="*/ 92 h 125"/>
                <a:gd name="T58" fmla="*/ 8 w 95"/>
                <a:gd name="T59" fmla="*/ 92 h 125"/>
                <a:gd name="T60" fmla="*/ 4 w 95"/>
                <a:gd name="T61" fmla="*/ 105 h 125"/>
                <a:gd name="T62" fmla="*/ 0 w 95"/>
                <a:gd name="T63" fmla="*/ 116 h 125"/>
                <a:gd name="T64" fmla="*/ 17 w 95"/>
                <a:gd name="T65" fmla="*/ 123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 h="125">
                  <a:moveTo>
                    <a:pt x="17" y="123"/>
                  </a:moveTo>
                  <a:cubicBezTo>
                    <a:pt x="23" y="124"/>
                    <a:pt x="31" y="125"/>
                    <a:pt x="40" y="125"/>
                  </a:cubicBezTo>
                  <a:cubicBezTo>
                    <a:pt x="57" y="125"/>
                    <a:pt x="70" y="121"/>
                    <a:pt x="80" y="114"/>
                  </a:cubicBezTo>
                  <a:cubicBezTo>
                    <a:pt x="90" y="107"/>
                    <a:pt x="95" y="97"/>
                    <a:pt x="95" y="85"/>
                  </a:cubicBezTo>
                  <a:cubicBezTo>
                    <a:pt x="95" y="80"/>
                    <a:pt x="94" y="76"/>
                    <a:pt x="92" y="72"/>
                  </a:cubicBezTo>
                  <a:cubicBezTo>
                    <a:pt x="90" y="68"/>
                    <a:pt x="87" y="65"/>
                    <a:pt x="83" y="61"/>
                  </a:cubicBezTo>
                  <a:cubicBezTo>
                    <a:pt x="80" y="59"/>
                    <a:pt x="73" y="55"/>
                    <a:pt x="61" y="50"/>
                  </a:cubicBezTo>
                  <a:cubicBezTo>
                    <a:pt x="57" y="49"/>
                    <a:pt x="54" y="48"/>
                    <a:pt x="51" y="47"/>
                  </a:cubicBezTo>
                  <a:cubicBezTo>
                    <a:pt x="41" y="42"/>
                    <a:pt x="35" y="39"/>
                    <a:pt x="32" y="36"/>
                  </a:cubicBezTo>
                  <a:cubicBezTo>
                    <a:pt x="29" y="33"/>
                    <a:pt x="27" y="30"/>
                    <a:pt x="27" y="26"/>
                  </a:cubicBezTo>
                  <a:cubicBezTo>
                    <a:pt x="27" y="22"/>
                    <a:pt x="29" y="18"/>
                    <a:pt x="33" y="15"/>
                  </a:cubicBezTo>
                  <a:cubicBezTo>
                    <a:pt x="37" y="12"/>
                    <a:pt x="42" y="11"/>
                    <a:pt x="49" y="11"/>
                  </a:cubicBezTo>
                  <a:cubicBezTo>
                    <a:pt x="56" y="11"/>
                    <a:pt x="62" y="12"/>
                    <a:pt x="67" y="15"/>
                  </a:cubicBezTo>
                  <a:cubicBezTo>
                    <a:pt x="72" y="18"/>
                    <a:pt x="76" y="22"/>
                    <a:pt x="78" y="28"/>
                  </a:cubicBezTo>
                  <a:cubicBezTo>
                    <a:pt x="81" y="28"/>
                    <a:pt x="81" y="28"/>
                    <a:pt x="81" y="28"/>
                  </a:cubicBezTo>
                  <a:cubicBezTo>
                    <a:pt x="82" y="25"/>
                    <a:pt x="83" y="21"/>
                    <a:pt x="84" y="18"/>
                  </a:cubicBezTo>
                  <a:cubicBezTo>
                    <a:pt x="85" y="15"/>
                    <a:pt x="87" y="12"/>
                    <a:pt x="88" y="8"/>
                  </a:cubicBezTo>
                  <a:cubicBezTo>
                    <a:pt x="83" y="5"/>
                    <a:pt x="77" y="3"/>
                    <a:pt x="72" y="2"/>
                  </a:cubicBezTo>
                  <a:cubicBezTo>
                    <a:pt x="66" y="1"/>
                    <a:pt x="60" y="0"/>
                    <a:pt x="53" y="0"/>
                  </a:cubicBezTo>
                  <a:cubicBezTo>
                    <a:pt x="37" y="0"/>
                    <a:pt x="25" y="3"/>
                    <a:pt x="15" y="10"/>
                  </a:cubicBezTo>
                  <a:cubicBezTo>
                    <a:pt x="6" y="17"/>
                    <a:pt x="1" y="25"/>
                    <a:pt x="1" y="36"/>
                  </a:cubicBezTo>
                  <a:cubicBezTo>
                    <a:pt x="1" y="44"/>
                    <a:pt x="4" y="50"/>
                    <a:pt x="9" y="56"/>
                  </a:cubicBezTo>
                  <a:cubicBezTo>
                    <a:pt x="14" y="61"/>
                    <a:pt x="25" y="67"/>
                    <a:pt x="42" y="74"/>
                  </a:cubicBezTo>
                  <a:cubicBezTo>
                    <a:pt x="53" y="79"/>
                    <a:pt x="60" y="83"/>
                    <a:pt x="63" y="86"/>
                  </a:cubicBezTo>
                  <a:cubicBezTo>
                    <a:pt x="66" y="89"/>
                    <a:pt x="67" y="92"/>
                    <a:pt x="67" y="96"/>
                  </a:cubicBezTo>
                  <a:cubicBezTo>
                    <a:pt x="67" y="101"/>
                    <a:pt x="65" y="106"/>
                    <a:pt x="61" y="109"/>
                  </a:cubicBezTo>
                  <a:cubicBezTo>
                    <a:pt x="56" y="112"/>
                    <a:pt x="50" y="114"/>
                    <a:pt x="43" y="114"/>
                  </a:cubicBezTo>
                  <a:cubicBezTo>
                    <a:pt x="34" y="114"/>
                    <a:pt x="28" y="112"/>
                    <a:pt x="22" y="108"/>
                  </a:cubicBezTo>
                  <a:cubicBezTo>
                    <a:pt x="16" y="104"/>
                    <a:pt x="13" y="99"/>
                    <a:pt x="11" y="92"/>
                  </a:cubicBezTo>
                  <a:cubicBezTo>
                    <a:pt x="8" y="92"/>
                    <a:pt x="8" y="92"/>
                    <a:pt x="8" y="92"/>
                  </a:cubicBezTo>
                  <a:cubicBezTo>
                    <a:pt x="7" y="97"/>
                    <a:pt x="5" y="101"/>
                    <a:pt x="4" y="105"/>
                  </a:cubicBezTo>
                  <a:cubicBezTo>
                    <a:pt x="3" y="109"/>
                    <a:pt x="2" y="113"/>
                    <a:pt x="0" y="116"/>
                  </a:cubicBezTo>
                  <a:cubicBezTo>
                    <a:pt x="5" y="119"/>
                    <a:pt x="10" y="121"/>
                    <a:pt x="17" y="1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19" name="Freeform 41"/>
            <p:cNvSpPr>
              <a:spLocks/>
            </p:cNvSpPr>
            <p:nvPr userDrawn="1"/>
          </p:nvSpPr>
          <p:spPr bwMode="auto">
            <a:xfrm>
              <a:off x="2746375" y="3440113"/>
              <a:ext cx="315913" cy="452438"/>
            </a:xfrm>
            <a:custGeom>
              <a:avLst/>
              <a:gdLst>
                <a:gd name="T0" fmla="*/ 14 w 84"/>
                <a:gd name="T1" fmla="*/ 120 h 120"/>
                <a:gd name="T2" fmla="*/ 32 w 84"/>
                <a:gd name="T3" fmla="*/ 120 h 120"/>
                <a:gd name="T4" fmla="*/ 51 w 84"/>
                <a:gd name="T5" fmla="*/ 120 h 120"/>
                <a:gd name="T6" fmla="*/ 84 w 84"/>
                <a:gd name="T7" fmla="*/ 120 h 120"/>
                <a:gd name="T8" fmla="*/ 84 w 84"/>
                <a:gd name="T9" fmla="*/ 117 h 120"/>
                <a:gd name="T10" fmla="*/ 84 w 84"/>
                <a:gd name="T11" fmla="*/ 112 h 120"/>
                <a:gd name="T12" fmla="*/ 84 w 84"/>
                <a:gd name="T13" fmla="*/ 109 h 120"/>
                <a:gd name="T14" fmla="*/ 84 w 84"/>
                <a:gd name="T15" fmla="*/ 105 h 120"/>
                <a:gd name="T16" fmla="*/ 58 w 84"/>
                <a:gd name="T17" fmla="*/ 107 h 120"/>
                <a:gd name="T18" fmla="*/ 35 w 84"/>
                <a:gd name="T19" fmla="*/ 108 h 120"/>
                <a:gd name="T20" fmla="*/ 35 w 84"/>
                <a:gd name="T21" fmla="*/ 100 h 120"/>
                <a:gd name="T22" fmla="*/ 35 w 84"/>
                <a:gd name="T23" fmla="*/ 84 h 120"/>
                <a:gd name="T24" fmla="*/ 35 w 84"/>
                <a:gd name="T25" fmla="*/ 63 h 120"/>
                <a:gd name="T26" fmla="*/ 53 w 84"/>
                <a:gd name="T27" fmla="*/ 63 h 120"/>
                <a:gd name="T28" fmla="*/ 83 w 84"/>
                <a:gd name="T29" fmla="*/ 65 h 120"/>
                <a:gd name="T30" fmla="*/ 83 w 84"/>
                <a:gd name="T31" fmla="*/ 64 h 120"/>
                <a:gd name="T32" fmla="*/ 82 w 84"/>
                <a:gd name="T33" fmla="*/ 57 h 120"/>
                <a:gd name="T34" fmla="*/ 83 w 84"/>
                <a:gd name="T35" fmla="*/ 54 h 120"/>
                <a:gd name="T36" fmla="*/ 83 w 84"/>
                <a:gd name="T37" fmla="*/ 50 h 120"/>
                <a:gd name="T38" fmla="*/ 58 w 84"/>
                <a:gd name="T39" fmla="*/ 50 h 120"/>
                <a:gd name="T40" fmla="*/ 35 w 84"/>
                <a:gd name="T41" fmla="*/ 51 h 120"/>
                <a:gd name="T42" fmla="*/ 35 w 84"/>
                <a:gd name="T43" fmla="*/ 39 h 120"/>
                <a:gd name="T44" fmla="*/ 35 w 84"/>
                <a:gd name="T45" fmla="*/ 31 h 120"/>
                <a:gd name="T46" fmla="*/ 35 w 84"/>
                <a:gd name="T47" fmla="*/ 20 h 120"/>
                <a:gd name="T48" fmla="*/ 35 w 84"/>
                <a:gd name="T49" fmla="*/ 13 h 120"/>
                <a:gd name="T50" fmla="*/ 56 w 84"/>
                <a:gd name="T51" fmla="*/ 14 h 120"/>
                <a:gd name="T52" fmla="*/ 84 w 84"/>
                <a:gd name="T53" fmla="*/ 15 h 120"/>
                <a:gd name="T54" fmla="*/ 83 w 84"/>
                <a:gd name="T55" fmla="*/ 11 h 120"/>
                <a:gd name="T56" fmla="*/ 83 w 84"/>
                <a:gd name="T57" fmla="*/ 8 h 120"/>
                <a:gd name="T58" fmla="*/ 83 w 84"/>
                <a:gd name="T59" fmla="*/ 5 h 120"/>
                <a:gd name="T60" fmla="*/ 84 w 84"/>
                <a:gd name="T61" fmla="*/ 0 h 120"/>
                <a:gd name="T62" fmla="*/ 66 w 84"/>
                <a:gd name="T63" fmla="*/ 1 h 120"/>
                <a:gd name="T64" fmla="*/ 44 w 84"/>
                <a:gd name="T65" fmla="*/ 1 h 120"/>
                <a:gd name="T66" fmla="*/ 21 w 84"/>
                <a:gd name="T67" fmla="*/ 1 h 120"/>
                <a:gd name="T68" fmla="*/ 0 w 84"/>
                <a:gd name="T69" fmla="*/ 0 h 120"/>
                <a:gd name="T70" fmla="*/ 2 w 84"/>
                <a:gd name="T71" fmla="*/ 20 h 120"/>
                <a:gd name="T72" fmla="*/ 3 w 84"/>
                <a:gd name="T73" fmla="*/ 52 h 120"/>
                <a:gd name="T74" fmla="*/ 3 w 84"/>
                <a:gd name="T75" fmla="*/ 60 h 120"/>
                <a:gd name="T76" fmla="*/ 2 w 84"/>
                <a:gd name="T77" fmla="*/ 99 h 120"/>
                <a:gd name="T78" fmla="*/ 0 w 84"/>
                <a:gd name="T79" fmla="*/ 120 h 120"/>
                <a:gd name="T80" fmla="*/ 14 w 84"/>
                <a:gd name="T81"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4" h="120">
                  <a:moveTo>
                    <a:pt x="14" y="120"/>
                  </a:moveTo>
                  <a:cubicBezTo>
                    <a:pt x="19" y="120"/>
                    <a:pt x="25" y="120"/>
                    <a:pt x="32" y="120"/>
                  </a:cubicBezTo>
                  <a:cubicBezTo>
                    <a:pt x="36" y="120"/>
                    <a:pt x="43" y="120"/>
                    <a:pt x="51" y="120"/>
                  </a:cubicBezTo>
                  <a:cubicBezTo>
                    <a:pt x="58" y="120"/>
                    <a:pt x="70" y="120"/>
                    <a:pt x="84" y="120"/>
                  </a:cubicBezTo>
                  <a:cubicBezTo>
                    <a:pt x="84" y="120"/>
                    <a:pt x="84" y="119"/>
                    <a:pt x="84" y="117"/>
                  </a:cubicBezTo>
                  <a:cubicBezTo>
                    <a:pt x="84" y="115"/>
                    <a:pt x="84" y="113"/>
                    <a:pt x="84" y="112"/>
                  </a:cubicBezTo>
                  <a:cubicBezTo>
                    <a:pt x="84" y="111"/>
                    <a:pt x="84" y="110"/>
                    <a:pt x="84" y="109"/>
                  </a:cubicBezTo>
                  <a:cubicBezTo>
                    <a:pt x="84" y="107"/>
                    <a:pt x="84" y="106"/>
                    <a:pt x="84" y="105"/>
                  </a:cubicBezTo>
                  <a:cubicBezTo>
                    <a:pt x="75" y="106"/>
                    <a:pt x="66" y="106"/>
                    <a:pt x="58" y="107"/>
                  </a:cubicBezTo>
                  <a:cubicBezTo>
                    <a:pt x="49" y="107"/>
                    <a:pt x="42" y="108"/>
                    <a:pt x="35" y="108"/>
                  </a:cubicBezTo>
                  <a:cubicBezTo>
                    <a:pt x="35" y="106"/>
                    <a:pt x="35" y="103"/>
                    <a:pt x="35" y="100"/>
                  </a:cubicBezTo>
                  <a:cubicBezTo>
                    <a:pt x="35" y="97"/>
                    <a:pt x="35" y="92"/>
                    <a:pt x="35" y="84"/>
                  </a:cubicBezTo>
                  <a:cubicBezTo>
                    <a:pt x="35" y="63"/>
                    <a:pt x="35" y="63"/>
                    <a:pt x="35" y="63"/>
                  </a:cubicBezTo>
                  <a:cubicBezTo>
                    <a:pt x="40" y="63"/>
                    <a:pt x="46" y="63"/>
                    <a:pt x="53" y="63"/>
                  </a:cubicBezTo>
                  <a:cubicBezTo>
                    <a:pt x="60" y="64"/>
                    <a:pt x="70" y="64"/>
                    <a:pt x="83" y="65"/>
                  </a:cubicBezTo>
                  <a:cubicBezTo>
                    <a:pt x="83" y="65"/>
                    <a:pt x="83" y="64"/>
                    <a:pt x="83" y="64"/>
                  </a:cubicBezTo>
                  <a:cubicBezTo>
                    <a:pt x="83" y="61"/>
                    <a:pt x="82" y="59"/>
                    <a:pt x="82" y="57"/>
                  </a:cubicBezTo>
                  <a:cubicBezTo>
                    <a:pt x="82" y="56"/>
                    <a:pt x="82" y="55"/>
                    <a:pt x="83" y="54"/>
                  </a:cubicBezTo>
                  <a:cubicBezTo>
                    <a:pt x="83" y="53"/>
                    <a:pt x="83" y="52"/>
                    <a:pt x="83" y="50"/>
                  </a:cubicBezTo>
                  <a:cubicBezTo>
                    <a:pt x="78" y="50"/>
                    <a:pt x="69" y="50"/>
                    <a:pt x="58" y="50"/>
                  </a:cubicBezTo>
                  <a:cubicBezTo>
                    <a:pt x="47" y="51"/>
                    <a:pt x="39" y="51"/>
                    <a:pt x="35" y="51"/>
                  </a:cubicBezTo>
                  <a:cubicBezTo>
                    <a:pt x="35" y="39"/>
                    <a:pt x="35" y="39"/>
                    <a:pt x="35" y="39"/>
                  </a:cubicBezTo>
                  <a:cubicBezTo>
                    <a:pt x="35" y="31"/>
                    <a:pt x="35" y="31"/>
                    <a:pt x="35" y="31"/>
                  </a:cubicBezTo>
                  <a:cubicBezTo>
                    <a:pt x="35" y="26"/>
                    <a:pt x="35" y="22"/>
                    <a:pt x="35" y="20"/>
                  </a:cubicBezTo>
                  <a:cubicBezTo>
                    <a:pt x="35" y="18"/>
                    <a:pt x="35" y="15"/>
                    <a:pt x="35" y="13"/>
                  </a:cubicBezTo>
                  <a:cubicBezTo>
                    <a:pt x="41" y="13"/>
                    <a:pt x="48" y="14"/>
                    <a:pt x="56" y="14"/>
                  </a:cubicBezTo>
                  <a:cubicBezTo>
                    <a:pt x="64" y="14"/>
                    <a:pt x="73" y="15"/>
                    <a:pt x="84" y="15"/>
                  </a:cubicBezTo>
                  <a:cubicBezTo>
                    <a:pt x="84" y="13"/>
                    <a:pt x="84" y="12"/>
                    <a:pt x="83" y="11"/>
                  </a:cubicBezTo>
                  <a:cubicBezTo>
                    <a:pt x="83" y="10"/>
                    <a:pt x="83" y="9"/>
                    <a:pt x="83" y="8"/>
                  </a:cubicBezTo>
                  <a:cubicBezTo>
                    <a:pt x="83" y="7"/>
                    <a:pt x="83" y="6"/>
                    <a:pt x="83" y="5"/>
                  </a:cubicBezTo>
                  <a:cubicBezTo>
                    <a:pt x="84" y="4"/>
                    <a:pt x="84" y="2"/>
                    <a:pt x="84" y="0"/>
                  </a:cubicBezTo>
                  <a:cubicBezTo>
                    <a:pt x="78" y="0"/>
                    <a:pt x="72" y="1"/>
                    <a:pt x="66" y="1"/>
                  </a:cubicBezTo>
                  <a:cubicBezTo>
                    <a:pt x="59" y="1"/>
                    <a:pt x="52" y="1"/>
                    <a:pt x="44" y="1"/>
                  </a:cubicBezTo>
                  <a:cubicBezTo>
                    <a:pt x="36" y="1"/>
                    <a:pt x="28" y="1"/>
                    <a:pt x="21" y="1"/>
                  </a:cubicBezTo>
                  <a:cubicBezTo>
                    <a:pt x="14" y="1"/>
                    <a:pt x="7" y="0"/>
                    <a:pt x="0" y="0"/>
                  </a:cubicBezTo>
                  <a:cubicBezTo>
                    <a:pt x="1" y="6"/>
                    <a:pt x="2" y="13"/>
                    <a:pt x="2" y="20"/>
                  </a:cubicBezTo>
                  <a:cubicBezTo>
                    <a:pt x="2" y="28"/>
                    <a:pt x="3" y="38"/>
                    <a:pt x="3" y="52"/>
                  </a:cubicBezTo>
                  <a:cubicBezTo>
                    <a:pt x="3" y="60"/>
                    <a:pt x="3" y="60"/>
                    <a:pt x="3" y="60"/>
                  </a:cubicBezTo>
                  <a:cubicBezTo>
                    <a:pt x="3" y="78"/>
                    <a:pt x="2" y="91"/>
                    <a:pt x="2" y="99"/>
                  </a:cubicBezTo>
                  <a:cubicBezTo>
                    <a:pt x="2" y="107"/>
                    <a:pt x="1" y="114"/>
                    <a:pt x="0" y="120"/>
                  </a:cubicBezTo>
                  <a:cubicBezTo>
                    <a:pt x="4" y="120"/>
                    <a:pt x="9" y="120"/>
                    <a:pt x="14" y="1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0" name="Rectangle 42"/>
            <p:cNvSpPr>
              <a:spLocks noChangeArrowheads="1"/>
            </p:cNvSpPr>
            <p:nvPr userDrawn="1"/>
          </p:nvSpPr>
          <p:spPr bwMode="auto">
            <a:xfrm>
              <a:off x="1566863" y="3168650"/>
              <a:ext cx="266700" cy="795338"/>
            </a:xfrm>
            <a:prstGeom prst="rect">
              <a:avLst/>
            </a:prstGeom>
            <a:solidFill>
              <a:srgbClr val="8C19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sp>
          <p:nvSpPr>
            <p:cNvPr id="21" name="Oval 43"/>
            <p:cNvSpPr>
              <a:spLocks noChangeArrowheads="1"/>
            </p:cNvSpPr>
            <p:nvPr userDrawn="1"/>
          </p:nvSpPr>
          <p:spPr bwMode="auto">
            <a:xfrm>
              <a:off x="1560513" y="2847975"/>
              <a:ext cx="284163" cy="290513"/>
            </a:xfrm>
            <a:prstGeom prst="ellipse">
              <a:avLst/>
            </a:prstGeom>
            <a:solidFill>
              <a:srgbClr val="8C1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a:p>
          </p:txBody>
        </p:sp>
      </p:grpSp>
    </p:spTree>
    <p:extLst>
      <p:ext uri="{BB962C8B-B14F-4D97-AF65-F5344CB8AC3E}">
        <p14:creationId xmlns:p14="http://schemas.microsoft.com/office/powerpoint/2010/main" val="286902780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2" r:id="rId8"/>
    <p:sldLayoutId id="2147483683" r:id="rId9"/>
  </p:sldLayoutIdLst>
  <p:transition spd="slow">
    <p:fade/>
  </p:transition>
  <p:timing>
    <p:tnLst>
      <p:par>
        <p:cTn id="1" dur="indefinite" restart="never" nodeType="tmRoot"/>
      </p:par>
    </p:tnLst>
  </p:timing>
  <p:hf hdr="0" ftr="0" dt="0"/>
  <p:txStyles>
    <p:titleStyle>
      <a:lvl1pPr algn="l" defTabSz="914400" rtl="0" eaLnBrk="1" latinLnBrk="0" hangingPunct="1">
        <a:spcBef>
          <a:spcPct val="0"/>
        </a:spcBef>
        <a:buNone/>
        <a:defRPr sz="3600" kern="1200" cap="all" spc="-60" baseline="0">
          <a:solidFill>
            <a:schemeClr val="tx2">
              <a:lumMod val="75000"/>
            </a:schemeClr>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hyperlink" Target="http://www.ijpc-se.org/" TargetMode="Externa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hyperlink" Target="http://www.colinsoskolne.com/" TargetMode="Externa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colinsoskolne.com/" TargetMode="External"/><Relationship Id="rId2" Type="http://schemas.openxmlformats.org/officeDocument/2006/relationships/hyperlink" Target="http://www.ijpc-se.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0" y="-315416"/>
            <a:ext cx="8892480" cy="3024336"/>
          </a:xfrm>
        </p:spPr>
        <p:txBody>
          <a:bodyPr/>
          <a:lstStyle/>
          <a:p>
            <a:pPr algn="ctr"/>
            <a:r>
              <a:rPr lang="en-CA" sz="3200" spc="120" dirty="0" smtClean="0">
                <a:effectLst>
                  <a:outerShdw blurRad="38100" dist="38100" dir="2700000" algn="tl">
                    <a:srgbClr val="000000">
                      <a:alpha val="43137"/>
                    </a:srgbClr>
                  </a:outerShdw>
                </a:effectLst>
                <a:ea typeface="+mn-ea"/>
                <a:cs typeface="+mn-cs"/>
              </a:rPr>
              <a:t>THE ONGOING CORRUPTION OF THE SCIENTIFIC BASIS FOR ATTRIBUTION IN ASBESTOS-RELATED DISEASE: How did we get here and what can we do?</a:t>
            </a:r>
            <a:endParaRPr lang="en-US" sz="3200" u="sng" spc="120" dirty="0">
              <a:effectLst>
                <a:outerShdw blurRad="38100" dist="38100" dir="2700000" algn="tl">
                  <a:srgbClr val="000000">
                    <a:alpha val="43137"/>
                  </a:srgbClr>
                </a:outerShdw>
              </a:effectLst>
              <a:ea typeface="+mn-ea"/>
              <a:cs typeface="+mn-cs"/>
            </a:endParaRPr>
          </a:p>
        </p:txBody>
      </p:sp>
      <p:sp>
        <p:nvSpPr>
          <p:cNvPr id="3" name="Subtitle 2"/>
          <p:cNvSpPr>
            <a:spLocks noGrp="1"/>
          </p:cNvSpPr>
          <p:nvPr>
            <p:ph type="subTitle" idx="1"/>
            <p:custDataLst>
              <p:tags r:id="rId3"/>
            </p:custDataLst>
          </p:nvPr>
        </p:nvSpPr>
        <p:spPr>
          <a:xfrm>
            <a:off x="395536" y="2517172"/>
            <a:ext cx="8352928" cy="3816424"/>
          </a:xfrm>
        </p:spPr>
        <p:txBody>
          <a:bodyPr>
            <a:normAutofit fontScale="92500" lnSpcReduction="10000"/>
          </a:bodyPr>
          <a:lstStyle/>
          <a:p>
            <a:pPr algn="ctr"/>
            <a:r>
              <a:rPr lang="en-US" dirty="0" smtClean="0"/>
              <a:t/>
            </a:r>
            <a:br>
              <a:rPr lang="en-US" dirty="0" smtClean="0"/>
            </a:br>
            <a:r>
              <a:rPr lang="en-US" sz="3300" dirty="0" smtClean="0">
                <a:solidFill>
                  <a:srgbClr val="C00000"/>
                </a:solidFill>
              </a:rPr>
              <a:t>Colin L. Soskolne</a:t>
            </a:r>
            <a:r>
              <a:rPr lang="en-US" sz="2400" dirty="0" smtClean="0">
                <a:solidFill>
                  <a:srgbClr val="C00000"/>
                </a:solidFill>
              </a:rPr>
              <a:t>, P</a:t>
            </a:r>
            <a:r>
              <a:rPr lang="en-US" sz="2400" cap="none" dirty="0" smtClean="0">
                <a:solidFill>
                  <a:srgbClr val="C00000"/>
                </a:solidFill>
              </a:rPr>
              <a:t>h</a:t>
            </a:r>
            <a:r>
              <a:rPr lang="en-US" sz="2400" dirty="0" smtClean="0">
                <a:solidFill>
                  <a:srgbClr val="C00000"/>
                </a:solidFill>
              </a:rPr>
              <a:t>D</a:t>
            </a:r>
            <a:br>
              <a:rPr lang="en-US" sz="2400" dirty="0" smtClean="0">
                <a:solidFill>
                  <a:srgbClr val="C00000"/>
                </a:solidFill>
              </a:rPr>
            </a:br>
            <a:r>
              <a:rPr lang="en-US" sz="1600" b="1" dirty="0" smtClean="0">
                <a:solidFill>
                  <a:srgbClr val="C00000"/>
                </a:solidFill>
                <a:latin typeface="+mn-lt"/>
              </a:rPr>
              <a:t>Professor emeritus, University of Alberta, Canada</a:t>
            </a:r>
          </a:p>
          <a:p>
            <a:pPr algn="ctr"/>
            <a:r>
              <a:rPr lang="en-US" sz="1600" b="1" dirty="0" smtClean="0">
                <a:solidFill>
                  <a:srgbClr val="C00000"/>
                </a:solidFill>
                <a:latin typeface="+mn-lt"/>
              </a:rPr>
              <a:t>Adjunct Professor, </a:t>
            </a:r>
            <a:r>
              <a:rPr lang="en-US" sz="1600" b="1" dirty="0">
                <a:solidFill>
                  <a:srgbClr val="C00000"/>
                </a:solidFill>
                <a:latin typeface="+mn-lt"/>
              </a:rPr>
              <a:t>Health Research Institute, </a:t>
            </a:r>
            <a:r>
              <a:rPr lang="en-US" sz="1600" b="1" dirty="0" smtClean="0">
                <a:solidFill>
                  <a:srgbClr val="C00000"/>
                </a:solidFill>
                <a:latin typeface="+mn-lt"/>
              </a:rPr>
              <a:t/>
            </a:r>
            <a:br>
              <a:rPr lang="en-US" sz="1600" b="1" dirty="0" smtClean="0">
                <a:solidFill>
                  <a:srgbClr val="C00000"/>
                </a:solidFill>
                <a:latin typeface="+mn-lt"/>
              </a:rPr>
            </a:br>
            <a:r>
              <a:rPr lang="en-US" sz="1600" b="1" dirty="0" smtClean="0">
                <a:solidFill>
                  <a:srgbClr val="C00000"/>
                </a:solidFill>
                <a:latin typeface="+mn-lt"/>
              </a:rPr>
              <a:t>University of Canberra, Australia</a:t>
            </a:r>
          </a:p>
          <a:p>
            <a:pPr algn="ctr"/>
            <a:r>
              <a:rPr lang="en-US" sz="1600" b="1" dirty="0" smtClean="0">
                <a:solidFill>
                  <a:srgbClr val="C00000"/>
                </a:solidFill>
                <a:latin typeface="+mn-lt"/>
              </a:rPr>
              <a:t>Immediate Past-Chair, International Joint Policy Committee of the Societies of Epidemiology (</a:t>
            </a:r>
            <a:r>
              <a:rPr lang="en-US" sz="1600" b="1" dirty="0" err="1" smtClean="0">
                <a:solidFill>
                  <a:srgbClr val="C00000"/>
                </a:solidFill>
                <a:latin typeface="+mn-lt"/>
              </a:rPr>
              <a:t>IJPC</a:t>
            </a:r>
            <a:r>
              <a:rPr lang="en-US" sz="1600" b="1" dirty="0" smtClean="0">
                <a:solidFill>
                  <a:srgbClr val="C00000"/>
                </a:solidFill>
                <a:latin typeface="+mn-lt"/>
              </a:rPr>
              <a:t>-SE</a:t>
            </a:r>
            <a:r>
              <a:rPr lang="en-US" sz="1600" b="1" dirty="0" smtClean="0">
                <a:solidFill>
                  <a:srgbClr val="C00000"/>
                </a:solidFill>
                <a:latin typeface="Arial Black" panose="020B0A04020102020204" pitchFamily="34" charset="0"/>
              </a:rPr>
              <a:t>)</a:t>
            </a:r>
            <a:br>
              <a:rPr lang="en-US" sz="1600" b="1" dirty="0" smtClean="0">
                <a:solidFill>
                  <a:srgbClr val="C00000"/>
                </a:solidFill>
                <a:latin typeface="Arial Black" panose="020B0A04020102020204" pitchFamily="34" charset="0"/>
              </a:rPr>
            </a:br>
            <a:r>
              <a:rPr lang="en-US" sz="2400" dirty="0" smtClean="0">
                <a:solidFill>
                  <a:srgbClr val="C00000"/>
                </a:solidFill>
                <a:latin typeface="Arial Black" panose="020B0A04020102020204" pitchFamily="34" charset="0"/>
              </a:rPr>
              <a:t/>
            </a:r>
            <a:br>
              <a:rPr lang="en-US" sz="2400" dirty="0" smtClean="0">
                <a:solidFill>
                  <a:srgbClr val="C00000"/>
                </a:solidFill>
                <a:latin typeface="Arial Black" panose="020B0A04020102020204" pitchFamily="34" charset="0"/>
              </a:rPr>
            </a:br>
            <a:r>
              <a:rPr lang="en-US" sz="1600" dirty="0" smtClean="0">
                <a:solidFill>
                  <a:srgbClr val="0070C0"/>
                </a:solidFill>
                <a:latin typeface="Arial Black" panose="020B0A04020102020204" pitchFamily="34" charset="0"/>
                <a:hlinkClick r:id="rId6"/>
              </a:rPr>
              <a:t>www.colinsoskolne.com</a:t>
            </a:r>
            <a:r>
              <a:rPr lang="en-US" sz="1600" dirty="0" smtClean="0">
                <a:solidFill>
                  <a:srgbClr val="0070C0"/>
                </a:solidFill>
                <a:latin typeface="Arial Black" panose="020B0A04020102020204" pitchFamily="34" charset="0"/>
              </a:rPr>
              <a:t> │ </a:t>
            </a:r>
            <a:r>
              <a:rPr lang="en-US" sz="1600" dirty="0" smtClean="0">
                <a:solidFill>
                  <a:srgbClr val="0070C0"/>
                </a:solidFill>
                <a:latin typeface="Arial Black" panose="020B0A04020102020204" pitchFamily="34" charset="0"/>
                <a:hlinkClick r:id="rId7"/>
              </a:rPr>
              <a:t>www.ijpc-se.org</a:t>
            </a:r>
            <a:r>
              <a:rPr lang="en-US" sz="1600" dirty="0" smtClean="0">
                <a:solidFill>
                  <a:srgbClr val="0070C0"/>
                </a:solidFill>
                <a:latin typeface="Arial Black" panose="020B0A04020102020204" pitchFamily="34" charset="0"/>
              </a:rPr>
              <a:t/>
            </a:r>
            <a:br>
              <a:rPr lang="en-US" sz="1600" dirty="0" smtClean="0">
                <a:solidFill>
                  <a:srgbClr val="0070C0"/>
                </a:solidFill>
                <a:latin typeface="Arial Black" panose="020B0A04020102020204" pitchFamily="34" charset="0"/>
              </a:rPr>
            </a:br>
            <a:endParaRPr lang="en-US" sz="1400" b="1" dirty="0">
              <a:solidFill>
                <a:srgbClr val="0070C0"/>
              </a:solidFill>
              <a:latin typeface="+mn-lt"/>
              <a:cs typeface="Arial" panose="020B0604020202020204" pitchFamily="34" charset="0"/>
            </a:endParaRPr>
          </a:p>
          <a:p>
            <a:pPr algn="ctr">
              <a:spcBef>
                <a:spcPct val="0"/>
              </a:spcBef>
            </a:pPr>
            <a:r>
              <a:rPr lang="en-US" sz="1400" b="1" dirty="0" smtClean="0">
                <a:solidFill>
                  <a:srgbClr val="0070C0"/>
                </a:solidFill>
                <a:latin typeface="+mn-lt"/>
                <a:cs typeface="Arial" panose="020B0604020202020204" pitchFamily="34" charset="0"/>
              </a:rPr>
              <a:t>SYMPOSIUM: ASBESTOS LUNG FIBER BURDEN: THE NEW GOLD STANDARD FOR DETERMINING ASBESTOS EXPOSURE AND ATTENDANT HEALTH RISKS? </a:t>
            </a:r>
            <a:br>
              <a:rPr lang="en-US" sz="1400" b="1" dirty="0" smtClean="0">
                <a:solidFill>
                  <a:srgbClr val="0070C0"/>
                </a:solidFill>
                <a:latin typeface="+mn-lt"/>
                <a:cs typeface="Arial" panose="020B0604020202020204" pitchFamily="34" charset="0"/>
              </a:rPr>
            </a:br>
            <a:r>
              <a:rPr lang="en-US" sz="1400" b="1" dirty="0" err="1" smtClean="0">
                <a:solidFill>
                  <a:srgbClr val="0070C0"/>
                </a:solidFill>
                <a:latin typeface="+mn-lt"/>
                <a:cs typeface="Arial" panose="020B0604020202020204" pitchFamily="34" charset="0"/>
              </a:rPr>
              <a:t>RAMAZZINI</a:t>
            </a:r>
            <a:r>
              <a:rPr lang="en-US" sz="1400" b="1" dirty="0" smtClean="0">
                <a:solidFill>
                  <a:srgbClr val="0070C0"/>
                </a:solidFill>
                <a:latin typeface="+mn-lt"/>
                <a:cs typeface="Arial" panose="020B0604020202020204" pitchFamily="34" charset="0"/>
              </a:rPr>
              <a:t> days 2016, ANNUAL CONFERENCE, CARPI, ITALY - </a:t>
            </a:r>
            <a:r>
              <a:rPr lang="en-CA" altLang="en-US" sz="1400" b="1" dirty="0" smtClean="0">
                <a:solidFill>
                  <a:srgbClr val="0070C0"/>
                </a:solidFill>
                <a:latin typeface="+mn-lt"/>
                <a:cs typeface="Arial" panose="020B0604020202020204" pitchFamily="34" charset="0"/>
              </a:rPr>
              <a:t>October 27-30, 2016 </a:t>
            </a:r>
            <a:r>
              <a:rPr lang="en-CA" altLang="en-US" sz="1400" b="1" dirty="0" smtClean="0">
                <a:latin typeface="+mn-lt"/>
                <a:cs typeface="Arial" panose="020B0604020202020204" pitchFamily="34" charset="0"/>
              </a:rPr>
              <a:t/>
            </a:r>
            <a:br>
              <a:rPr lang="en-CA" altLang="en-US" sz="1400" b="1" dirty="0" smtClean="0">
                <a:latin typeface="+mn-lt"/>
                <a:cs typeface="Arial" panose="020B0604020202020204" pitchFamily="34" charset="0"/>
              </a:rPr>
            </a:br>
            <a:r>
              <a:rPr lang="en-CA" altLang="en-US" sz="1400" b="1" dirty="0">
                <a:solidFill>
                  <a:srgbClr val="000000"/>
                </a:solidFill>
                <a:latin typeface="Arial"/>
                <a:cs typeface="Arial" panose="020B0604020202020204" pitchFamily="34" charset="0"/>
              </a:rPr>
              <a:t/>
            </a:r>
            <a:br>
              <a:rPr lang="en-CA" altLang="en-US" sz="1400" b="1" dirty="0">
                <a:solidFill>
                  <a:srgbClr val="000000"/>
                </a:solidFill>
                <a:latin typeface="Arial"/>
                <a:cs typeface="Arial" panose="020B0604020202020204" pitchFamily="34" charset="0"/>
              </a:rPr>
            </a:br>
            <a:endParaRPr lang="en-US" sz="1400" dirty="0">
              <a:solidFill>
                <a:srgbClr val="0070C0"/>
              </a:solidFill>
              <a:latin typeface="+mn-lt"/>
              <a:cs typeface="Arial" panose="020B0604020202020204" pitchFamily="34" charset="0"/>
            </a:endParaRPr>
          </a:p>
        </p:txBody>
      </p:sp>
      <p:sp>
        <p:nvSpPr>
          <p:cNvPr id="5" name="Slide Number Placeholder 4"/>
          <p:cNvSpPr>
            <a:spLocks noGrp="1"/>
          </p:cNvSpPr>
          <p:nvPr>
            <p:ph type="sldNum" sz="quarter" idx="12"/>
          </p:nvPr>
        </p:nvSpPr>
        <p:spPr/>
        <p:txBody>
          <a:bodyPr/>
          <a:lstStyle/>
          <a:p>
            <a:fld id="{E903A854-9898-479B-9761-9DD02BAAAF52}" type="slidenum">
              <a:rPr lang="en-US" smtClean="0"/>
              <a:t>1</a:t>
            </a:fld>
            <a:endParaRPr lang="en-US" dirty="0"/>
          </a:p>
        </p:txBody>
      </p:sp>
    </p:spTree>
    <p:custDataLst>
      <p:tags r:id="rId1"/>
    </p:custDataLst>
    <p:extLst>
      <p:ext uri="{BB962C8B-B14F-4D97-AF65-F5344CB8AC3E}">
        <p14:creationId xmlns:p14="http://schemas.microsoft.com/office/powerpoint/2010/main" val="870460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88640"/>
            <a:ext cx="7488925" cy="1371600"/>
          </a:xfrm>
        </p:spPr>
        <p:txBody>
          <a:bodyPr/>
          <a:lstStyle/>
          <a:p>
            <a:r>
              <a:rPr lang="en-CA" dirty="0" smtClean="0"/>
              <a:t>Primary principles in public health</a:t>
            </a:r>
            <a:endParaRPr lang="en-CA" dirty="0"/>
          </a:p>
        </p:txBody>
      </p:sp>
      <p:sp>
        <p:nvSpPr>
          <p:cNvPr id="3" name="Content Placeholder 2"/>
          <p:cNvSpPr>
            <a:spLocks noGrp="1"/>
          </p:cNvSpPr>
          <p:nvPr>
            <p:ph idx="1"/>
          </p:nvPr>
        </p:nvSpPr>
        <p:spPr>
          <a:xfrm>
            <a:off x="1043608" y="1916833"/>
            <a:ext cx="8100480" cy="4590140"/>
          </a:xfrm>
        </p:spPr>
        <p:txBody>
          <a:bodyPr>
            <a:noAutofit/>
          </a:bodyPr>
          <a:lstStyle/>
          <a:p>
            <a:pPr>
              <a:buClr>
                <a:srgbClr val="008000"/>
              </a:buClr>
            </a:pPr>
            <a:r>
              <a:rPr lang="en-US" altLang="en-US" sz="2800" dirty="0">
                <a:solidFill>
                  <a:srgbClr val="C00000"/>
                </a:solidFill>
              </a:rPr>
              <a:t>Protect the most vulnerable in society</a:t>
            </a:r>
            <a:r>
              <a:rPr lang="en-US" altLang="en-US" sz="2800" dirty="0"/>
              <a:t> (e.g., unborn, children, Inuit, frail elderly) - </a:t>
            </a:r>
            <a:r>
              <a:rPr lang="en-US" altLang="en-US" sz="2800" dirty="0">
                <a:solidFill>
                  <a:srgbClr val="B00000"/>
                </a:solidFill>
              </a:rPr>
              <a:t>beneficence</a:t>
            </a:r>
          </a:p>
          <a:p>
            <a:pPr>
              <a:buClr>
                <a:srgbClr val="008000"/>
              </a:buClr>
            </a:pPr>
            <a:r>
              <a:rPr lang="en-US" altLang="en-US" sz="2800" dirty="0">
                <a:solidFill>
                  <a:srgbClr val="C00000"/>
                </a:solidFill>
              </a:rPr>
              <a:t>Involve communities in our research </a:t>
            </a:r>
            <a:r>
              <a:rPr lang="en-US" altLang="en-US" sz="2800" dirty="0"/>
              <a:t>(ensure community relevance of our work) - </a:t>
            </a:r>
            <a:r>
              <a:rPr lang="en-US" altLang="en-US" sz="2800" dirty="0">
                <a:solidFill>
                  <a:srgbClr val="B00000"/>
                </a:solidFill>
              </a:rPr>
              <a:t>autonomy</a:t>
            </a:r>
          </a:p>
          <a:p>
            <a:pPr>
              <a:buClr>
                <a:srgbClr val="008000"/>
              </a:buClr>
            </a:pPr>
            <a:r>
              <a:rPr lang="en-US" altLang="en-US" sz="2800" dirty="0">
                <a:solidFill>
                  <a:srgbClr val="C00000"/>
                </a:solidFill>
              </a:rPr>
              <a:t>Integrity in Public Health </a:t>
            </a:r>
            <a:r>
              <a:rPr lang="en-US" altLang="en-US" sz="2800" dirty="0" smtClean="0"/>
              <a:t>(</a:t>
            </a:r>
            <a:r>
              <a:rPr lang="en-US" altLang="en-US" sz="2800" dirty="0"/>
              <a:t>serve the public health interest above any other interest) - </a:t>
            </a:r>
            <a:r>
              <a:rPr lang="en-US" altLang="en-US" sz="2800" dirty="0">
                <a:solidFill>
                  <a:srgbClr val="B00000"/>
                </a:solidFill>
              </a:rPr>
              <a:t>beneficence and non-maleficence</a:t>
            </a:r>
          </a:p>
        </p:txBody>
      </p:sp>
      <p:sp>
        <p:nvSpPr>
          <p:cNvPr id="4" name="Slide Number Placeholder 3"/>
          <p:cNvSpPr>
            <a:spLocks noGrp="1"/>
          </p:cNvSpPr>
          <p:nvPr>
            <p:ph type="sldNum" sz="quarter" idx="12"/>
          </p:nvPr>
        </p:nvSpPr>
        <p:spPr/>
        <p:txBody>
          <a:bodyPr/>
          <a:lstStyle/>
          <a:p>
            <a:fld id="{E903A854-9898-479B-9761-9DD02BAAAF52}" type="slidenum">
              <a:rPr lang="en-US" smtClean="0">
                <a:solidFill>
                  <a:srgbClr val="000000"/>
                </a:solidFill>
              </a:rPr>
              <a:pPr/>
              <a:t>10</a:t>
            </a:fld>
            <a:endParaRPr lang="en-US" dirty="0">
              <a:solidFill>
                <a:srgbClr val="000000"/>
              </a:solidFill>
            </a:endParaRPr>
          </a:p>
        </p:txBody>
      </p:sp>
    </p:spTree>
    <p:extLst>
      <p:ext uri="{BB962C8B-B14F-4D97-AF65-F5344CB8AC3E}">
        <p14:creationId xmlns:p14="http://schemas.microsoft.com/office/powerpoint/2010/main" val="641538443"/>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8944" y="32040"/>
            <a:ext cx="7693756" cy="1371600"/>
          </a:xfrm>
        </p:spPr>
        <p:txBody>
          <a:bodyPr>
            <a:normAutofit/>
          </a:bodyPr>
          <a:lstStyle/>
          <a:p>
            <a:r>
              <a:rPr lang="en-CA" sz="4400" dirty="0" smtClean="0"/>
              <a:t>Now, in practice …</a:t>
            </a:r>
            <a:endParaRPr lang="en-CA" sz="4400" dirty="0"/>
          </a:p>
        </p:txBody>
      </p:sp>
      <p:sp>
        <p:nvSpPr>
          <p:cNvPr id="3" name="Content Placeholder 2"/>
          <p:cNvSpPr>
            <a:spLocks noGrp="1"/>
          </p:cNvSpPr>
          <p:nvPr>
            <p:ph idx="1"/>
          </p:nvPr>
        </p:nvSpPr>
        <p:spPr/>
        <p:txBody>
          <a:bodyPr>
            <a:normAutofit/>
          </a:bodyPr>
          <a:lstStyle/>
          <a:p>
            <a:r>
              <a:rPr lang="en-CA" sz="4000" dirty="0" smtClean="0"/>
              <a:t>TEMPTATION LURKS to derail us from </a:t>
            </a:r>
            <a:r>
              <a:rPr lang="en-CA" sz="4000" dirty="0" smtClean="0"/>
              <a:t>these principles </a:t>
            </a:r>
            <a:r>
              <a:rPr lang="en-CA" sz="4000" dirty="0" smtClean="0"/>
              <a:t>…</a:t>
            </a:r>
            <a:endParaRPr lang="en-CA" sz="40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11</a:t>
            </a:fld>
            <a:endParaRPr lang="en-US" dirty="0"/>
          </a:p>
        </p:txBody>
      </p:sp>
    </p:spTree>
    <p:extLst>
      <p:ext uri="{BB962C8B-B14F-4D97-AF65-F5344CB8AC3E}">
        <p14:creationId xmlns:p14="http://schemas.microsoft.com/office/powerpoint/2010/main" val="3760310394"/>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3844" y="1211841"/>
            <a:ext cx="7500025" cy="5112568"/>
          </a:xfrm>
        </p:spPr>
        <p:txBody>
          <a:bodyPr>
            <a:normAutofit/>
          </a:bodyPr>
          <a:lstStyle/>
          <a:p>
            <a:r>
              <a:rPr lang="en-US" altLang="en-US" sz="3600" dirty="0">
                <a:solidFill>
                  <a:schemeClr val="tx2"/>
                </a:solidFill>
              </a:rPr>
              <a:t>“Industry’s offensive against the regulation of health and safety hazards uses academics to downplay or deny the seriousness of the hazards...”</a:t>
            </a:r>
          </a:p>
          <a:p>
            <a:pPr>
              <a:spcBef>
                <a:spcPct val="50000"/>
              </a:spcBef>
            </a:pPr>
            <a:r>
              <a:rPr lang="en-US" altLang="en-US" sz="3600" dirty="0" smtClean="0"/>
              <a:t>			</a:t>
            </a:r>
            <a:r>
              <a:rPr lang="en-US" altLang="en-US" sz="2400" dirty="0" err="1" smtClean="0"/>
              <a:t>Clayson</a:t>
            </a:r>
            <a:r>
              <a:rPr lang="en-US" altLang="en-US" sz="2400" dirty="0" smtClean="0"/>
              <a:t> </a:t>
            </a:r>
            <a:r>
              <a:rPr lang="en-US" altLang="en-US" sz="2400" dirty="0"/>
              <a:t>and </a:t>
            </a:r>
            <a:r>
              <a:rPr lang="en-US" altLang="en-US" sz="2400" dirty="0" smtClean="0"/>
              <a:t>Halpern</a:t>
            </a:r>
            <a:br>
              <a:rPr lang="en-US" altLang="en-US" sz="2400" dirty="0" smtClean="0"/>
            </a:br>
            <a:r>
              <a:rPr lang="en-US" altLang="en-US" sz="2400" dirty="0" smtClean="0"/>
              <a:t>			J. </a:t>
            </a:r>
            <a:r>
              <a:rPr lang="en-US" altLang="en-US" sz="2400" dirty="0"/>
              <a:t>of Public Health </a:t>
            </a:r>
            <a:r>
              <a:rPr lang="en-US" altLang="en-US" sz="2400" dirty="0" smtClean="0"/>
              <a:t>Policy</a:t>
            </a:r>
            <a:br>
              <a:rPr lang="en-US" altLang="en-US" sz="2400" dirty="0" smtClean="0"/>
            </a:br>
            <a:r>
              <a:rPr lang="en-US" altLang="en-US" sz="2400" dirty="0" smtClean="0"/>
              <a:t>			September</a:t>
            </a:r>
            <a:r>
              <a:rPr lang="en-US" altLang="en-US" sz="2400" dirty="0"/>
              <a:t>, 1983</a:t>
            </a:r>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solidFill>
                  <a:srgbClr val="000000"/>
                </a:solidFill>
              </a:rPr>
              <a:pPr/>
              <a:t>12</a:t>
            </a:fld>
            <a:endParaRPr lang="en-US" dirty="0">
              <a:solidFill>
                <a:srgbClr val="000000"/>
              </a:solidFill>
            </a:endParaRPr>
          </a:p>
        </p:txBody>
      </p:sp>
    </p:spTree>
    <p:extLst>
      <p:ext uri="{BB962C8B-B14F-4D97-AF65-F5344CB8AC3E}">
        <p14:creationId xmlns:p14="http://schemas.microsoft.com/office/powerpoint/2010/main" val="1733751241"/>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9675" y="0"/>
            <a:ext cx="8316416" cy="1224136"/>
          </a:xfrm>
        </p:spPr>
        <p:txBody>
          <a:bodyPr>
            <a:normAutofit/>
          </a:bodyPr>
          <a:lstStyle/>
          <a:p>
            <a:r>
              <a:rPr lang="en-US" altLang="en-US" sz="3100" b="1" dirty="0">
                <a:cs typeface="Arial" panose="020B0604020202020204" pitchFamily="34" charset="0"/>
              </a:rPr>
              <a:t>Tobacco Example is best known</a:t>
            </a:r>
            <a:endParaRPr lang="en-CA" sz="3100" dirty="0"/>
          </a:p>
        </p:txBody>
      </p:sp>
      <p:sp>
        <p:nvSpPr>
          <p:cNvPr id="3" name="Content Placeholder 2"/>
          <p:cNvSpPr>
            <a:spLocks noGrp="1"/>
          </p:cNvSpPr>
          <p:nvPr>
            <p:ph idx="1"/>
          </p:nvPr>
        </p:nvSpPr>
        <p:spPr>
          <a:xfrm>
            <a:off x="971600" y="1484784"/>
            <a:ext cx="7620000" cy="5274272"/>
          </a:xfrm>
        </p:spPr>
        <p:txBody>
          <a:bodyPr>
            <a:noAutofit/>
          </a:bodyPr>
          <a:lstStyle/>
          <a:p>
            <a:pPr marL="457200" indent="-457200">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Full circle – </a:t>
            </a:r>
            <a:r>
              <a:rPr lang="en-US" altLang="en-US" sz="3200" i="1" dirty="0">
                <a:latin typeface="Arial" panose="020B0604020202020204" pitchFamily="34" charset="0"/>
                <a:cs typeface="Arial" panose="020B0604020202020204" pitchFamily="34" charset="0"/>
              </a:rPr>
              <a:t>~</a:t>
            </a:r>
            <a:r>
              <a:rPr lang="en-US" altLang="en-US" sz="3200" dirty="0">
                <a:latin typeface="Arial" panose="020B0604020202020204" pitchFamily="34" charset="0"/>
                <a:cs typeface="Arial" panose="020B0604020202020204" pitchFamily="34" charset="0"/>
              </a:rPr>
              <a:t>50-year story now told</a:t>
            </a:r>
          </a:p>
          <a:p>
            <a:pPr marL="457200" indent="-457200">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Disinformation campaigns</a:t>
            </a:r>
          </a:p>
          <a:p>
            <a:pPr marL="457200" indent="-457200">
              <a:buFont typeface="Arial" panose="020B0604020202020204" pitchFamily="34" charset="0"/>
              <a:buChar char="•"/>
            </a:pPr>
            <a:r>
              <a:rPr lang="en-US" altLang="en-US" sz="3200" dirty="0">
                <a:latin typeface="Arial" panose="020B0604020202020204" pitchFamily="34" charset="0"/>
                <a:cs typeface="Arial" panose="020B0604020202020204" pitchFamily="34" charset="0"/>
              </a:rPr>
              <a:t>Lies, manipulation, deceit</a:t>
            </a:r>
          </a:p>
          <a:p>
            <a:pPr marL="457200" indent="-457200">
              <a:buFont typeface="Arial" panose="020B0604020202020204" pitchFamily="34" charset="0"/>
              <a:buChar char="•"/>
            </a:pPr>
            <a:r>
              <a:rPr lang="en-US" altLang="en-US" sz="3200" dirty="0" smtClean="0">
                <a:latin typeface="Arial" panose="020B0604020202020204" pitchFamily="34" charset="0"/>
                <a:cs typeface="Arial" panose="020B0604020202020204" pitchFamily="34" charset="0"/>
              </a:rPr>
              <a:t>Co-option </a:t>
            </a:r>
            <a:r>
              <a:rPr lang="en-US" altLang="en-US" sz="3200" dirty="0">
                <a:latin typeface="Arial" panose="020B0604020202020204" pitchFamily="34" charset="0"/>
                <a:cs typeface="Arial" panose="020B0604020202020204" pitchFamily="34" charset="0"/>
              </a:rPr>
              <a:t>or </a:t>
            </a:r>
            <a:r>
              <a:rPr lang="en-US" altLang="en-US" sz="3200" dirty="0" smtClean="0">
                <a:latin typeface="Arial" panose="020B0604020202020204" pitchFamily="34" charset="0"/>
                <a:cs typeface="Arial" panose="020B0604020202020204" pitchFamily="34" charset="0"/>
              </a:rPr>
              <a:t>appropriation of </a:t>
            </a:r>
            <a:r>
              <a:rPr lang="en-US" altLang="en-US" sz="3200" dirty="0">
                <a:latin typeface="Arial" panose="020B0604020202020204" pitchFamily="34" charset="0"/>
                <a:cs typeface="Arial" panose="020B0604020202020204" pitchFamily="34" charset="0"/>
              </a:rPr>
              <a:t>scientists to </a:t>
            </a:r>
            <a:r>
              <a:rPr lang="en-US" altLang="en-US" sz="3200" dirty="0" smtClean="0">
                <a:latin typeface="Arial" panose="020B0604020202020204" pitchFamily="34" charset="0"/>
                <a:cs typeface="Arial" panose="020B0604020202020204" pitchFamily="34" charset="0"/>
              </a:rPr>
              <a:t>lie. Is </a:t>
            </a:r>
            <a:r>
              <a:rPr lang="en-US" altLang="en-US" sz="3200" dirty="0">
                <a:latin typeface="Arial" panose="020B0604020202020204" pitchFamily="34" charset="0"/>
                <a:cs typeface="Arial" panose="020B0604020202020204" pitchFamily="34" charset="0"/>
              </a:rPr>
              <a:t>this bad in itself?</a:t>
            </a:r>
          </a:p>
          <a:p>
            <a:pPr lvl="1"/>
            <a:r>
              <a:rPr lang="en-US" altLang="en-US" sz="3200" b="1" i="1" dirty="0">
                <a:solidFill>
                  <a:srgbClr val="C00000"/>
                </a:solidFill>
                <a:latin typeface="Arial" panose="020B0604020202020204" pitchFamily="34" charset="0"/>
                <a:cs typeface="Arial" panose="020B0604020202020204" pitchFamily="34" charset="0"/>
              </a:rPr>
              <a:t>The real tragedy is that scientists accept these monies and then proceed to please their </a:t>
            </a:r>
            <a:r>
              <a:rPr lang="en-US" altLang="en-US" sz="3200" b="1" i="1" dirty="0" smtClean="0">
                <a:solidFill>
                  <a:srgbClr val="C00000"/>
                </a:solidFill>
                <a:latin typeface="Arial" panose="020B0604020202020204" pitchFamily="34" charset="0"/>
                <a:cs typeface="Arial" panose="020B0604020202020204" pitchFamily="34" charset="0"/>
              </a:rPr>
              <a:t>sponsor. </a:t>
            </a:r>
            <a:endParaRPr lang="en-US" altLang="en-US" sz="3200" b="1" i="1" dirty="0">
              <a:solidFill>
                <a:srgbClr val="C00000"/>
              </a:solidFill>
              <a:latin typeface="Arial" panose="020B0604020202020204" pitchFamily="34" charset="0"/>
              <a:cs typeface="Arial" panose="020B0604020202020204" pitchFamily="34" charset="0"/>
            </a:endParaRPr>
          </a:p>
          <a:p>
            <a:endParaRPr lang="en-CA" sz="32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13</a:t>
            </a:fld>
            <a:endParaRPr lang="en-US" dirty="0"/>
          </a:p>
        </p:txBody>
      </p:sp>
    </p:spTree>
    <p:extLst>
      <p:ext uri="{BB962C8B-B14F-4D97-AF65-F5344CB8AC3E}">
        <p14:creationId xmlns:p14="http://schemas.microsoft.com/office/powerpoint/2010/main" val="2072353806"/>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85800"/>
            <a:ext cx="6901668" cy="1371600"/>
          </a:xfrm>
        </p:spPr>
        <p:txBody>
          <a:bodyPr/>
          <a:lstStyle/>
          <a:p>
            <a:r>
              <a:rPr lang="en-US" altLang="en-US" b="1" dirty="0"/>
              <a:t>Manufacturing Doubt</a:t>
            </a:r>
            <a:endParaRPr lang="en-CA" dirty="0"/>
          </a:p>
        </p:txBody>
      </p:sp>
      <p:sp>
        <p:nvSpPr>
          <p:cNvPr id="3" name="Content Placeholder 2"/>
          <p:cNvSpPr>
            <a:spLocks noGrp="1"/>
          </p:cNvSpPr>
          <p:nvPr>
            <p:ph idx="1"/>
          </p:nvPr>
        </p:nvSpPr>
        <p:spPr>
          <a:xfrm>
            <a:off x="841241" y="707774"/>
            <a:ext cx="8136904" cy="6192688"/>
          </a:xfrm>
        </p:spPr>
        <p:txBody>
          <a:bodyPr>
            <a:normAutofit lnSpcReduction="10000"/>
          </a:bodyPr>
          <a:lstStyle/>
          <a:p>
            <a:pPr>
              <a:lnSpc>
                <a:spcPct val="80000"/>
              </a:lnSpc>
              <a:defRPr/>
            </a:pPr>
            <a:r>
              <a:rPr lang="en-US" altLang="en-US" sz="2400" dirty="0">
                <a:latin typeface="Times New Roman" panose="02020603050405020304" pitchFamily="18" charset="0"/>
                <a:cs typeface="Times New Roman" panose="02020603050405020304" pitchFamily="18" charset="0"/>
              </a:rPr>
              <a:t>►</a:t>
            </a:r>
            <a:r>
              <a:rPr lang="en-US" altLang="en-US" dirty="0">
                <a:latin typeface="Times New Roman" panose="02020603050405020304" pitchFamily="18" charset="0"/>
                <a:cs typeface="Times New Roman" panose="02020603050405020304" pitchFamily="18" charset="0"/>
              </a:rPr>
              <a:t> </a:t>
            </a:r>
            <a:r>
              <a:rPr lang="en-US" altLang="en-US" sz="2400" dirty="0" smtClean="0">
                <a:solidFill>
                  <a:srgbClr val="FF0000"/>
                </a:solidFill>
                <a:latin typeface="Times New Roman" panose="02020603050405020304" pitchFamily="18" charset="0"/>
              </a:rPr>
              <a:t>Samuel Epstein</a:t>
            </a:r>
            <a:r>
              <a:rPr lang="en-US" altLang="en-US" sz="2400" dirty="0">
                <a:solidFill>
                  <a:srgbClr val="FF0000"/>
                </a:solidFill>
                <a:latin typeface="Times New Roman" panose="02020603050405020304" pitchFamily="18" charset="0"/>
              </a:rPr>
              <a:t>.</a:t>
            </a:r>
            <a:r>
              <a:rPr lang="en-US" altLang="en-US" sz="2400" dirty="0">
                <a:latin typeface="Times New Roman" panose="02020603050405020304" pitchFamily="18" charset="0"/>
              </a:rPr>
              <a:t> </a:t>
            </a:r>
            <a:r>
              <a:rPr lang="en-US" altLang="en-US" sz="2400" dirty="0" smtClean="0">
                <a:latin typeface="Times New Roman" panose="02020603050405020304" pitchFamily="18" charset="0"/>
              </a:rPr>
              <a:t/>
            </a:r>
            <a:br>
              <a:rPr lang="en-US" altLang="en-US" sz="2400" dirty="0" smtClean="0">
                <a:latin typeface="Times New Roman" panose="02020603050405020304" pitchFamily="18" charset="0"/>
              </a:rPr>
            </a:br>
            <a:r>
              <a:rPr lang="en-US" altLang="en-US" sz="2400" dirty="0" smtClean="0">
                <a:latin typeface="Times New Roman" panose="02020603050405020304" pitchFamily="18" charset="0"/>
              </a:rPr>
              <a:t>     </a:t>
            </a:r>
            <a:r>
              <a:rPr lang="en-US" altLang="en-US" sz="2200" b="0" i="1" u="sng" dirty="0" smtClean="0">
                <a:latin typeface="Times New Roman" panose="02020603050405020304" pitchFamily="18" charset="0"/>
              </a:rPr>
              <a:t>The </a:t>
            </a:r>
            <a:r>
              <a:rPr lang="en-US" altLang="en-US" sz="2200" b="0" i="1" u="sng" dirty="0">
                <a:latin typeface="Times New Roman" panose="02020603050405020304" pitchFamily="18" charset="0"/>
              </a:rPr>
              <a:t>Politics of Cancer</a:t>
            </a:r>
            <a:r>
              <a:rPr lang="en-US" altLang="en-US" sz="2200" b="0" dirty="0">
                <a:latin typeface="Times New Roman" panose="02020603050405020304" pitchFamily="18" charset="0"/>
              </a:rPr>
              <a:t>, </a:t>
            </a:r>
            <a:r>
              <a:rPr lang="en-US" altLang="en-US" sz="2200" b="0" dirty="0" smtClean="0">
                <a:solidFill>
                  <a:srgbClr val="00B050"/>
                </a:solidFill>
                <a:latin typeface="Times New Roman" panose="02020603050405020304" pitchFamily="18" charset="0"/>
              </a:rPr>
              <a:t>1978</a:t>
            </a:r>
            <a:br>
              <a:rPr lang="en-US" altLang="en-US" sz="2200" b="0" dirty="0" smtClean="0">
                <a:solidFill>
                  <a:srgbClr val="00B050"/>
                </a:solidFill>
                <a:latin typeface="Times New Roman" panose="02020603050405020304" pitchFamily="18" charset="0"/>
              </a:rPr>
            </a:br>
            <a:endParaRPr lang="en-US" altLang="en-US" sz="2400" b="0" dirty="0">
              <a:solidFill>
                <a:srgbClr val="00B050"/>
              </a:solidFill>
              <a:latin typeface="Times New Roman" panose="02020603050405020304" pitchFamily="18" charset="0"/>
            </a:endParaRPr>
          </a:p>
          <a:p>
            <a:pPr>
              <a:lnSpc>
                <a:spcPct val="50000"/>
              </a:lnSpc>
              <a:defRPr/>
            </a:pPr>
            <a:r>
              <a:rPr lang="en-US" altLang="en-US" sz="2400" dirty="0" smtClean="0">
                <a:latin typeface="Times New Roman" panose="02020603050405020304" pitchFamily="18" charset="0"/>
                <a:cs typeface="Times New Roman" panose="02020603050405020304" pitchFamily="18" charset="0"/>
              </a:rPr>
              <a:t>►</a:t>
            </a:r>
            <a:r>
              <a:rPr lang="en-US" altLang="en-US" sz="2400" dirty="0" smtClean="0">
                <a:latin typeface="Times New Roman" panose="02020603050405020304" pitchFamily="18" charset="0"/>
              </a:rPr>
              <a:t> </a:t>
            </a:r>
            <a:r>
              <a:rPr lang="en-US" altLang="en-US" sz="2400" dirty="0" err="1" smtClean="0">
                <a:solidFill>
                  <a:srgbClr val="FF0000"/>
                </a:solidFill>
                <a:latin typeface="Times New Roman" panose="02020603050405020304" pitchFamily="18" charset="0"/>
              </a:rPr>
              <a:t>Devra</a:t>
            </a:r>
            <a:r>
              <a:rPr lang="en-US" altLang="en-US" sz="2400" dirty="0" smtClean="0">
                <a:solidFill>
                  <a:srgbClr val="FF0000"/>
                </a:solidFill>
                <a:latin typeface="Times New Roman" panose="02020603050405020304" pitchFamily="18" charset="0"/>
              </a:rPr>
              <a:t> Davis.</a:t>
            </a:r>
            <a:r>
              <a:rPr lang="en-US" altLang="en-US" sz="200" dirty="0" smtClean="0">
                <a:solidFill>
                  <a:srgbClr val="FF0000"/>
                </a:solidFill>
                <a:latin typeface="Times New Roman" panose="02020603050405020304" pitchFamily="18" charset="0"/>
              </a:rPr>
              <a:t/>
            </a:r>
            <a:br>
              <a:rPr lang="en-US" altLang="en-US" sz="200" dirty="0" smtClean="0">
                <a:solidFill>
                  <a:srgbClr val="FF0000"/>
                </a:solidFill>
                <a:latin typeface="Times New Roman" panose="02020603050405020304" pitchFamily="18" charset="0"/>
              </a:rPr>
            </a:br>
            <a:r>
              <a:rPr lang="en-US" altLang="en-US" sz="2400" dirty="0" smtClean="0">
                <a:solidFill>
                  <a:srgbClr val="FF0000"/>
                </a:solidFill>
                <a:latin typeface="Times New Roman" panose="02020603050405020304" pitchFamily="18" charset="0"/>
              </a:rPr>
              <a:t> </a:t>
            </a:r>
            <a:br>
              <a:rPr lang="en-US" altLang="en-US" sz="2400" dirty="0" smtClean="0">
                <a:solidFill>
                  <a:srgbClr val="FF0000"/>
                </a:solidFill>
                <a:latin typeface="Times New Roman" panose="02020603050405020304" pitchFamily="18" charset="0"/>
              </a:rPr>
            </a:br>
            <a:r>
              <a:rPr lang="en-US" altLang="en-US" sz="2400" dirty="0" smtClean="0">
                <a:solidFill>
                  <a:srgbClr val="FF0000"/>
                </a:solidFill>
                <a:latin typeface="Times New Roman" panose="02020603050405020304" pitchFamily="18" charset="0"/>
              </a:rPr>
              <a:t>     </a:t>
            </a:r>
            <a:r>
              <a:rPr lang="en-US" altLang="en-US" sz="2200" b="0" i="1" u="sng" dirty="0" smtClean="0">
                <a:latin typeface="Times New Roman" panose="02020603050405020304" pitchFamily="18" charset="0"/>
              </a:rPr>
              <a:t>When </a:t>
            </a:r>
            <a:r>
              <a:rPr lang="en-US" altLang="en-US" sz="2200" b="0" i="1" u="sng" dirty="0">
                <a:latin typeface="Times New Roman" panose="02020603050405020304" pitchFamily="18" charset="0"/>
              </a:rPr>
              <a:t>Smoke Ran Like Water: Tales of Environ Deception …</a:t>
            </a:r>
            <a:r>
              <a:rPr lang="en-US" altLang="en-US" sz="2200" b="0" i="1" dirty="0">
                <a:latin typeface="Times New Roman" panose="02020603050405020304" pitchFamily="18" charset="0"/>
              </a:rPr>
              <a:t>, </a:t>
            </a:r>
            <a:r>
              <a:rPr lang="en-US" altLang="en-US" sz="2200" b="0" dirty="0">
                <a:solidFill>
                  <a:srgbClr val="00B050"/>
                </a:solidFill>
                <a:latin typeface="Times New Roman" panose="02020603050405020304" pitchFamily="18" charset="0"/>
              </a:rPr>
              <a:t>2002</a:t>
            </a:r>
            <a:r>
              <a:rPr lang="en-US" altLang="en-US" sz="2200" b="0" dirty="0">
                <a:solidFill>
                  <a:srgbClr val="00B050"/>
                </a:solidFill>
              </a:rPr>
              <a:t> </a:t>
            </a:r>
            <a:r>
              <a:rPr lang="en-US" altLang="en-US" sz="2200" b="0" dirty="0" smtClean="0">
                <a:solidFill>
                  <a:srgbClr val="00B050"/>
                </a:solidFill>
              </a:rPr>
              <a:t/>
            </a:r>
            <a:br>
              <a:rPr lang="en-US" altLang="en-US" sz="2200" b="0" dirty="0" smtClean="0">
                <a:solidFill>
                  <a:srgbClr val="00B050"/>
                </a:solidFill>
              </a:rPr>
            </a:br>
            <a:r>
              <a:rPr lang="en-US" altLang="en-US" sz="2200" b="0" dirty="0" smtClean="0">
                <a:solidFill>
                  <a:srgbClr val="00B050"/>
                </a:solidFill>
              </a:rPr>
              <a:t>    </a:t>
            </a:r>
            <a:r>
              <a:rPr lang="en-US" altLang="en-US" sz="2200" b="0" dirty="0">
                <a:solidFill>
                  <a:srgbClr val="00B050"/>
                </a:solidFill>
              </a:rPr>
              <a:t/>
            </a:r>
            <a:br>
              <a:rPr lang="en-US" altLang="en-US" sz="2200" b="0" dirty="0">
                <a:solidFill>
                  <a:srgbClr val="00B050"/>
                </a:solidFill>
              </a:rPr>
            </a:br>
            <a:r>
              <a:rPr lang="en-US" altLang="en-US" sz="2200" b="0" dirty="0" smtClean="0">
                <a:solidFill>
                  <a:srgbClr val="00B050"/>
                </a:solidFill>
              </a:rPr>
              <a:t>     </a:t>
            </a:r>
            <a:r>
              <a:rPr lang="en-US" altLang="en-US" sz="2200" b="0" i="1" u="sng" dirty="0" smtClean="0">
                <a:latin typeface="Times New Roman" panose="02020603050405020304" pitchFamily="18" charset="0"/>
              </a:rPr>
              <a:t>The </a:t>
            </a:r>
            <a:r>
              <a:rPr lang="en-US" altLang="en-US" sz="2200" b="0" i="1" u="sng" dirty="0">
                <a:latin typeface="Times New Roman" panose="02020603050405020304" pitchFamily="18" charset="0"/>
              </a:rPr>
              <a:t>Secret History of the War on Cancer</a:t>
            </a:r>
            <a:r>
              <a:rPr lang="en-US" altLang="en-US" sz="2200" b="0" dirty="0">
                <a:latin typeface="Times New Roman" panose="02020603050405020304" pitchFamily="18" charset="0"/>
              </a:rPr>
              <a:t>, </a:t>
            </a:r>
            <a:r>
              <a:rPr lang="en-US" altLang="en-US" sz="2200" b="0" dirty="0">
                <a:solidFill>
                  <a:srgbClr val="00B050"/>
                </a:solidFill>
                <a:latin typeface="Times New Roman" panose="02020603050405020304" pitchFamily="18" charset="0"/>
              </a:rPr>
              <a:t>2007</a:t>
            </a:r>
            <a:r>
              <a:rPr lang="en-US" altLang="en-US" sz="2200" b="0" dirty="0">
                <a:latin typeface="Times New Roman" panose="02020603050405020304" pitchFamily="18" charset="0"/>
              </a:rPr>
              <a:t> </a:t>
            </a:r>
            <a:br>
              <a:rPr lang="en-US" altLang="en-US" sz="2200" b="0" dirty="0">
                <a:latin typeface="Times New Roman" panose="02020603050405020304" pitchFamily="18" charset="0"/>
              </a:rPr>
            </a:br>
            <a:r>
              <a:rPr lang="en-US" altLang="en-US" sz="2200" b="0" dirty="0" smtClean="0">
                <a:latin typeface="Times New Roman" panose="02020603050405020304" pitchFamily="18" charset="0"/>
              </a:rPr>
              <a:t/>
            </a:r>
            <a:br>
              <a:rPr lang="en-US" altLang="en-US" sz="2200" b="0" dirty="0" smtClean="0">
                <a:latin typeface="Times New Roman" panose="02020603050405020304" pitchFamily="18" charset="0"/>
              </a:rPr>
            </a:br>
            <a:r>
              <a:rPr lang="en-US" altLang="en-US" sz="2200" b="0" dirty="0" smtClean="0">
                <a:latin typeface="Times New Roman" panose="02020603050405020304" pitchFamily="18" charset="0"/>
              </a:rPr>
              <a:t>     </a:t>
            </a:r>
            <a:r>
              <a:rPr lang="en-US" altLang="en-US" sz="2200" b="0" i="1" u="sng" dirty="0" smtClean="0">
                <a:latin typeface="Times New Roman" panose="02020603050405020304" pitchFamily="18" charset="0"/>
              </a:rPr>
              <a:t>Disconnect</a:t>
            </a:r>
            <a:r>
              <a:rPr lang="en-US" altLang="en-US" sz="2200" b="0" i="1" u="sng" dirty="0">
                <a:latin typeface="Times New Roman" panose="02020603050405020304" pitchFamily="18" charset="0"/>
              </a:rPr>
              <a:t>: The Truth About Cell Phone Radiation …</a:t>
            </a:r>
            <a:r>
              <a:rPr lang="en-US" altLang="en-US" sz="2200" b="0" dirty="0">
                <a:latin typeface="Times New Roman" panose="02020603050405020304" pitchFamily="18" charset="0"/>
              </a:rPr>
              <a:t>, </a:t>
            </a:r>
            <a:r>
              <a:rPr lang="en-US" altLang="en-US" sz="2200" b="0" dirty="0">
                <a:solidFill>
                  <a:srgbClr val="00B050"/>
                </a:solidFill>
                <a:latin typeface="Times New Roman" panose="02020603050405020304" pitchFamily="18" charset="0"/>
              </a:rPr>
              <a:t>2010</a:t>
            </a:r>
            <a:r>
              <a:rPr lang="en-US" altLang="en-US" sz="2400" dirty="0">
                <a:solidFill>
                  <a:schemeClr val="hlink"/>
                </a:solidFill>
                <a:latin typeface="Times New Roman" panose="02020603050405020304" pitchFamily="18" charset="0"/>
              </a:rPr>
              <a:t/>
            </a:r>
            <a:br>
              <a:rPr lang="en-US" altLang="en-US" sz="2400" dirty="0">
                <a:solidFill>
                  <a:schemeClr val="hlink"/>
                </a:solidFill>
                <a:latin typeface="Times New Roman" panose="02020603050405020304" pitchFamily="18" charset="0"/>
              </a:rPr>
            </a:br>
            <a:endParaRPr lang="en-US" altLang="en-US" sz="2400" dirty="0">
              <a:latin typeface="Times New Roman" panose="02020603050405020304" pitchFamily="18" charset="0"/>
            </a:endParaRPr>
          </a:p>
          <a:p>
            <a:pPr>
              <a:lnSpc>
                <a:spcPct val="80000"/>
              </a:lnSpc>
              <a:defRPr/>
            </a:pPr>
            <a:r>
              <a:rPr lang="en-US" altLang="en-US" sz="2400" dirty="0">
                <a:latin typeface="Times New Roman" panose="02020603050405020304" pitchFamily="18" charset="0"/>
                <a:cs typeface="Times New Roman" panose="02020603050405020304" pitchFamily="18" charset="0"/>
              </a:rPr>
              <a:t>►</a:t>
            </a:r>
            <a:r>
              <a:rPr lang="en-US" altLang="en-US" sz="2400" dirty="0">
                <a:latin typeface="Times New Roman" panose="02020603050405020304" pitchFamily="18" charset="0"/>
              </a:rPr>
              <a:t> </a:t>
            </a:r>
            <a:r>
              <a:rPr lang="en-US" altLang="en-US" sz="2400" dirty="0" smtClean="0">
                <a:solidFill>
                  <a:srgbClr val="FF0000"/>
                </a:solidFill>
                <a:latin typeface="Times New Roman" panose="02020603050405020304" pitchFamily="18" charset="0"/>
              </a:rPr>
              <a:t>David Michaels</a:t>
            </a:r>
            <a:r>
              <a:rPr lang="en-US" altLang="en-US" sz="2400" dirty="0">
                <a:solidFill>
                  <a:srgbClr val="FF0000"/>
                </a:solidFill>
                <a:latin typeface="Times New Roman" panose="02020603050405020304" pitchFamily="18" charset="0"/>
              </a:rPr>
              <a:t>. </a:t>
            </a:r>
            <a:r>
              <a:rPr lang="en-US" altLang="en-US" sz="2400" dirty="0" smtClean="0">
                <a:solidFill>
                  <a:srgbClr val="FF0000"/>
                </a:solidFill>
                <a:latin typeface="Times New Roman" panose="02020603050405020304" pitchFamily="18" charset="0"/>
              </a:rPr>
              <a:t/>
            </a:r>
            <a:br>
              <a:rPr lang="en-US" altLang="en-US" sz="2400" dirty="0" smtClean="0">
                <a:solidFill>
                  <a:srgbClr val="FF0000"/>
                </a:solidFill>
                <a:latin typeface="Times New Roman" panose="02020603050405020304" pitchFamily="18" charset="0"/>
              </a:rPr>
            </a:br>
            <a:r>
              <a:rPr lang="en-US" altLang="en-US" sz="2400" dirty="0" smtClean="0">
                <a:solidFill>
                  <a:srgbClr val="FF0000"/>
                </a:solidFill>
                <a:latin typeface="Times New Roman" panose="02020603050405020304" pitchFamily="18" charset="0"/>
              </a:rPr>
              <a:t>     </a:t>
            </a:r>
            <a:r>
              <a:rPr lang="en-US" altLang="en-US" sz="2200" b="0" i="1" u="sng" dirty="0" smtClean="0">
                <a:latin typeface="Times New Roman" panose="02020603050405020304" pitchFamily="18" charset="0"/>
              </a:rPr>
              <a:t>Doubt </a:t>
            </a:r>
            <a:r>
              <a:rPr lang="en-US" altLang="en-US" sz="2200" b="0" i="1" u="sng" dirty="0">
                <a:latin typeface="Times New Roman" panose="02020603050405020304" pitchFamily="18" charset="0"/>
              </a:rPr>
              <a:t>is their Product: How Industry's Assault on Science…</a:t>
            </a:r>
            <a:r>
              <a:rPr lang="en-US" altLang="en-US" sz="2200" b="0" dirty="0">
                <a:latin typeface="Times New Roman" panose="02020603050405020304" pitchFamily="18" charset="0"/>
              </a:rPr>
              <a:t>, </a:t>
            </a:r>
            <a:r>
              <a:rPr lang="en-US" altLang="en-US" sz="2200" b="0" dirty="0">
                <a:solidFill>
                  <a:srgbClr val="00B050"/>
                </a:solidFill>
                <a:latin typeface="Times New Roman" panose="02020603050405020304" pitchFamily="18" charset="0"/>
              </a:rPr>
              <a:t>2008</a:t>
            </a:r>
            <a:r>
              <a:rPr lang="en-US" altLang="en-US" sz="2200" b="0" dirty="0">
                <a:solidFill>
                  <a:schemeClr val="hlink"/>
                </a:solidFill>
                <a:latin typeface="Times New Roman" panose="02020603050405020304" pitchFamily="18" charset="0"/>
              </a:rPr>
              <a:t/>
            </a:r>
            <a:br>
              <a:rPr lang="en-US" altLang="en-US" sz="2200" b="0" dirty="0">
                <a:solidFill>
                  <a:schemeClr val="hlink"/>
                </a:solidFill>
                <a:latin typeface="Times New Roman" panose="02020603050405020304" pitchFamily="18" charset="0"/>
              </a:rPr>
            </a:br>
            <a:endParaRPr lang="en-US" altLang="en-US" sz="2400" b="0" dirty="0">
              <a:latin typeface="Times New Roman" panose="02020603050405020304" pitchFamily="18" charset="0"/>
            </a:endParaRPr>
          </a:p>
          <a:p>
            <a:pPr>
              <a:defRPr/>
            </a:pPr>
            <a:r>
              <a:rPr lang="en-US" altLang="en-US" sz="2400" dirty="0">
                <a:latin typeface="Times New Roman" panose="02020603050405020304" pitchFamily="18" charset="0"/>
                <a:cs typeface="Times New Roman" panose="02020603050405020304" pitchFamily="18" charset="0"/>
              </a:rPr>
              <a:t>►</a:t>
            </a:r>
            <a:r>
              <a:rPr lang="en-US" altLang="en-US" sz="2400" dirty="0">
                <a:latin typeface="Times New Roman" panose="02020603050405020304" pitchFamily="18" charset="0"/>
              </a:rPr>
              <a:t> </a:t>
            </a:r>
            <a:r>
              <a:rPr lang="en-US" altLang="en-US" sz="2400" dirty="0">
                <a:solidFill>
                  <a:srgbClr val="FF0000"/>
                </a:solidFill>
                <a:latin typeface="Times New Roman" panose="02020603050405020304" pitchFamily="18" charset="0"/>
              </a:rPr>
              <a:t>McCulloch &amp; </a:t>
            </a:r>
            <a:r>
              <a:rPr lang="en-US" altLang="en-US" sz="2400" dirty="0" err="1">
                <a:solidFill>
                  <a:srgbClr val="FF0000"/>
                </a:solidFill>
                <a:latin typeface="Times New Roman" panose="02020603050405020304" pitchFamily="18" charset="0"/>
              </a:rPr>
              <a:t>Tweedale</a:t>
            </a:r>
            <a:r>
              <a:rPr lang="en-US" altLang="en-US" sz="2400" dirty="0">
                <a:solidFill>
                  <a:srgbClr val="FF0000"/>
                </a:solidFill>
                <a:latin typeface="Times New Roman" panose="02020603050405020304" pitchFamily="18" charset="0"/>
              </a:rPr>
              <a:t>.</a:t>
            </a:r>
            <a:r>
              <a:rPr lang="en-US" altLang="en-US" sz="2400" dirty="0">
                <a:latin typeface="Times New Roman" panose="02020603050405020304" pitchFamily="18" charset="0"/>
              </a:rPr>
              <a:t> </a:t>
            </a:r>
            <a:r>
              <a:rPr lang="en-US" altLang="en-US" sz="2400" dirty="0" smtClean="0">
                <a:latin typeface="Times New Roman" panose="02020603050405020304" pitchFamily="18" charset="0"/>
              </a:rPr>
              <a:t/>
            </a:r>
            <a:br>
              <a:rPr lang="en-US" altLang="en-US" sz="2400" dirty="0" smtClean="0">
                <a:latin typeface="Times New Roman" panose="02020603050405020304" pitchFamily="18" charset="0"/>
              </a:rPr>
            </a:br>
            <a:r>
              <a:rPr lang="en-US" altLang="en-US" sz="2400" dirty="0" smtClean="0">
                <a:latin typeface="Times New Roman" panose="02020603050405020304" pitchFamily="18" charset="0"/>
              </a:rPr>
              <a:t>     </a:t>
            </a:r>
            <a:r>
              <a:rPr lang="en-US" altLang="en-US" sz="2200" b="0" i="1" u="sng" dirty="0" smtClean="0">
                <a:latin typeface="Times New Roman" panose="02020603050405020304" pitchFamily="18" charset="0"/>
              </a:rPr>
              <a:t>Defending </a:t>
            </a:r>
            <a:r>
              <a:rPr lang="en-US" altLang="en-US" sz="2200" b="0" i="1" u="sng" dirty="0">
                <a:latin typeface="Times New Roman" panose="02020603050405020304" pitchFamily="18" charset="0"/>
              </a:rPr>
              <a:t>the Indefensible: The Global Asbestos Industry …,</a:t>
            </a:r>
            <a:r>
              <a:rPr lang="en-US" altLang="en-US" sz="2200" b="0" dirty="0">
                <a:latin typeface="Times New Roman" panose="02020603050405020304" pitchFamily="18" charset="0"/>
              </a:rPr>
              <a:t> </a:t>
            </a:r>
            <a:r>
              <a:rPr lang="en-US" altLang="en-US" sz="2200" b="0" dirty="0">
                <a:solidFill>
                  <a:srgbClr val="00B050"/>
                </a:solidFill>
                <a:latin typeface="Times New Roman" panose="02020603050405020304" pitchFamily="18" charset="0"/>
              </a:rPr>
              <a:t>2008</a:t>
            </a:r>
          </a:p>
          <a:p>
            <a:pPr>
              <a:defRPr/>
            </a:pPr>
            <a:r>
              <a:rPr lang="en-US" altLang="en-US" sz="2400" dirty="0" smtClean="0">
                <a:solidFill>
                  <a:srgbClr val="000000"/>
                </a:solidFill>
                <a:latin typeface="Times New Roman" panose="02020603050405020304" pitchFamily="18" charset="0"/>
              </a:rPr>
              <a:t>The </a:t>
            </a:r>
            <a:r>
              <a:rPr lang="en-US" altLang="en-US" sz="2400" dirty="0">
                <a:solidFill>
                  <a:srgbClr val="000000"/>
                </a:solidFill>
                <a:latin typeface="Times New Roman" panose="02020603050405020304" pitchFamily="18" charset="0"/>
              </a:rPr>
              <a:t>policy-maker</a:t>
            </a:r>
            <a:r>
              <a:rPr lang="en-US" altLang="en-US" sz="2400" dirty="0">
                <a:solidFill>
                  <a:srgbClr val="000000"/>
                </a:solidFill>
              </a:rPr>
              <a:t>’</a:t>
            </a:r>
            <a:r>
              <a:rPr lang="en-US" altLang="en-US" sz="2400" dirty="0">
                <a:solidFill>
                  <a:srgbClr val="000000"/>
                </a:solidFill>
                <a:latin typeface="Times New Roman" panose="02020603050405020304" pitchFamily="18" charset="0"/>
              </a:rPr>
              <a:t>s </a:t>
            </a:r>
            <a:r>
              <a:rPr lang="en-US" altLang="en-US" sz="2400" dirty="0" smtClean="0">
                <a:solidFill>
                  <a:srgbClr val="000000"/>
                </a:solidFill>
                <a:latin typeface="Times New Roman" panose="02020603050405020304" pitchFamily="18" charset="0"/>
              </a:rPr>
              <a:t>conundrum  </a:t>
            </a:r>
            <a:r>
              <a:rPr lang="en-US" altLang="en-US" sz="2400" i="1" dirty="0" smtClean="0">
                <a:latin typeface="Times New Roman" panose="02020603050405020304" pitchFamily="18" charset="0"/>
              </a:rPr>
              <a:t>►</a:t>
            </a:r>
            <a:r>
              <a:rPr lang="en-US" altLang="en-US" sz="3600" dirty="0" smtClean="0">
                <a:solidFill>
                  <a:srgbClr val="000000"/>
                </a:solidFill>
                <a:latin typeface="Times New Roman" panose="02020603050405020304" pitchFamily="18" charset="0"/>
              </a:rPr>
              <a:t> </a:t>
            </a:r>
            <a:r>
              <a:rPr lang="en-US" altLang="en-US" sz="2400" dirty="0">
                <a:solidFill>
                  <a:srgbClr val="FF0000"/>
                </a:solidFill>
                <a:latin typeface="Times New Roman" panose="02020603050405020304" pitchFamily="18" charset="0"/>
              </a:rPr>
              <a:t>the fomentation of uncertainty by vested interests. </a:t>
            </a:r>
            <a:r>
              <a:rPr lang="en-US" altLang="en-US" sz="2400" dirty="0">
                <a:solidFill>
                  <a:srgbClr val="000000"/>
                </a:solidFill>
                <a:latin typeface="Times New Roman" panose="02020603050405020304" pitchFamily="18" charset="0"/>
              </a:rPr>
              <a:t>By increasing uncertainty, the policy-maker’s ability to implement health policy is made all the more difficult.</a:t>
            </a:r>
          </a:p>
        </p:txBody>
      </p:sp>
      <p:sp>
        <p:nvSpPr>
          <p:cNvPr id="4" name="Slide Number Placeholder 3"/>
          <p:cNvSpPr>
            <a:spLocks noGrp="1"/>
          </p:cNvSpPr>
          <p:nvPr>
            <p:ph type="sldNum" sz="quarter" idx="12"/>
          </p:nvPr>
        </p:nvSpPr>
        <p:spPr/>
        <p:txBody>
          <a:bodyPr/>
          <a:lstStyle/>
          <a:p>
            <a:fld id="{E903A854-9898-479B-9761-9DD02BAAAF52}" type="slidenum">
              <a:rPr lang="en-US" smtClean="0">
                <a:solidFill>
                  <a:srgbClr val="000000"/>
                </a:solidFill>
              </a:rPr>
              <a:pPr/>
              <a:t>14</a:t>
            </a:fld>
            <a:endParaRPr lang="en-US" dirty="0">
              <a:solidFill>
                <a:srgbClr val="000000"/>
              </a:solidFill>
            </a:endParaRPr>
          </a:p>
        </p:txBody>
      </p:sp>
    </p:spTree>
    <p:extLst>
      <p:ext uri="{BB962C8B-B14F-4D97-AF65-F5344CB8AC3E}">
        <p14:creationId xmlns:p14="http://schemas.microsoft.com/office/powerpoint/2010/main" val="134572729"/>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60648"/>
            <a:ext cx="8088854" cy="1754866"/>
          </a:xfrm>
        </p:spPr>
        <p:txBody>
          <a:bodyPr>
            <a:normAutofit/>
          </a:bodyPr>
          <a:lstStyle/>
          <a:p>
            <a:pPr algn="ctr"/>
            <a:r>
              <a:rPr lang="en-CA" sz="2700" b="1" dirty="0"/>
              <a:t>Merchants of Doubt: How a Handful of </a:t>
            </a:r>
            <a:r>
              <a:rPr lang="en-CA" sz="2700" b="1" dirty="0" smtClean="0"/>
              <a:t>“Scientists” </a:t>
            </a:r>
            <a:r>
              <a:rPr lang="en-CA" sz="2700" b="1" dirty="0"/>
              <a:t>Obscured the Truth on Issues from Tobacco Smoke to Global </a:t>
            </a:r>
            <a:r>
              <a:rPr lang="en-CA" sz="2700" b="1" dirty="0" smtClean="0"/>
              <a:t>Warming</a:t>
            </a:r>
            <a:endParaRPr lang="en-CA" dirty="0"/>
          </a:p>
        </p:txBody>
      </p:sp>
      <p:pic>
        <p:nvPicPr>
          <p:cNvPr id="5" name="Content Placeholder 4"/>
          <p:cNvPicPr>
            <a:picLocks noGrp="1" noChangeAspect="1"/>
          </p:cNvPicPr>
          <p:nvPr>
            <p:ph idx="1"/>
          </p:nvPr>
        </p:nvPicPr>
        <p:blipFill>
          <a:blip r:embed="rId2"/>
          <a:stretch>
            <a:fillRect/>
          </a:stretch>
        </p:blipFill>
        <p:spPr>
          <a:xfrm>
            <a:off x="3346349" y="2348880"/>
            <a:ext cx="3051323" cy="4373563"/>
          </a:xfrm>
          <a:prstGeom prst="rect">
            <a:avLst/>
          </a:prstGeom>
        </p:spPr>
      </p:pic>
      <p:sp>
        <p:nvSpPr>
          <p:cNvPr id="4" name="Slide Number Placeholder 3"/>
          <p:cNvSpPr>
            <a:spLocks noGrp="1"/>
          </p:cNvSpPr>
          <p:nvPr>
            <p:ph type="sldNum" sz="quarter" idx="12"/>
          </p:nvPr>
        </p:nvSpPr>
        <p:spPr/>
        <p:txBody>
          <a:bodyPr/>
          <a:lstStyle/>
          <a:p>
            <a:fld id="{E903A854-9898-479B-9761-9DD02BAAAF52}" type="slidenum">
              <a:rPr lang="en-US" smtClean="0">
                <a:solidFill>
                  <a:srgbClr val="000000"/>
                </a:solidFill>
              </a:rPr>
              <a:pPr/>
              <a:t>15</a:t>
            </a:fld>
            <a:endParaRPr lang="en-US" dirty="0">
              <a:solidFill>
                <a:srgbClr val="000000"/>
              </a:solidFill>
            </a:endParaRPr>
          </a:p>
        </p:txBody>
      </p:sp>
      <p:sp>
        <p:nvSpPr>
          <p:cNvPr id="6" name="TextBox 5"/>
          <p:cNvSpPr txBox="1"/>
          <p:nvPr/>
        </p:nvSpPr>
        <p:spPr>
          <a:xfrm>
            <a:off x="6660232" y="3467789"/>
            <a:ext cx="2112190" cy="923330"/>
          </a:xfrm>
          <a:prstGeom prst="rect">
            <a:avLst/>
          </a:prstGeom>
          <a:noFill/>
        </p:spPr>
        <p:txBody>
          <a:bodyPr wrap="square" rtlCol="0">
            <a:spAutoFit/>
          </a:bodyPr>
          <a:lstStyle/>
          <a:p>
            <a:r>
              <a:rPr lang="en-CA" b="1" i="1" dirty="0" smtClean="0">
                <a:solidFill>
                  <a:srgbClr val="00B0F0"/>
                </a:solidFill>
              </a:rPr>
              <a:t>Also made into a movie... </a:t>
            </a:r>
            <a:br>
              <a:rPr lang="en-CA" b="1" i="1" dirty="0" smtClean="0">
                <a:solidFill>
                  <a:srgbClr val="00B0F0"/>
                </a:solidFill>
              </a:rPr>
            </a:br>
            <a:r>
              <a:rPr lang="en-CA" b="1" i="1" dirty="0" smtClean="0">
                <a:solidFill>
                  <a:srgbClr val="00B0F0"/>
                </a:solidFill>
              </a:rPr>
              <a:t>Released in 2015 </a:t>
            </a:r>
            <a:endParaRPr lang="en-CA" b="1" i="1" dirty="0">
              <a:solidFill>
                <a:srgbClr val="00B0F0"/>
              </a:solidFill>
            </a:endParaRPr>
          </a:p>
        </p:txBody>
      </p:sp>
    </p:spTree>
    <p:extLst>
      <p:ext uri="{BB962C8B-B14F-4D97-AF65-F5344CB8AC3E}">
        <p14:creationId xmlns:p14="http://schemas.microsoft.com/office/powerpoint/2010/main" val="3510489979"/>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7403" y="0"/>
            <a:ext cx="7067977" cy="1371600"/>
          </a:xfrm>
        </p:spPr>
        <p:txBody>
          <a:bodyPr>
            <a:normAutofit/>
          </a:bodyPr>
          <a:lstStyle/>
          <a:p>
            <a:r>
              <a:rPr lang="en-CA" dirty="0" smtClean="0"/>
              <a:t>Relentless </a:t>
            </a:r>
            <a:r>
              <a:rPr lang="en-CA" dirty="0" err="1" smtClean="0"/>
              <a:t>PrEssure</a:t>
            </a:r>
            <a:r>
              <a:rPr lang="en-CA" dirty="0" smtClean="0"/>
              <a:t> from vested </a:t>
            </a:r>
            <a:r>
              <a:rPr lang="en-CA" dirty="0" err="1" smtClean="0"/>
              <a:t>INterests</a:t>
            </a:r>
            <a:endParaRPr lang="en-CA" dirty="0"/>
          </a:p>
        </p:txBody>
      </p:sp>
      <p:sp>
        <p:nvSpPr>
          <p:cNvPr id="3" name="Content Placeholder 2"/>
          <p:cNvSpPr>
            <a:spLocks noGrp="1"/>
          </p:cNvSpPr>
          <p:nvPr>
            <p:ph idx="1"/>
          </p:nvPr>
        </p:nvSpPr>
        <p:spPr>
          <a:xfrm>
            <a:off x="827584" y="1484784"/>
            <a:ext cx="8136904" cy="5256584"/>
          </a:xfrm>
        </p:spPr>
        <p:txBody>
          <a:bodyPr>
            <a:normAutofit fontScale="92500" lnSpcReduction="10000"/>
          </a:bodyPr>
          <a:lstStyle/>
          <a:p>
            <a:pPr marL="342900" indent="-342900">
              <a:buFont typeface="Arial" panose="020B0604020202020204" pitchFamily="34" charset="0"/>
              <a:buChar char="•"/>
            </a:pPr>
            <a:r>
              <a:rPr lang="en-CA" sz="3100" dirty="0" smtClean="0"/>
              <a:t>Manoeuver their way onto </a:t>
            </a:r>
            <a:r>
              <a:rPr lang="en-CA" sz="3100" dirty="0"/>
              <a:t>review panels</a:t>
            </a:r>
            <a:r>
              <a:rPr lang="en-CA" sz="3100" dirty="0" smtClean="0"/>
              <a:t>, influence </a:t>
            </a:r>
            <a:r>
              <a:rPr lang="en-CA" sz="3100" dirty="0"/>
              <a:t>Boards of our </a:t>
            </a:r>
            <a:r>
              <a:rPr lang="en-CA" sz="3100" dirty="0" smtClean="0"/>
              <a:t>professional associations, </a:t>
            </a:r>
            <a:r>
              <a:rPr lang="en-CA" sz="3100" dirty="0"/>
              <a:t>and infiltrate the </a:t>
            </a:r>
            <a:r>
              <a:rPr lang="en-CA" sz="3100" dirty="0" smtClean="0"/>
              <a:t>literature with junk science</a:t>
            </a:r>
            <a:endParaRPr lang="en-CA" sz="3100" dirty="0"/>
          </a:p>
          <a:p>
            <a:pPr marL="342900" indent="-342900">
              <a:buFont typeface="Arial" panose="020B0604020202020204" pitchFamily="34" charset="0"/>
              <a:buChar char="•"/>
            </a:pPr>
            <a:endParaRPr lang="en-CA" sz="3100" dirty="0"/>
          </a:p>
          <a:p>
            <a:pPr marL="342900" indent="-342900">
              <a:buFont typeface="Arial" panose="020B0604020202020204" pitchFamily="34" charset="0"/>
              <a:buChar char="•"/>
            </a:pPr>
            <a:r>
              <a:rPr lang="en-CA" sz="3100" dirty="0" smtClean="0"/>
              <a:t>Expert </a:t>
            </a:r>
            <a:r>
              <a:rPr lang="en-CA" sz="3100" dirty="0"/>
              <a:t>witness tensions </a:t>
            </a:r>
            <a:r>
              <a:rPr lang="en-CA" sz="3100" dirty="0" smtClean="0"/>
              <a:t>arise between </a:t>
            </a:r>
            <a:r>
              <a:rPr lang="en-CA" sz="3100" dirty="0"/>
              <a:t>the plaintiff and defence sides of the argument in tort </a:t>
            </a:r>
            <a:r>
              <a:rPr lang="en-CA" sz="3100" dirty="0" smtClean="0"/>
              <a:t>actions where the rubber hits the road concerning policy decisions</a:t>
            </a:r>
            <a:br>
              <a:rPr lang="en-CA" sz="3100" dirty="0" smtClean="0"/>
            </a:br>
            <a:endParaRPr lang="en-CA" sz="3100" dirty="0"/>
          </a:p>
          <a:p>
            <a:pPr marL="342900" indent="-342900">
              <a:buFont typeface="Arial" panose="020B0604020202020204" pitchFamily="34" charset="0"/>
              <a:buChar char="•"/>
            </a:pPr>
            <a:r>
              <a:rPr lang="en-CA" sz="3100" dirty="0"/>
              <a:t>David vs </a:t>
            </a:r>
            <a:r>
              <a:rPr lang="en-CA" sz="3100" dirty="0" smtClean="0"/>
              <a:t>Goliath?</a:t>
            </a:r>
          </a:p>
          <a:p>
            <a:pPr marL="342900" indent="-342900">
              <a:buFont typeface="Arial" panose="020B0604020202020204" pitchFamily="34" charset="0"/>
              <a:buChar char="•"/>
            </a:pPr>
            <a:endParaRPr lang="en-CA" sz="3100" dirty="0"/>
          </a:p>
          <a:p>
            <a:pPr marL="342900" indent="-342900">
              <a:buFont typeface="Arial" panose="020B0604020202020204" pitchFamily="34" charset="0"/>
              <a:buChar char="•"/>
            </a:pPr>
            <a:endParaRPr lang="en-CA" sz="2800" dirty="0"/>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16</a:t>
            </a:fld>
            <a:endParaRPr lang="en-US" dirty="0"/>
          </a:p>
        </p:txBody>
      </p:sp>
    </p:spTree>
    <p:extLst>
      <p:ext uri="{BB962C8B-B14F-4D97-AF65-F5344CB8AC3E}">
        <p14:creationId xmlns:p14="http://schemas.microsoft.com/office/powerpoint/2010/main" val="14209595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43408"/>
            <a:ext cx="7333716" cy="1371600"/>
          </a:xfrm>
        </p:spPr>
        <p:txBody>
          <a:bodyPr/>
          <a:lstStyle/>
          <a:p>
            <a:r>
              <a:rPr lang="en-CA" altLang="en-US" b="1" dirty="0"/>
              <a:t>We must not be </a:t>
            </a:r>
            <a:r>
              <a:rPr lang="en-CA" altLang="en-US" b="1" dirty="0" smtClean="0"/>
              <a:t>naïve</a:t>
            </a:r>
            <a:endParaRPr lang="en-CA" dirty="0"/>
          </a:p>
        </p:txBody>
      </p:sp>
      <p:sp>
        <p:nvSpPr>
          <p:cNvPr id="3" name="Content Placeholder 2"/>
          <p:cNvSpPr>
            <a:spLocks noGrp="1"/>
          </p:cNvSpPr>
          <p:nvPr>
            <p:ph idx="1"/>
          </p:nvPr>
        </p:nvSpPr>
        <p:spPr>
          <a:xfrm>
            <a:off x="971600" y="1196752"/>
            <a:ext cx="7620000" cy="5310220"/>
          </a:xfrm>
        </p:spPr>
        <p:txBody>
          <a:bodyPr>
            <a:normAutofit/>
          </a:bodyPr>
          <a:lstStyle/>
          <a:p>
            <a:pPr>
              <a:defRPr/>
            </a:pPr>
            <a:r>
              <a:rPr lang="en-US" altLang="en-US" sz="4000" i="1" dirty="0">
                <a:latin typeface="Times New Roman"/>
              </a:rPr>
              <a:t>Be aware of forces at play that influence both science and policy. </a:t>
            </a:r>
            <a:br>
              <a:rPr lang="en-US" altLang="en-US" sz="4000" i="1" dirty="0">
                <a:latin typeface="Times New Roman"/>
              </a:rPr>
            </a:br>
            <a:r>
              <a:rPr lang="en-US" altLang="en-US" sz="4000" i="1" dirty="0">
                <a:latin typeface="Times New Roman"/>
              </a:rPr>
              <a:t/>
            </a:r>
            <a:br>
              <a:rPr lang="en-US" altLang="en-US" sz="4000" i="1" dirty="0">
                <a:latin typeface="Times New Roman"/>
              </a:rPr>
            </a:br>
            <a:r>
              <a:rPr lang="en-US" altLang="en-US" sz="4000" i="1" dirty="0">
                <a:solidFill>
                  <a:srgbClr val="C00000"/>
                </a:solidFill>
                <a:latin typeface="Times New Roman"/>
              </a:rPr>
              <a:t>… Great vigilance and personal integrity are required to </a:t>
            </a:r>
            <a:r>
              <a:rPr lang="en-CA" altLang="en-US" sz="4000" i="1" dirty="0">
                <a:solidFill>
                  <a:srgbClr val="C00000"/>
                </a:solidFill>
                <a:latin typeface="Times New Roman"/>
              </a:rPr>
              <a:t>counter the influence of financially interested parties and corrupt / morally bankrupt governments</a:t>
            </a:r>
            <a:r>
              <a:rPr lang="en-US" altLang="en-US" sz="4000" i="1" dirty="0">
                <a:solidFill>
                  <a:srgbClr val="C00000"/>
                </a:solidFill>
                <a:latin typeface="Times New Roman"/>
              </a:rPr>
              <a:t>.</a:t>
            </a:r>
            <a:endParaRPr lang="en-CA" sz="4000" dirty="0">
              <a:solidFill>
                <a:srgbClr val="C00000"/>
              </a:solidFill>
            </a:endParaRPr>
          </a:p>
        </p:txBody>
      </p:sp>
      <p:sp>
        <p:nvSpPr>
          <p:cNvPr id="4" name="Slide Number Placeholder 3"/>
          <p:cNvSpPr>
            <a:spLocks noGrp="1"/>
          </p:cNvSpPr>
          <p:nvPr>
            <p:ph type="sldNum" sz="quarter" idx="12"/>
          </p:nvPr>
        </p:nvSpPr>
        <p:spPr/>
        <p:txBody>
          <a:bodyPr/>
          <a:lstStyle/>
          <a:p>
            <a:fld id="{E903A854-9898-479B-9761-9DD02BAAAF52}" type="slidenum">
              <a:rPr lang="en-US" smtClean="0"/>
              <a:pPr/>
              <a:t>17</a:t>
            </a:fld>
            <a:endParaRPr lang="en-US" dirty="0"/>
          </a:p>
        </p:txBody>
      </p:sp>
    </p:spTree>
    <p:extLst>
      <p:ext uri="{BB962C8B-B14F-4D97-AF65-F5344CB8AC3E}">
        <p14:creationId xmlns:p14="http://schemas.microsoft.com/office/powerpoint/2010/main" val="1315185841"/>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2249" y="404664"/>
            <a:ext cx="7620000" cy="1371600"/>
          </a:xfrm>
        </p:spPr>
        <p:txBody>
          <a:bodyPr>
            <a:normAutofit fontScale="90000"/>
          </a:bodyPr>
          <a:lstStyle/>
          <a:p>
            <a:r>
              <a:rPr lang="en-CA" dirty="0" smtClean="0"/>
              <a:t>Virtue ethics</a:t>
            </a:r>
            <a:br>
              <a:rPr lang="en-CA" dirty="0" smtClean="0"/>
            </a:br>
            <a:r>
              <a:rPr lang="en-CA" dirty="0" smtClean="0"/>
              <a:t>Character </a:t>
            </a:r>
            <a:r>
              <a:rPr lang="en-CA" dirty="0"/>
              <a:t>vs. Actions</a:t>
            </a:r>
            <a:br>
              <a:rPr lang="en-CA" dirty="0"/>
            </a:br>
            <a:endParaRPr lang="en-CA" dirty="0"/>
          </a:p>
        </p:txBody>
      </p:sp>
      <p:sp>
        <p:nvSpPr>
          <p:cNvPr id="3" name="Content Placeholder 2"/>
          <p:cNvSpPr>
            <a:spLocks noGrp="1"/>
          </p:cNvSpPr>
          <p:nvPr>
            <p:ph idx="1"/>
          </p:nvPr>
        </p:nvSpPr>
        <p:spPr>
          <a:xfrm>
            <a:off x="890585" y="1423960"/>
            <a:ext cx="7620000" cy="5184576"/>
          </a:xfrm>
        </p:spPr>
        <p:txBody>
          <a:bodyPr/>
          <a:lstStyle/>
          <a:p>
            <a:pPr lvl="0" fontAlgn="base">
              <a:spcBef>
                <a:spcPct val="50000"/>
              </a:spcBef>
              <a:spcAft>
                <a:spcPct val="0"/>
              </a:spcAft>
            </a:pPr>
            <a:r>
              <a:rPr lang="en-US" altLang="en-US" sz="3600" dirty="0">
                <a:solidFill>
                  <a:srgbClr val="000000"/>
                </a:solidFill>
                <a:latin typeface="Arial" panose="020B0604020202020204" pitchFamily="34" charset="0"/>
              </a:rPr>
              <a:t>Virtues do not replace ethical </a:t>
            </a:r>
            <a:r>
              <a:rPr lang="en-US" altLang="en-US" sz="3600" dirty="0" smtClean="0">
                <a:solidFill>
                  <a:srgbClr val="000000"/>
                </a:solidFill>
                <a:latin typeface="Arial" panose="020B0604020202020204" pitchFamily="34" charset="0"/>
              </a:rPr>
              <a:t>rules or principles. </a:t>
            </a:r>
            <a:r>
              <a:rPr lang="en-US" altLang="en-US" sz="3600" dirty="0">
                <a:solidFill>
                  <a:srgbClr val="000000"/>
                </a:solidFill>
                <a:latin typeface="Arial" panose="020B0604020202020204" pitchFamily="34" charset="0"/>
              </a:rPr>
              <a:t>Rather, an account of professional ethics is more complete if virtuous traits of character are </a:t>
            </a:r>
            <a:r>
              <a:rPr lang="en-US" altLang="en-US" sz="3600" dirty="0" smtClean="0">
                <a:solidFill>
                  <a:srgbClr val="000000"/>
                </a:solidFill>
                <a:latin typeface="Arial" panose="020B0604020202020204" pitchFamily="34" charset="0"/>
              </a:rPr>
              <a:t>identified</a:t>
            </a:r>
            <a:r>
              <a:rPr lang="en-US" altLang="en-US" sz="3600" dirty="0" smtClean="0">
                <a:solidFill>
                  <a:srgbClr val="FF0000"/>
                </a:solidFill>
                <a:latin typeface="Arial" panose="020B0604020202020204" pitchFamily="34" charset="0"/>
              </a:rPr>
              <a:t>, such </a:t>
            </a:r>
            <a:r>
              <a:rPr lang="en-US" altLang="en-US" sz="3600" dirty="0">
                <a:solidFill>
                  <a:srgbClr val="FF0000"/>
                </a:solidFill>
                <a:latin typeface="Arial" panose="020B0604020202020204" pitchFamily="34" charset="0"/>
              </a:rPr>
              <a:t>as:</a:t>
            </a:r>
            <a:r>
              <a:rPr lang="en-US" altLang="en-US" sz="3600" b="0" dirty="0">
                <a:solidFill>
                  <a:srgbClr val="FF0000"/>
                </a:solidFill>
                <a:latin typeface="Arial" panose="020B0604020202020204" pitchFamily="34" charset="0"/>
              </a:rPr>
              <a:t> </a:t>
            </a:r>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solidFill>
                  <a:srgbClr val="000000"/>
                </a:solidFill>
              </a:rPr>
              <a:pPr/>
              <a:t>18</a:t>
            </a:fld>
            <a:endParaRPr lang="en-US" dirty="0">
              <a:solidFill>
                <a:srgbClr val="000000"/>
              </a:solidFill>
            </a:endParaRPr>
          </a:p>
        </p:txBody>
      </p:sp>
    </p:spTree>
    <p:extLst>
      <p:ext uri="{BB962C8B-B14F-4D97-AF65-F5344CB8AC3E}">
        <p14:creationId xmlns:p14="http://schemas.microsoft.com/office/powerpoint/2010/main" val="1686341107"/>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1624" y="350876"/>
            <a:ext cx="7896839" cy="1371600"/>
          </a:xfrm>
        </p:spPr>
        <p:txBody>
          <a:bodyPr>
            <a:normAutofit fontScale="90000"/>
          </a:bodyPr>
          <a:lstStyle/>
          <a:p>
            <a:r>
              <a:rPr lang="en-CA" dirty="0"/>
              <a:t/>
            </a:r>
            <a:br>
              <a:rPr lang="en-CA" dirty="0"/>
            </a:br>
            <a:r>
              <a:rPr lang="en-CA" dirty="0"/>
              <a:t>Epidemiology and virtue </a:t>
            </a:r>
            <a:r>
              <a:rPr lang="en-CA" dirty="0" smtClean="0"/>
              <a:t>ethics </a:t>
            </a:r>
            <a:r>
              <a:rPr lang="en-CA" sz="2200" dirty="0" smtClean="0"/>
              <a:t>(</a:t>
            </a:r>
            <a:r>
              <a:rPr lang="en-CA" sz="1600" dirty="0" smtClean="0"/>
              <a:t>weed DL, </a:t>
            </a:r>
            <a:r>
              <a:rPr lang="en-CA" sz="1600" dirty="0" err="1"/>
              <a:t>McKeown</a:t>
            </a:r>
            <a:r>
              <a:rPr lang="en-CA" sz="1600" dirty="0"/>
              <a:t> RE</a:t>
            </a:r>
            <a:r>
              <a:rPr lang="en-CA" sz="1600" dirty="0" smtClean="0"/>
              <a:t>. </a:t>
            </a:r>
            <a:r>
              <a:rPr lang="en-CA" sz="1600" dirty="0" err="1"/>
              <a:t>Int</a:t>
            </a:r>
            <a:r>
              <a:rPr lang="en-CA" sz="1600" dirty="0"/>
              <a:t> J </a:t>
            </a:r>
            <a:r>
              <a:rPr lang="en-CA" sz="1600" dirty="0" err="1"/>
              <a:t>Epidemiol</a:t>
            </a:r>
            <a:r>
              <a:rPr lang="en-CA" sz="1600" dirty="0" smtClean="0"/>
              <a:t>.; </a:t>
            </a:r>
            <a:r>
              <a:rPr lang="en-CA" sz="1600" smtClean="0"/>
              <a:t>1998 - adapted</a:t>
            </a:r>
            <a:r>
              <a:rPr lang="en-CA" sz="2200" dirty="0" smtClean="0"/>
              <a:t>)</a:t>
            </a:r>
            <a:r>
              <a:rPr lang="en-CA" dirty="0"/>
              <a:t/>
            </a:r>
            <a:br>
              <a:rPr lang="en-CA" dirty="0"/>
            </a:br>
            <a:endParaRPr lang="en-CA" dirty="0"/>
          </a:p>
        </p:txBody>
      </p:sp>
      <p:pic>
        <p:nvPicPr>
          <p:cNvPr id="5" name="Content Placeholder 4"/>
          <p:cNvPicPr>
            <a:picLocks noGrp="1" noChangeAspect="1"/>
          </p:cNvPicPr>
          <p:nvPr>
            <p:ph idx="1"/>
          </p:nvPr>
        </p:nvPicPr>
        <p:blipFill>
          <a:blip r:embed="rId2"/>
          <a:stretch>
            <a:fillRect/>
          </a:stretch>
        </p:blipFill>
        <p:spPr>
          <a:xfrm>
            <a:off x="858913" y="1378197"/>
            <a:ext cx="8053387" cy="4499075"/>
          </a:xfrm>
          <a:prstGeom prst="rect">
            <a:avLst/>
          </a:prstGeom>
        </p:spPr>
      </p:pic>
      <p:sp>
        <p:nvSpPr>
          <p:cNvPr id="4" name="Slide Number Placeholder 3"/>
          <p:cNvSpPr>
            <a:spLocks noGrp="1"/>
          </p:cNvSpPr>
          <p:nvPr>
            <p:ph type="sldNum" sz="quarter" idx="12"/>
          </p:nvPr>
        </p:nvSpPr>
        <p:spPr/>
        <p:txBody>
          <a:bodyPr/>
          <a:lstStyle/>
          <a:p>
            <a:fld id="{E903A854-9898-479B-9761-9DD02BAAAF52}" type="slidenum">
              <a:rPr lang="en-US" smtClean="0">
                <a:solidFill>
                  <a:srgbClr val="000000"/>
                </a:solidFill>
              </a:rPr>
              <a:pPr/>
              <a:t>19</a:t>
            </a:fld>
            <a:endParaRPr lang="en-US" dirty="0">
              <a:solidFill>
                <a:srgbClr val="000000"/>
              </a:solidFill>
            </a:endParaRPr>
          </a:p>
        </p:txBody>
      </p:sp>
    </p:spTree>
    <p:extLst>
      <p:ext uri="{BB962C8B-B14F-4D97-AF65-F5344CB8AC3E}">
        <p14:creationId xmlns:p14="http://schemas.microsoft.com/office/powerpoint/2010/main" val="2602620529"/>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6979"/>
            <a:ext cx="5791200" cy="908720"/>
          </a:xfrm>
        </p:spPr>
        <p:txBody>
          <a:bodyPr>
            <a:normAutofit/>
          </a:bodyPr>
          <a:lstStyle/>
          <a:p>
            <a:r>
              <a:rPr lang="en-CA" sz="4400" dirty="0" smtClean="0"/>
              <a:t>DISCLOSURE</a:t>
            </a:r>
            <a:endParaRPr lang="en-CA" sz="4400" dirty="0"/>
          </a:p>
        </p:txBody>
      </p:sp>
      <p:sp>
        <p:nvSpPr>
          <p:cNvPr id="3" name="Content Placeholder 2"/>
          <p:cNvSpPr>
            <a:spLocks noGrp="1"/>
          </p:cNvSpPr>
          <p:nvPr>
            <p:ph idx="1"/>
          </p:nvPr>
        </p:nvSpPr>
        <p:spPr>
          <a:xfrm>
            <a:off x="856584" y="1095209"/>
            <a:ext cx="8316416" cy="5229200"/>
          </a:xfrm>
        </p:spPr>
        <p:txBody>
          <a:bodyPr>
            <a:normAutofit fontScale="92500"/>
          </a:bodyPr>
          <a:lstStyle/>
          <a:p>
            <a:pPr marL="457200" indent="-457200">
              <a:buFont typeface="Arial" panose="020B0604020202020204" pitchFamily="34" charset="0"/>
              <a:buChar char="•"/>
            </a:pPr>
            <a:r>
              <a:rPr lang="en-CA" sz="3400" i="1" dirty="0" smtClean="0"/>
              <a:t>I have served as an expert witness in litigation on behalf of plaintiffs in the past, monies from which generally went into a University-managed research account; </a:t>
            </a:r>
            <a:r>
              <a:rPr lang="en-CA" sz="3400" cap="all" spc="-60" dirty="0">
                <a:latin typeface="+mj-lt"/>
                <a:ea typeface="+mj-ea"/>
                <a:cs typeface="+mj-cs"/>
              </a:rPr>
              <a:t>and </a:t>
            </a:r>
          </a:p>
          <a:p>
            <a:pPr marL="457200" indent="-457200">
              <a:buFont typeface="Arial" panose="020B0604020202020204" pitchFamily="34" charset="0"/>
              <a:buChar char="•"/>
            </a:pPr>
            <a:r>
              <a:rPr lang="en-CA" sz="3400" i="1" dirty="0" smtClean="0"/>
              <a:t>As </a:t>
            </a:r>
            <a:r>
              <a:rPr lang="en-CA" sz="3400" i="1" dirty="0"/>
              <a:t>a professional </a:t>
            </a:r>
            <a:r>
              <a:rPr lang="en-CA" sz="3400" i="1" dirty="0" smtClean="0"/>
              <a:t>legacy, </a:t>
            </a:r>
            <a:r>
              <a:rPr lang="en-CA" sz="3400" i="1" dirty="0"/>
              <a:t>I </a:t>
            </a:r>
            <a:r>
              <a:rPr lang="en-CA" sz="3400" i="1" dirty="0" smtClean="0"/>
              <a:t>have been bankrolling the </a:t>
            </a:r>
            <a:r>
              <a:rPr lang="en-CA" sz="3400" i="1" dirty="0" err="1" smtClean="0"/>
              <a:t>IJPC</a:t>
            </a:r>
            <a:r>
              <a:rPr lang="en-CA" sz="3400" i="1" dirty="0" smtClean="0"/>
              <a:t>-SE as a voluntary professional society for the past four years, hoping that it will become self-sustaining and enduring into the future.</a:t>
            </a:r>
            <a:endParaRPr lang="en-CA" sz="3400" i="1"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a:t>
            </a:fld>
            <a:endParaRPr lang="en-US" dirty="0"/>
          </a:p>
        </p:txBody>
      </p:sp>
    </p:spTree>
    <p:extLst>
      <p:ext uri="{BB962C8B-B14F-4D97-AF65-F5344CB8AC3E}">
        <p14:creationId xmlns:p14="http://schemas.microsoft.com/office/powerpoint/2010/main" val="2694298383"/>
      </p:ext>
    </p:extLst>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692696"/>
            <a:ext cx="8064896" cy="3816424"/>
          </a:xfrm>
        </p:spPr>
        <p:txBody>
          <a:bodyPr>
            <a:normAutofit fontScale="90000"/>
          </a:bodyPr>
          <a:lstStyle/>
          <a:p>
            <a:r>
              <a:rPr lang="en-CA" sz="3000" dirty="0" smtClean="0">
                <a:solidFill>
                  <a:schemeClr val="tx1"/>
                </a:solidFill>
              </a:rPr>
              <a:t>International</a:t>
            </a:r>
            <a:r>
              <a:rPr lang="en-CA" sz="2800" dirty="0" smtClean="0">
                <a:solidFill>
                  <a:schemeClr val="tx1"/>
                </a:solidFill>
              </a:rPr>
              <a:t> </a:t>
            </a:r>
            <a:r>
              <a:rPr lang="en-CA" sz="2800" dirty="0" smtClean="0"/>
              <a:t/>
            </a:r>
            <a:br>
              <a:rPr lang="en-CA" sz="2800" dirty="0" smtClean="0"/>
            </a:br>
            <a:r>
              <a:rPr lang="en-CA" dirty="0" smtClean="0"/>
              <a:t>joint policy committee </a:t>
            </a:r>
            <a:r>
              <a:rPr lang="en-CA" sz="2800" dirty="0" smtClean="0"/>
              <a:t/>
            </a:r>
            <a:br>
              <a:rPr lang="en-CA" sz="2800" dirty="0" smtClean="0"/>
            </a:br>
            <a:r>
              <a:rPr lang="en-CA" sz="3000" dirty="0" smtClean="0">
                <a:solidFill>
                  <a:schemeClr val="tx1"/>
                </a:solidFill>
              </a:rPr>
              <a:t>of the societies of epidemiology </a:t>
            </a:r>
            <a:r>
              <a:rPr lang="en-CA" sz="2800" dirty="0" smtClean="0">
                <a:solidFill>
                  <a:schemeClr val="tx1"/>
                </a:solidFill>
              </a:rPr>
              <a:t/>
            </a:r>
            <a:br>
              <a:rPr lang="en-CA" sz="2800" dirty="0" smtClean="0">
                <a:solidFill>
                  <a:schemeClr val="tx1"/>
                </a:solidFill>
              </a:rPr>
            </a:br>
            <a:r>
              <a:rPr lang="en-CA" sz="2800" dirty="0" smtClean="0">
                <a:solidFill>
                  <a:schemeClr val="tx1"/>
                </a:solidFill>
              </a:rPr>
              <a:t/>
            </a:r>
            <a:br>
              <a:rPr lang="en-CA" sz="2800" dirty="0" smtClean="0">
                <a:solidFill>
                  <a:schemeClr val="tx1"/>
                </a:solidFill>
              </a:rPr>
            </a:br>
            <a:r>
              <a:rPr lang="en-CA" sz="2800" dirty="0" smtClean="0">
                <a:solidFill>
                  <a:schemeClr val="tx1"/>
                </a:solidFill>
              </a:rPr>
              <a:t/>
            </a:r>
            <a:br>
              <a:rPr lang="en-CA" sz="2800" dirty="0" smtClean="0">
                <a:solidFill>
                  <a:schemeClr val="tx1"/>
                </a:solidFill>
              </a:rPr>
            </a:br>
            <a:r>
              <a:rPr lang="en-CA" sz="2800" dirty="0" smtClean="0">
                <a:solidFill>
                  <a:schemeClr val="tx1"/>
                </a:solidFill>
              </a:rPr>
              <a:t/>
            </a:r>
            <a:br>
              <a:rPr lang="en-CA" sz="2800" dirty="0" smtClean="0">
                <a:solidFill>
                  <a:schemeClr val="tx1"/>
                </a:solidFill>
              </a:rPr>
            </a:br>
            <a:r>
              <a:rPr lang="en-CA" sz="2800" dirty="0" smtClean="0">
                <a:solidFill>
                  <a:schemeClr val="tx1"/>
                </a:solidFill>
              </a:rPr>
              <a:t/>
            </a:r>
            <a:br>
              <a:rPr lang="en-CA" sz="2800" dirty="0" smtClean="0">
                <a:solidFill>
                  <a:schemeClr val="tx1"/>
                </a:solidFill>
              </a:rPr>
            </a:br>
            <a:r>
              <a:rPr lang="en-CA" sz="2800" dirty="0" smtClean="0">
                <a:solidFill>
                  <a:schemeClr val="tx1"/>
                </a:solidFill>
              </a:rPr>
              <a:t/>
            </a:r>
            <a:br>
              <a:rPr lang="en-CA" sz="2800" dirty="0" smtClean="0">
                <a:solidFill>
                  <a:schemeClr val="tx1"/>
                </a:solidFill>
              </a:rPr>
            </a:br>
            <a:r>
              <a:rPr lang="en-CA" sz="2800" dirty="0" smtClean="0">
                <a:solidFill>
                  <a:schemeClr val="tx1"/>
                </a:solidFill>
              </a:rPr>
              <a:t/>
            </a:r>
            <a:br>
              <a:rPr lang="en-CA" sz="2800" dirty="0" smtClean="0">
                <a:solidFill>
                  <a:schemeClr val="tx1"/>
                </a:solidFill>
              </a:rPr>
            </a:br>
            <a:r>
              <a:rPr lang="en-CA" sz="2800" dirty="0" smtClean="0">
                <a:solidFill>
                  <a:schemeClr val="tx1"/>
                </a:solidFill>
              </a:rPr>
              <a:t>				</a:t>
            </a:r>
            <a:r>
              <a:rPr lang="en-CA" sz="4400" dirty="0">
                <a:latin typeface="Arial" panose="020B0604020202020204" pitchFamily="34" charset="0"/>
                <a:cs typeface="Arial" panose="020B0604020202020204" pitchFamily="34" charset="0"/>
              </a:rPr>
              <a:t>	</a:t>
            </a:r>
            <a:r>
              <a:rPr lang="en-CA" altLang="en-US" sz="4400" dirty="0" smtClean="0">
                <a:latin typeface="Arial" panose="020B0604020202020204" pitchFamily="34" charset="0"/>
                <a:cs typeface="Arial" panose="020B0604020202020204" pitchFamily="34" charset="0"/>
              </a:rPr>
              <a:t> </a:t>
            </a:r>
            <a:r>
              <a:rPr lang="en-CA" sz="4400" dirty="0" err="1" smtClean="0"/>
              <a:t>IJPC</a:t>
            </a:r>
            <a:r>
              <a:rPr lang="en-CA" sz="4400" dirty="0" smtClean="0"/>
              <a:t>-SE</a:t>
            </a:r>
            <a:endParaRPr lang="en-CA" sz="44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20</a:t>
            </a:fld>
            <a:endParaRPr lang="en-US" dirty="0"/>
          </a:p>
        </p:txBody>
      </p:sp>
    </p:spTree>
    <p:extLst>
      <p:ext uri="{BB962C8B-B14F-4D97-AF65-F5344CB8AC3E}">
        <p14:creationId xmlns:p14="http://schemas.microsoft.com/office/powerpoint/2010/main" val="29480252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700" y="152718"/>
            <a:ext cx="7837772" cy="1371600"/>
          </a:xfrm>
        </p:spPr>
        <p:txBody>
          <a:bodyPr/>
          <a:lstStyle/>
          <a:p>
            <a:r>
              <a:rPr lang="en-CA" dirty="0" err="1" smtClean="0"/>
              <a:t>IJPC</a:t>
            </a:r>
            <a:r>
              <a:rPr lang="en-CA" dirty="0" smtClean="0"/>
              <a:t>-SE VISION statement</a:t>
            </a:r>
            <a:r>
              <a:rPr lang="en-CA" dirty="0"/>
              <a:t/>
            </a:r>
            <a:br>
              <a:rPr lang="en-CA" dirty="0"/>
            </a:br>
            <a:endParaRPr lang="en-CA" dirty="0"/>
          </a:p>
        </p:txBody>
      </p:sp>
      <p:sp>
        <p:nvSpPr>
          <p:cNvPr id="3" name="Content Placeholder 2"/>
          <p:cNvSpPr>
            <a:spLocks noGrp="1"/>
          </p:cNvSpPr>
          <p:nvPr>
            <p:ph idx="1"/>
          </p:nvPr>
        </p:nvSpPr>
        <p:spPr>
          <a:xfrm>
            <a:off x="910692" y="1268760"/>
            <a:ext cx="7981788" cy="4373563"/>
          </a:xfrm>
        </p:spPr>
        <p:txBody>
          <a:bodyPr>
            <a:normAutofit/>
          </a:bodyPr>
          <a:lstStyle/>
          <a:p>
            <a:r>
              <a:rPr lang="en-CA" sz="3200" dirty="0" smtClean="0"/>
              <a:t>We </a:t>
            </a:r>
            <a:r>
              <a:rPr lang="en-CA" sz="3200" dirty="0"/>
              <a:t>strive to bring clarity to the science of epidemiology, paving the way to rational evidence-based policy. We work to promote and protect public health by serving as an ethical and effective counterweight to the misuse of epidemiology.</a:t>
            </a:r>
          </a:p>
          <a:p>
            <a:endParaRPr lang="en-CA" sz="28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21</a:t>
            </a:fld>
            <a:endParaRPr lang="en-US" dirty="0"/>
          </a:p>
        </p:txBody>
      </p:sp>
    </p:spTree>
    <p:extLst>
      <p:ext uri="{BB962C8B-B14F-4D97-AF65-F5344CB8AC3E}">
        <p14:creationId xmlns:p14="http://schemas.microsoft.com/office/powerpoint/2010/main" val="3514980368"/>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8950"/>
            <a:ext cx="7920880" cy="1371600"/>
          </a:xfrm>
        </p:spPr>
        <p:txBody>
          <a:bodyPr/>
          <a:lstStyle/>
          <a:p>
            <a:r>
              <a:rPr lang="en-CA" dirty="0" err="1" smtClean="0"/>
              <a:t>IJPC</a:t>
            </a:r>
            <a:r>
              <a:rPr lang="en-CA" dirty="0" smtClean="0"/>
              <a:t>-SE </a:t>
            </a:r>
            <a:r>
              <a:rPr lang="en-CA" dirty="0"/>
              <a:t>MISSION statement</a:t>
            </a:r>
            <a:br>
              <a:rPr lang="en-CA" dirty="0"/>
            </a:br>
            <a:endParaRPr lang="en-CA" dirty="0"/>
          </a:p>
        </p:txBody>
      </p:sp>
      <p:sp>
        <p:nvSpPr>
          <p:cNvPr id="3" name="Content Placeholder 2"/>
          <p:cNvSpPr>
            <a:spLocks noGrp="1"/>
          </p:cNvSpPr>
          <p:nvPr>
            <p:ph idx="1"/>
          </p:nvPr>
        </p:nvSpPr>
        <p:spPr>
          <a:xfrm>
            <a:off x="827584" y="980728"/>
            <a:ext cx="8208912" cy="5742268"/>
          </a:xfrm>
        </p:spPr>
        <p:txBody>
          <a:bodyPr>
            <a:normAutofit/>
          </a:bodyPr>
          <a:lstStyle/>
          <a:p>
            <a:r>
              <a:rPr lang="en-CA" sz="2600" dirty="0" smtClean="0"/>
              <a:t>We promote </a:t>
            </a:r>
            <a:r>
              <a:rPr lang="en-CA" sz="2600" dirty="0"/>
              <a:t>the ethical and unbiased application of epidemiology. </a:t>
            </a:r>
            <a:endParaRPr lang="en-CA" sz="2600" dirty="0" smtClean="0"/>
          </a:p>
          <a:p>
            <a:r>
              <a:rPr lang="en-CA" sz="2600" dirty="0" smtClean="0"/>
              <a:t>We </a:t>
            </a:r>
            <a:r>
              <a:rPr lang="en-CA" sz="2600" dirty="0"/>
              <a:t>use epidemiological evidence to inform rational policy development for government and other policy-making organizations. </a:t>
            </a:r>
            <a:endParaRPr lang="en-CA" sz="2600" dirty="0" smtClean="0"/>
          </a:p>
          <a:p>
            <a:r>
              <a:rPr lang="en-CA" sz="2600" dirty="0" smtClean="0"/>
              <a:t>When </a:t>
            </a:r>
            <a:r>
              <a:rPr lang="en-CA" sz="2600" dirty="0"/>
              <a:t>special interests misuse or create scientific evidence to manufacture doubt, our goal is to provide independent evidence and bring clarity to correct what is scientifically flawed. </a:t>
            </a:r>
            <a:endParaRPr lang="en-CA" sz="2600" dirty="0" smtClean="0"/>
          </a:p>
          <a:p>
            <a:r>
              <a:rPr lang="en-CA" sz="2600" dirty="0" smtClean="0"/>
              <a:t>…</a:t>
            </a:r>
          </a:p>
          <a:p>
            <a:r>
              <a:rPr lang="en-CA" sz="2600" dirty="0" smtClean="0"/>
              <a:t>We </a:t>
            </a:r>
            <a:r>
              <a:rPr lang="en-CA" sz="2600" dirty="0"/>
              <a:t>volunteer our expertise to protect the public and to promote health and </a:t>
            </a:r>
            <a:r>
              <a:rPr lang="en-CA" sz="2600" dirty="0" smtClean="0"/>
              <a:t>well-being ... </a:t>
            </a:r>
            <a:endParaRPr lang="en-CA" sz="26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22</a:t>
            </a:fld>
            <a:endParaRPr lang="en-US" dirty="0"/>
          </a:p>
        </p:txBody>
      </p:sp>
    </p:spTree>
    <p:extLst>
      <p:ext uri="{BB962C8B-B14F-4D97-AF65-F5344CB8AC3E}">
        <p14:creationId xmlns:p14="http://schemas.microsoft.com/office/powerpoint/2010/main" val="1301836650"/>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0"/>
            <a:ext cx="7868332" cy="1371600"/>
          </a:xfrm>
        </p:spPr>
        <p:txBody>
          <a:bodyPr/>
          <a:lstStyle/>
          <a:p>
            <a:r>
              <a:rPr lang="en-CA" dirty="0" smtClean="0"/>
              <a:t>The </a:t>
            </a:r>
            <a:r>
              <a:rPr lang="en-CA" dirty="0" err="1" smtClean="0"/>
              <a:t>IJPC</a:t>
            </a:r>
            <a:r>
              <a:rPr lang="en-CA" dirty="0" smtClean="0"/>
              <a:t>-SE 2012 Position Statement on Asbestos</a:t>
            </a:r>
            <a:endParaRPr lang="en-CA" dirty="0"/>
          </a:p>
        </p:txBody>
      </p:sp>
      <p:sp>
        <p:nvSpPr>
          <p:cNvPr id="3" name="Content Placeholder 2"/>
          <p:cNvSpPr>
            <a:spLocks noGrp="1"/>
          </p:cNvSpPr>
          <p:nvPr>
            <p:ph idx="1"/>
          </p:nvPr>
        </p:nvSpPr>
        <p:spPr>
          <a:xfrm>
            <a:off x="899592" y="1371600"/>
            <a:ext cx="7981788" cy="4937720"/>
          </a:xfrm>
        </p:spPr>
        <p:txBody>
          <a:bodyPr>
            <a:noAutofit/>
          </a:bodyPr>
          <a:lstStyle/>
          <a:p>
            <a:r>
              <a:rPr lang="en-CA" sz="2400" dirty="0" smtClean="0"/>
              <a:t>This has resulted in major antagonism from defence attorneys and their hired guns. </a:t>
            </a:r>
          </a:p>
          <a:p>
            <a:endParaRPr lang="en-CA" sz="2400" dirty="0"/>
          </a:p>
          <a:p>
            <a:r>
              <a:rPr lang="en-CA" sz="2400" dirty="0" smtClean="0"/>
              <a:t>Why?</a:t>
            </a:r>
          </a:p>
          <a:p>
            <a:r>
              <a:rPr lang="en-CA" sz="2400" dirty="0" smtClean="0"/>
              <a:t>Because it brought together, for the first time, epidemiologists agreeing that all forms of asbestos are harmful and should be banned.</a:t>
            </a:r>
            <a:endParaRPr lang="en-CA" sz="2400" dirty="0"/>
          </a:p>
          <a:p>
            <a:r>
              <a:rPr lang="en-CA" sz="2400" dirty="0" smtClean="0"/>
              <a:t>Until this time, defence attorneys could claim that the jury was still out among epidemiologists because of hired guns (usually) who would deny such harms.   </a:t>
            </a:r>
            <a:endParaRPr lang="en-CA" sz="24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23</a:t>
            </a:fld>
            <a:endParaRPr lang="en-US" dirty="0"/>
          </a:p>
        </p:txBody>
      </p:sp>
    </p:spTree>
    <p:extLst>
      <p:ext uri="{BB962C8B-B14F-4D97-AF65-F5344CB8AC3E}">
        <p14:creationId xmlns:p14="http://schemas.microsoft.com/office/powerpoint/2010/main" val="3669827649"/>
      </p:ext>
    </p:extLst>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71400"/>
            <a:ext cx="7765764" cy="1371600"/>
          </a:xfrm>
        </p:spPr>
        <p:txBody>
          <a:bodyPr>
            <a:normAutofit/>
          </a:bodyPr>
          <a:lstStyle/>
          <a:p>
            <a:r>
              <a:rPr lang="en-CA" b="1" dirty="0" smtClean="0"/>
              <a:t>Superior court of </a:t>
            </a:r>
            <a:br>
              <a:rPr lang="en-CA" b="1" dirty="0" smtClean="0"/>
            </a:br>
            <a:r>
              <a:rPr lang="en-CA" b="1" dirty="0" smtClean="0"/>
              <a:t>California, January 2016</a:t>
            </a:r>
            <a:endParaRPr lang="en-CA" b="1" dirty="0"/>
          </a:p>
        </p:txBody>
      </p:sp>
      <p:sp>
        <p:nvSpPr>
          <p:cNvPr id="3" name="Content Placeholder 2"/>
          <p:cNvSpPr>
            <a:spLocks noGrp="1"/>
          </p:cNvSpPr>
          <p:nvPr>
            <p:ph idx="1"/>
          </p:nvPr>
        </p:nvSpPr>
        <p:spPr>
          <a:xfrm>
            <a:off x="899592" y="1457499"/>
            <a:ext cx="8053796" cy="5382228"/>
          </a:xfrm>
        </p:spPr>
        <p:txBody>
          <a:bodyPr>
            <a:noAutofit/>
          </a:bodyPr>
          <a:lstStyle/>
          <a:p>
            <a:r>
              <a:rPr lang="en-CA" sz="3200" dirty="0" smtClean="0">
                <a:solidFill>
                  <a:srgbClr val="FF0000"/>
                </a:solidFill>
              </a:rPr>
              <a:t>Defendant</a:t>
            </a:r>
            <a:r>
              <a:rPr lang="en-CA" sz="3200" dirty="0" smtClean="0"/>
              <a:t> </a:t>
            </a:r>
            <a:r>
              <a:rPr lang="en-CA" sz="3200" dirty="0" err="1"/>
              <a:t>AMCORD</a:t>
            </a:r>
            <a:r>
              <a:rPr lang="en-CA" sz="3200" dirty="0"/>
              <a:t> </a:t>
            </a:r>
            <a:r>
              <a:rPr lang="en-CA" sz="3200" dirty="0" smtClean="0"/>
              <a:t>submitted a motion … on </a:t>
            </a:r>
            <a:r>
              <a:rPr lang="en-CA" sz="3200" dirty="0"/>
              <a:t>behalf of all </a:t>
            </a:r>
            <a:r>
              <a:rPr lang="en-CA" sz="3200" dirty="0" smtClean="0">
                <a:solidFill>
                  <a:srgbClr val="FF0000"/>
                </a:solidFill>
              </a:rPr>
              <a:t>defendants</a:t>
            </a:r>
            <a:r>
              <a:rPr lang="en-CA" sz="3200" dirty="0" smtClean="0"/>
              <a:t>, </a:t>
            </a:r>
            <a:r>
              <a:rPr lang="en-CA" sz="3200" dirty="0"/>
              <a:t>for an Order </a:t>
            </a:r>
            <a:r>
              <a:rPr lang="en-CA" sz="3200" dirty="0">
                <a:solidFill>
                  <a:srgbClr val="FF0000"/>
                </a:solidFill>
              </a:rPr>
              <a:t>excluding</a:t>
            </a:r>
            <a:r>
              <a:rPr lang="en-CA" sz="3200" dirty="0"/>
              <a:t> the introduction at trial of any reference - testimonial or otherwise - relating to "</a:t>
            </a:r>
            <a:r>
              <a:rPr lang="en-CA" sz="3200" i="1" dirty="0" smtClean="0"/>
              <a:t>Position Statement on Asbestos</a:t>
            </a:r>
            <a:r>
              <a:rPr lang="en-CA" sz="3200" dirty="0" smtClean="0"/>
              <a:t>“ from the Joint Policy Committee of </a:t>
            </a:r>
            <a:r>
              <a:rPr lang="en-CA" sz="3200" dirty="0"/>
              <a:t>the </a:t>
            </a:r>
            <a:r>
              <a:rPr lang="en-CA" sz="3200" dirty="0" smtClean="0"/>
              <a:t>Societies of Epidemiology.</a:t>
            </a:r>
            <a:r>
              <a:rPr lang="en-CA" sz="2400" i="1" dirty="0" smtClean="0"/>
              <a:t>   </a:t>
            </a:r>
            <a:br>
              <a:rPr lang="en-CA" sz="2400" i="1" dirty="0" smtClean="0"/>
            </a:br>
            <a:r>
              <a:rPr lang="en-CA" sz="2400" i="1" dirty="0" smtClean="0"/>
              <a:t>                                  </a:t>
            </a:r>
            <a:br>
              <a:rPr lang="en-CA" sz="2400" i="1" dirty="0" smtClean="0"/>
            </a:br>
            <a:r>
              <a:rPr lang="en-CA" sz="2400" i="1" dirty="0" smtClean="0"/>
              <a:t>                                     Complaint </a:t>
            </a:r>
            <a:r>
              <a:rPr lang="en-CA" sz="2400" i="1" dirty="0"/>
              <a:t>Filed: </a:t>
            </a:r>
            <a:r>
              <a:rPr lang="en-CA" sz="2400" i="1" dirty="0" smtClean="0"/>
              <a:t>January </a:t>
            </a:r>
            <a:r>
              <a:rPr lang="en-CA" sz="2400" i="1" dirty="0"/>
              <a:t>7, 2016</a:t>
            </a:r>
          </a:p>
          <a:p>
            <a:endParaRPr lang="en-CA" sz="32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24</a:t>
            </a:fld>
            <a:endParaRPr lang="en-US" dirty="0"/>
          </a:p>
        </p:txBody>
      </p:sp>
    </p:spTree>
    <p:extLst>
      <p:ext uri="{BB962C8B-B14F-4D97-AF65-F5344CB8AC3E}">
        <p14:creationId xmlns:p14="http://schemas.microsoft.com/office/powerpoint/2010/main" val="619152470"/>
      </p:ext>
    </p:extLst>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134" y="-37317"/>
            <a:ext cx="8208912" cy="1188050"/>
          </a:xfrm>
        </p:spPr>
        <p:txBody>
          <a:bodyPr>
            <a:normAutofit fontScale="90000"/>
          </a:bodyPr>
          <a:lstStyle/>
          <a:p>
            <a:r>
              <a:rPr lang="en-CA" dirty="0" smtClean="0"/>
              <a:t>On technical, legal grounds </a:t>
            </a:r>
            <a:r>
              <a:rPr lang="en-CA" sz="2700" dirty="0" smtClean="0">
                <a:solidFill>
                  <a:schemeClr val="tx1"/>
                </a:solidFill>
              </a:rPr>
              <a:t>or, spurious and mischievous?</a:t>
            </a:r>
            <a:endParaRPr lang="en-CA" sz="2700" dirty="0">
              <a:solidFill>
                <a:schemeClr val="tx1"/>
              </a:solidFill>
            </a:endParaRPr>
          </a:p>
        </p:txBody>
      </p:sp>
      <p:sp>
        <p:nvSpPr>
          <p:cNvPr id="3" name="Content Placeholder 2"/>
          <p:cNvSpPr>
            <a:spLocks noGrp="1"/>
          </p:cNvSpPr>
          <p:nvPr>
            <p:ph idx="1"/>
          </p:nvPr>
        </p:nvSpPr>
        <p:spPr>
          <a:xfrm>
            <a:off x="880746" y="1447265"/>
            <a:ext cx="8263254" cy="4373563"/>
          </a:xfrm>
        </p:spPr>
        <p:txBody>
          <a:bodyPr>
            <a:normAutofit fontScale="92500"/>
          </a:bodyPr>
          <a:lstStyle/>
          <a:p>
            <a:r>
              <a:rPr lang="en-CA" sz="2400" dirty="0" smtClean="0">
                <a:solidFill>
                  <a:srgbClr val="C00000"/>
                </a:solidFill>
              </a:rPr>
              <a:t>ARGUMENTS:</a:t>
            </a:r>
          </a:p>
          <a:p>
            <a:pPr marL="457200" indent="-457200">
              <a:buAutoNum type="arabicPeriod"/>
            </a:pPr>
            <a:r>
              <a:rPr lang="en-CA" sz="2400" dirty="0" smtClean="0"/>
              <a:t>The PS is inadmissible hearsay</a:t>
            </a:r>
          </a:p>
          <a:p>
            <a:pPr marL="457200" indent="-457200">
              <a:buAutoNum type="arabicPeriod"/>
            </a:pPr>
            <a:r>
              <a:rPr lang="en-CA" sz="2400" dirty="0" smtClean="0"/>
              <a:t>The PS cannot be properly relied upon by experts</a:t>
            </a:r>
          </a:p>
          <a:p>
            <a:pPr marL="457200" indent="-457200">
              <a:buAutoNum type="arabicPeriod"/>
            </a:pPr>
            <a:r>
              <a:rPr lang="en-CA" sz="2400" dirty="0" smtClean="0"/>
              <a:t>The PS is irrelevant, will confuse and mislead the jury, necessitate undue consumption of time, is more prejudicial than probative and should be excluded under evidence code </a:t>
            </a:r>
            <a:r>
              <a:rPr lang="en-CA" sz="2400" dirty="0"/>
              <a:t>§§350 </a:t>
            </a:r>
            <a:r>
              <a:rPr lang="en-CA" sz="2400" dirty="0" smtClean="0"/>
              <a:t>and §§352</a:t>
            </a:r>
          </a:p>
          <a:p>
            <a:r>
              <a:rPr lang="en-CA" sz="2400" dirty="0" smtClean="0">
                <a:solidFill>
                  <a:srgbClr val="C00000"/>
                </a:solidFill>
              </a:rPr>
              <a:t/>
            </a:r>
            <a:br>
              <a:rPr lang="en-CA" sz="2400" dirty="0" smtClean="0">
                <a:solidFill>
                  <a:srgbClr val="C00000"/>
                </a:solidFill>
              </a:rPr>
            </a:br>
            <a:r>
              <a:rPr lang="en-CA" sz="2400" dirty="0" smtClean="0">
                <a:solidFill>
                  <a:srgbClr val="C00000"/>
                </a:solidFill>
              </a:rPr>
              <a:t>CLAIM:</a:t>
            </a:r>
            <a:endParaRPr lang="en-CA" sz="2400" dirty="0">
              <a:solidFill>
                <a:srgbClr val="C00000"/>
              </a:solidFill>
            </a:endParaRPr>
          </a:p>
          <a:p>
            <a:r>
              <a:rPr lang="en-CA" sz="2400" dirty="0" smtClean="0"/>
              <a:t>… there is no CA authority for use of the PS to prove defect.</a:t>
            </a:r>
          </a:p>
          <a:p>
            <a:pPr marL="457200" indent="-457200">
              <a:buAutoNum type="arabicPeriod"/>
            </a:pPr>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25</a:t>
            </a:fld>
            <a:endParaRPr lang="en-US" dirty="0"/>
          </a:p>
        </p:txBody>
      </p:sp>
    </p:spTree>
    <p:extLst>
      <p:ext uri="{BB962C8B-B14F-4D97-AF65-F5344CB8AC3E}">
        <p14:creationId xmlns:p14="http://schemas.microsoft.com/office/powerpoint/2010/main" val="625044599"/>
      </p:ext>
    </p:extLst>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692696"/>
            <a:ext cx="8244408" cy="1371600"/>
          </a:xfrm>
        </p:spPr>
        <p:txBody>
          <a:bodyPr>
            <a:normAutofit fontScale="90000"/>
          </a:bodyPr>
          <a:lstStyle/>
          <a:p>
            <a:r>
              <a:rPr lang="en-CA" dirty="0"/>
              <a:t>They claim that the PS was not published in the peer reviewed </a:t>
            </a:r>
            <a:r>
              <a:rPr lang="en-CA" dirty="0" smtClean="0"/>
              <a:t>literature </a:t>
            </a:r>
            <a:r>
              <a:rPr lang="en-CA" dirty="0"/>
              <a:t/>
            </a:r>
            <a:br>
              <a:rPr lang="en-CA" dirty="0"/>
            </a:br>
            <a:endParaRPr lang="en-CA" dirty="0"/>
          </a:p>
        </p:txBody>
      </p:sp>
      <p:sp>
        <p:nvSpPr>
          <p:cNvPr id="3" name="Content Placeholder 2"/>
          <p:cNvSpPr>
            <a:spLocks noGrp="1"/>
          </p:cNvSpPr>
          <p:nvPr>
            <p:ph idx="1"/>
          </p:nvPr>
        </p:nvSpPr>
        <p:spPr/>
        <p:txBody>
          <a:bodyPr/>
          <a:lstStyle/>
          <a:p>
            <a:r>
              <a:rPr lang="en-CA" dirty="0" smtClean="0"/>
              <a:t>IT WAS NEVER INTENDED TO BE PUBLISHED IN THE PEER REVIEWED LITERATURE. </a:t>
            </a:r>
          </a:p>
          <a:p>
            <a:r>
              <a:rPr lang="en-CA" dirty="0" smtClean="0"/>
              <a:t>INSTEAD, AND EQUIVALENTLY, IT WAS BROUGHT TO ATTENTION THROUGH TWO EDITORIALS IN THE PEER REVIEWED LITERATURE (</a:t>
            </a:r>
            <a:r>
              <a:rPr lang="en-CA" dirty="0" err="1"/>
              <a:t>IJOEH</a:t>
            </a:r>
            <a:r>
              <a:rPr lang="en-CA" dirty="0"/>
              <a:t> AND </a:t>
            </a:r>
            <a:r>
              <a:rPr lang="en-CA" dirty="0" err="1" smtClean="0"/>
              <a:t>EHP</a:t>
            </a:r>
            <a:r>
              <a:rPr lang="en-CA" dirty="0" smtClean="0"/>
              <a:t>). THE EPIDEMIOLOGY MONITOR SENT IT TO ITS WORLD-WIDE READERSHIP. </a:t>
            </a:r>
          </a:p>
          <a:p>
            <a:endParaRPr lang="en-CA" dirty="0" smtClean="0"/>
          </a:p>
          <a:p>
            <a:r>
              <a:rPr lang="en-CA" sz="3200" dirty="0" smtClean="0">
                <a:solidFill>
                  <a:srgbClr val="C00000"/>
                </a:solidFill>
              </a:rPr>
              <a:t>NO NEGATIVE FEEDBACK IS ON RECORD … </a:t>
            </a:r>
            <a:endParaRPr lang="en-CA" sz="3200" dirty="0">
              <a:solidFill>
                <a:srgbClr val="C00000"/>
              </a:solidFill>
            </a:endParaRPr>
          </a:p>
        </p:txBody>
      </p:sp>
      <p:sp>
        <p:nvSpPr>
          <p:cNvPr id="4" name="Slide Number Placeholder 3"/>
          <p:cNvSpPr>
            <a:spLocks noGrp="1"/>
          </p:cNvSpPr>
          <p:nvPr>
            <p:ph type="sldNum" sz="quarter" idx="12"/>
          </p:nvPr>
        </p:nvSpPr>
        <p:spPr/>
        <p:txBody>
          <a:bodyPr/>
          <a:lstStyle/>
          <a:p>
            <a:fld id="{E903A854-9898-479B-9761-9DD02BAAAF52}" type="slidenum">
              <a:rPr lang="en-US" smtClean="0"/>
              <a:pPr/>
              <a:t>26</a:t>
            </a:fld>
            <a:endParaRPr lang="en-US" dirty="0"/>
          </a:p>
        </p:txBody>
      </p:sp>
    </p:spTree>
    <p:extLst>
      <p:ext uri="{BB962C8B-B14F-4D97-AF65-F5344CB8AC3E}">
        <p14:creationId xmlns:p14="http://schemas.microsoft.com/office/powerpoint/2010/main" val="2234144686"/>
      </p:ext>
    </p:extLst>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71400"/>
            <a:ext cx="7909780" cy="1371600"/>
          </a:xfrm>
        </p:spPr>
        <p:txBody>
          <a:bodyPr/>
          <a:lstStyle/>
          <a:p>
            <a:r>
              <a:rPr lang="en-CA" dirty="0" smtClean="0"/>
              <a:t>Ruff’s view of this and one that I endorse</a:t>
            </a:r>
            <a:endParaRPr lang="en-CA" dirty="0"/>
          </a:p>
        </p:txBody>
      </p:sp>
      <p:sp>
        <p:nvSpPr>
          <p:cNvPr id="3" name="Content Placeholder 2"/>
          <p:cNvSpPr>
            <a:spLocks noGrp="1"/>
          </p:cNvSpPr>
          <p:nvPr>
            <p:ph idx="1"/>
          </p:nvPr>
        </p:nvSpPr>
        <p:spPr>
          <a:xfrm>
            <a:off x="899592" y="1340768"/>
            <a:ext cx="8053796" cy="4801079"/>
          </a:xfrm>
        </p:spPr>
        <p:txBody>
          <a:bodyPr>
            <a:normAutofit lnSpcReduction="10000"/>
          </a:bodyPr>
          <a:lstStyle/>
          <a:p>
            <a:r>
              <a:rPr lang="en-CA" sz="2200" dirty="0"/>
              <a:t>Promoting independent, ethical, transparent, scientific evidence, without fear or </a:t>
            </a:r>
            <a:r>
              <a:rPr lang="en-CA" sz="2200" dirty="0" smtClean="0"/>
              <a:t>favour </a:t>
            </a:r>
            <a:r>
              <a:rPr lang="en-CA" sz="2200" dirty="0"/>
              <a:t>and free of the influence of vested interests, is to be applauded not </a:t>
            </a:r>
            <a:r>
              <a:rPr lang="en-CA" sz="2200" dirty="0" smtClean="0"/>
              <a:t>denounced.</a:t>
            </a:r>
          </a:p>
          <a:p>
            <a:r>
              <a:rPr lang="en-CA" sz="2200" dirty="0" smtClean="0"/>
              <a:t/>
            </a:r>
            <a:br>
              <a:rPr lang="en-CA" sz="2200" dirty="0" smtClean="0"/>
            </a:br>
            <a:r>
              <a:rPr lang="en-CA" sz="2200" dirty="0" smtClean="0"/>
              <a:t>The </a:t>
            </a:r>
            <a:r>
              <a:rPr lang="en-CA" sz="2200" dirty="0"/>
              <a:t>role of the </a:t>
            </a:r>
            <a:r>
              <a:rPr lang="en-CA" sz="2200" dirty="0" err="1"/>
              <a:t>IJPC</a:t>
            </a:r>
            <a:r>
              <a:rPr lang="en-CA" sz="2200" dirty="0"/>
              <a:t>-SE is in keeping with the role of the courts, which is to uphold the evidence in an independent, ethical, transparent </a:t>
            </a:r>
            <a:r>
              <a:rPr lang="en-CA" sz="2200" dirty="0" smtClean="0"/>
              <a:t>manner, </a:t>
            </a:r>
            <a:r>
              <a:rPr lang="en-CA" sz="2200" dirty="0"/>
              <a:t>free of the influence of vested </a:t>
            </a:r>
            <a:r>
              <a:rPr lang="en-CA" sz="2200" dirty="0" smtClean="0"/>
              <a:t>interests.</a:t>
            </a:r>
            <a:endParaRPr lang="en-CA" sz="2200" dirty="0"/>
          </a:p>
          <a:p>
            <a:r>
              <a:rPr lang="en-CA" sz="2200" dirty="0" smtClean="0"/>
              <a:t/>
            </a:r>
            <a:br>
              <a:rPr lang="en-CA" sz="2200" dirty="0" smtClean="0"/>
            </a:br>
            <a:r>
              <a:rPr lang="en-CA" sz="2200" dirty="0">
                <a:solidFill>
                  <a:srgbClr val="C00000"/>
                </a:solidFill>
              </a:rPr>
              <a:t>Those who do not wish the independent, ethical, transparent, scientific evidence to be put forward will endeavour to create slurs with which to discredit and denounce it. </a:t>
            </a:r>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27</a:t>
            </a:fld>
            <a:endParaRPr lang="en-US" dirty="0"/>
          </a:p>
        </p:txBody>
      </p:sp>
    </p:spTree>
    <p:extLst>
      <p:ext uri="{BB962C8B-B14F-4D97-AF65-F5344CB8AC3E}">
        <p14:creationId xmlns:p14="http://schemas.microsoft.com/office/powerpoint/2010/main" val="4254048547"/>
      </p:ext>
    </p:extLst>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980728"/>
            <a:ext cx="7631100" cy="5145435"/>
          </a:xfrm>
        </p:spPr>
        <p:txBody>
          <a:bodyPr/>
          <a:lstStyle/>
          <a:p>
            <a:r>
              <a:rPr lang="en-CA" sz="4000" dirty="0" smtClean="0"/>
              <a:t>We have yet to be advised of the CA court’s decision …</a:t>
            </a:r>
            <a:endParaRPr lang="en-CA" sz="40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28</a:t>
            </a:fld>
            <a:endParaRPr lang="en-US" dirty="0"/>
          </a:p>
        </p:txBody>
      </p:sp>
    </p:spTree>
    <p:extLst>
      <p:ext uri="{BB962C8B-B14F-4D97-AF65-F5344CB8AC3E}">
        <p14:creationId xmlns:p14="http://schemas.microsoft.com/office/powerpoint/2010/main" val="2732790504"/>
      </p:ext>
    </p:extLst>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692696"/>
            <a:ext cx="8136904" cy="1368152"/>
          </a:xfrm>
        </p:spPr>
        <p:txBody>
          <a:bodyPr>
            <a:noAutofit/>
          </a:bodyPr>
          <a:lstStyle/>
          <a:p>
            <a:r>
              <a:rPr lang="en-CA" sz="3200" dirty="0" smtClean="0"/>
              <a:t>Ch. 7 Serving </a:t>
            </a:r>
            <a:r>
              <a:rPr lang="en-CA" sz="3200" dirty="0"/>
              <a:t>Industry, Promoting Skepticism, Discrediting Epidemiology</a:t>
            </a:r>
            <a:br>
              <a:rPr lang="en-CA" sz="3200" dirty="0"/>
            </a:br>
            <a:endParaRPr lang="en-CA" sz="3200" dirty="0"/>
          </a:p>
        </p:txBody>
      </p:sp>
      <p:sp>
        <p:nvSpPr>
          <p:cNvPr id="3" name="Content Placeholder 2"/>
          <p:cNvSpPr>
            <a:spLocks noGrp="1"/>
          </p:cNvSpPr>
          <p:nvPr>
            <p:ph idx="1"/>
          </p:nvPr>
        </p:nvSpPr>
        <p:spPr>
          <a:xfrm>
            <a:off x="827584" y="1768284"/>
            <a:ext cx="7981788" cy="5089716"/>
          </a:xfrm>
        </p:spPr>
        <p:txBody>
          <a:bodyPr>
            <a:normAutofit/>
          </a:bodyPr>
          <a:lstStyle/>
          <a:p>
            <a:r>
              <a:rPr lang="en-CA" sz="3200" b="0" cap="all" spc="-60" dirty="0" smtClean="0">
                <a:latin typeface="Arial Black"/>
                <a:ea typeface="+mj-ea"/>
                <a:cs typeface="+mj-cs"/>
              </a:rPr>
              <a:t>BY Kathleen Ruff</a:t>
            </a:r>
            <a:br>
              <a:rPr lang="en-CA" sz="3200" b="0" cap="all" spc="-60" dirty="0" smtClean="0">
                <a:latin typeface="Arial Black"/>
                <a:ea typeface="+mj-ea"/>
                <a:cs typeface="+mj-cs"/>
              </a:rPr>
            </a:br>
            <a:r>
              <a:rPr lang="en-CA" sz="3200" b="0" cap="all" spc="-60" dirty="0">
                <a:latin typeface="Arial Black"/>
                <a:ea typeface="+mj-ea"/>
                <a:cs typeface="+mj-cs"/>
              </a:rPr>
              <a:t/>
            </a:r>
            <a:br>
              <a:rPr lang="en-CA" sz="3200" b="0" cap="all" spc="-60" dirty="0">
                <a:latin typeface="Arial Black"/>
                <a:ea typeface="+mj-ea"/>
                <a:cs typeface="+mj-cs"/>
              </a:rPr>
            </a:br>
            <a:r>
              <a:rPr lang="en-CA" sz="3200" b="0" i="1" cap="all" spc="-60" dirty="0" smtClean="0">
                <a:solidFill>
                  <a:srgbClr val="C00000"/>
                </a:solidFill>
                <a:latin typeface="Arial Black"/>
                <a:ea typeface="+mj-ea"/>
                <a:cs typeface="+mj-cs"/>
              </a:rPr>
              <a:t>In </a:t>
            </a:r>
            <a:r>
              <a:rPr lang="en-CA" sz="3200" b="0" cap="all" spc="-60" dirty="0" smtClean="0">
                <a:solidFill>
                  <a:srgbClr val="C00000"/>
                </a:solidFill>
                <a:latin typeface="Arial Black"/>
                <a:ea typeface="+mj-ea"/>
                <a:cs typeface="+mj-cs"/>
              </a:rPr>
              <a:t>:</a:t>
            </a:r>
            <a:r>
              <a:rPr lang="en-CA" sz="3200" b="0" cap="all" spc="-60" dirty="0" smtClean="0">
                <a:latin typeface="Arial Black"/>
                <a:ea typeface="+mj-ea"/>
                <a:cs typeface="+mj-cs"/>
              </a:rPr>
              <a:t> </a:t>
            </a:r>
            <a:r>
              <a:rPr lang="en-CA" sz="3200" b="0" cap="all" spc="-60" dirty="0">
                <a:latin typeface="Arial Black"/>
                <a:ea typeface="+mj-ea"/>
                <a:cs typeface="+mj-cs"/>
              </a:rPr>
              <a:t>Corporate Ties that Bind: An Examination of Corporate Manipulation and Vested Interest in Public </a:t>
            </a:r>
            <a:r>
              <a:rPr lang="en-CA" sz="3200" b="0" cap="all" spc="-60" dirty="0" smtClean="0">
                <a:latin typeface="Arial Black"/>
                <a:ea typeface="+mj-ea"/>
                <a:cs typeface="+mj-cs"/>
              </a:rPr>
              <a:t>Health</a:t>
            </a:r>
          </a:p>
          <a:p>
            <a:r>
              <a:rPr lang="en-CA" sz="3200" b="0" cap="all" spc="-60" dirty="0" err="1" smtClean="0">
                <a:latin typeface="Arial Black"/>
                <a:ea typeface="+mj-ea"/>
                <a:cs typeface="+mj-cs"/>
              </a:rPr>
              <a:t>EdITORS</a:t>
            </a:r>
            <a:r>
              <a:rPr lang="en-CA" sz="3200" b="0" cap="all" spc="-60" dirty="0" smtClean="0">
                <a:latin typeface="Arial Black"/>
                <a:ea typeface="+mj-ea"/>
                <a:cs typeface="+mj-cs"/>
              </a:rPr>
              <a:t>: </a:t>
            </a:r>
            <a:r>
              <a:rPr lang="en-CA" sz="3200" b="0" cap="all" spc="-60" dirty="0" err="1" smtClean="0">
                <a:latin typeface="Arial Black"/>
                <a:ea typeface="+mj-ea"/>
                <a:cs typeface="+mj-cs"/>
              </a:rPr>
              <a:t>Hardell</a:t>
            </a:r>
            <a:r>
              <a:rPr lang="en-CA" sz="3200" b="0" cap="all" spc="-60" dirty="0" smtClean="0">
                <a:latin typeface="Arial Black"/>
                <a:ea typeface="+mj-ea"/>
                <a:cs typeface="+mj-cs"/>
              </a:rPr>
              <a:t> and Walker</a:t>
            </a:r>
            <a:br>
              <a:rPr lang="en-CA" sz="3200" b="0" cap="all" spc="-60" dirty="0" smtClean="0">
                <a:latin typeface="Arial Black"/>
                <a:ea typeface="+mj-ea"/>
                <a:cs typeface="+mj-cs"/>
              </a:rPr>
            </a:br>
            <a:r>
              <a:rPr lang="en-CA" sz="3200" b="0" cap="all" spc="-60" dirty="0" smtClean="0">
                <a:latin typeface="Arial Black"/>
                <a:ea typeface="+mj-ea"/>
                <a:cs typeface="+mj-cs"/>
              </a:rPr>
              <a:t>Expected early 2017</a:t>
            </a:r>
            <a:endParaRPr lang="en-US" dirty="0"/>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29</a:t>
            </a:fld>
            <a:endParaRPr lang="en-US" dirty="0"/>
          </a:p>
        </p:txBody>
      </p:sp>
    </p:spTree>
    <p:extLst>
      <p:ext uri="{BB962C8B-B14F-4D97-AF65-F5344CB8AC3E}">
        <p14:creationId xmlns:p14="http://schemas.microsoft.com/office/powerpoint/2010/main" val="582576996"/>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3540" y="0"/>
            <a:ext cx="7922301" cy="1371600"/>
          </a:xfrm>
        </p:spPr>
        <p:txBody>
          <a:bodyPr/>
          <a:lstStyle/>
          <a:p>
            <a:r>
              <a:rPr lang="en-CA" altLang="en-US" b="1" dirty="0"/>
              <a:t>Epidemiology as an applied science</a:t>
            </a:r>
            <a:endParaRPr lang="en-CA" dirty="0"/>
          </a:p>
        </p:txBody>
      </p:sp>
      <p:sp>
        <p:nvSpPr>
          <p:cNvPr id="3" name="Content Placeholder 2"/>
          <p:cNvSpPr>
            <a:spLocks noGrp="1"/>
          </p:cNvSpPr>
          <p:nvPr>
            <p:ph idx="1"/>
          </p:nvPr>
        </p:nvSpPr>
        <p:spPr>
          <a:xfrm>
            <a:off x="899592" y="1700808"/>
            <a:ext cx="8136904" cy="4373563"/>
          </a:xfrm>
        </p:spPr>
        <p:txBody>
          <a:bodyPr>
            <a:normAutofit/>
          </a:bodyPr>
          <a:lstStyle/>
          <a:p>
            <a:r>
              <a:rPr lang="en-CA" sz="2800" dirty="0"/>
              <a:t>Because it is possible to manipulate experimental and control groups in ways that introduce bias and thus fail to serve the public interest through the pursuit of truth (as expected of scientists), it is </a:t>
            </a:r>
            <a:r>
              <a:rPr lang="en-CA" sz="2800" dirty="0" smtClean="0"/>
              <a:t>more and more recognized </a:t>
            </a:r>
            <a:r>
              <a:rPr lang="en-CA" sz="2800" dirty="0"/>
              <a:t>that ethical training and oversight are crucial.  </a:t>
            </a:r>
            <a:br>
              <a:rPr lang="en-CA" sz="2800" dirty="0"/>
            </a:br>
            <a:r>
              <a:rPr lang="en-CA" sz="2800" i="1" dirty="0"/>
              <a:t/>
            </a:r>
            <a:br>
              <a:rPr lang="en-CA" sz="2800" i="1" dirty="0"/>
            </a:br>
            <a:r>
              <a:rPr lang="en-CA" sz="2800" dirty="0">
                <a:solidFill>
                  <a:srgbClr val="B00000"/>
                </a:solidFill>
              </a:rPr>
              <a:t>Our ethics and values determine in large part our </a:t>
            </a:r>
            <a:r>
              <a:rPr lang="en-CA" sz="2800" dirty="0" smtClean="0">
                <a:solidFill>
                  <a:srgbClr val="B00000"/>
                </a:solidFill>
              </a:rPr>
              <a:t>behaviours and the choices that we make.</a:t>
            </a:r>
            <a:endParaRPr lang="en-CA" sz="2800" dirty="0">
              <a:solidFill>
                <a:srgbClr val="B00000"/>
              </a:solidFill>
            </a:endParaRPr>
          </a:p>
        </p:txBody>
      </p:sp>
      <p:sp>
        <p:nvSpPr>
          <p:cNvPr id="4" name="Slide Number Placeholder 3"/>
          <p:cNvSpPr>
            <a:spLocks noGrp="1"/>
          </p:cNvSpPr>
          <p:nvPr>
            <p:ph type="sldNum" sz="quarter" idx="12"/>
          </p:nvPr>
        </p:nvSpPr>
        <p:spPr/>
        <p:txBody>
          <a:bodyPr/>
          <a:lstStyle/>
          <a:p>
            <a:fld id="{E903A854-9898-479B-9761-9DD02BAAAF52}" type="slidenum">
              <a:rPr lang="en-US" smtClean="0">
                <a:solidFill>
                  <a:srgbClr val="000000"/>
                </a:solidFill>
              </a:rPr>
              <a:pPr/>
              <a:t>3</a:t>
            </a:fld>
            <a:endParaRPr lang="en-US" dirty="0">
              <a:solidFill>
                <a:srgbClr val="000000"/>
              </a:solidFill>
            </a:endParaRPr>
          </a:p>
        </p:txBody>
      </p:sp>
    </p:spTree>
    <p:extLst>
      <p:ext uri="{BB962C8B-B14F-4D97-AF65-F5344CB8AC3E}">
        <p14:creationId xmlns:p14="http://schemas.microsoft.com/office/powerpoint/2010/main" val="2550541164"/>
      </p:ext>
    </p:extLst>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185" y="908720"/>
            <a:ext cx="8161300" cy="5832648"/>
          </a:xfrm>
        </p:spPr>
        <p:txBody>
          <a:bodyPr>
            <a:normAutofit/>
          </a:bodyPr>
          <a:lstStyle/>
          <a:p>
            <a:r>
              <a:rPr lang="en-CA" sz="4000" dirty="0" smtClean="0"/>
              <a:t>Ruff demonstrates</a:t>
            </a:r>
            <a:br>
              <a:rPr lang="en-CA" sz="4000" dirty="0" smtClean="0"/>
            </a:br>
            <a:r>
              <a:rPr lang="en-CA" sz="4000" dirty="0" smtClean="0"/>
              <a:t>through real-world examples</a:t>
            </a:r>
            <a:br>
              <a:rPr lang="en-CA" sz="4000" dirty="0" smtClean="0"/>
            </a:br>
            <a:r>
              <a:rPr lang="en-CA" sz="4000" dirty="0" smtClean="0"/>
              <a:t>– including asbestos </a:t>
            </a:r>
            <a:r>
              <a:rPr lang="en-CA" sz="4000" dirty="0"/>
              <a:t>–</a:t>
            </a:r>
            <a:r>
              <a:rPr lang="en-CA" sz="4000" dirty="0" smtClean="0"/>
              <a:t/>
            </a:r>
            <a:br>
              <a:rPr lang="en-CA" sz="4000" dirty="0" smtClean="0"/>
            </a:br>
            <a:r>
              <a:rPr lang="en-CA" sz="4000" dirty="0" smtClean="0"/>
              <a:t>how epidemiologists </a:t>
            </a:r>
            <a:br>
              <a:rPr lang="en-CA" sz="4000" dirty="0" smtClean="0"/>
            </a:br>
            <a:r>
              <a:rPr lang="en-CA" sz="4000" dirty="0" smtClean="0"/>
              <a:t>go to the dark side </a:t>
            </a:r>
            <a:br>
              <a:rPr lang="en-CA" sz="4000" dirty="0" smtClean="0"/>
            </a:br>
            <a:r>
              <a:rPr lang="en-CA" sz="4000" dirty="0" smtClean="0"/>
              <a:t>in return for lucrative contracts and </a:t>
            </a:r>
            <a:r>
              <a:rPr lang="en-CA" sz="4000" smtClean="0"/>
              <a:t>proceed to foment </a:t>
            </a:r>
            <a:r>
              <a:rPr lang="en-CA" sz="4000" dirty="0" smtClean="0"/>
              <a:t>uncertainty and cast doubt</a:t>
            </a:r>
            <a:endParaRPr lang="en-CA" sz="40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30</a:t>
            </a:fld>
            <a:endParaRPr lang="en-US" dirty="0"/>
          </a:p>
        </p:txBody>
      </p:sp>
    </p:spTree>
    <p:extLst>
      <p:ext uri="{BB962C8B-B14F-4D97-AF65-F5344CB8AC3E}">
        <p14:creationId xmlns:p14="http://schemas.microsoft.com/office/powerpoint/2010/main" val="3235627284"/>
      </p:ext>
    </p:extLst>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99392"/>
            <a:ext cx="8064896" cy="1371600"/>
          </a:xfrm>
        </p:spPr>
        <p:txBody>
          <a:bodyPr/>
          <a:lstStyle/>
          <a:p>
            <a:r>
              <a:rPr lang="en-CA" dirty="0" smtClean="0"/>
              <a:t>The way forward </a:t>
            </a:r>
            <a:br>
              <a:rPr lang="en-CA" dirty="0" smtClean="0"/>
            </a:br>
            <a:r>
              <a:rPr lang="en-CA" dirty="0" smtClean="0"/>
              <a:t>Ruff concludes</a:t>
            </a:r>
            <a:endParaRPr lang="en-CA" dirty="0"/>
          </a:p>
        </p:txBody>
      </p:sp>
      <p:sp>
        <p:nvSpPr>
          <p:cNvPr id="3" name="Content Placeholder 2"/>
          <p:cNvSpPr>
            <a:spLocks noGrp="1"/>
          </p:cNvSpPr>
          <p:nvPr>
            <p:ph idx="1"/>
          </p:nvPr>
        </p:nvSpPr>
        <p:spPr>
          <a:xfrm>
            <a:off x="899592" y="1124744"/>
            <a:ext cx="8244408" cy="5594804"/>
          </a:xfrm>
        </p:spPr>
        <p:txBody>
          <a:bodyPr>
            <a:normAutofit/>
          </a:bodyPr>
          <a:lstStyle/>
          <a:p>
            <a:r>
              <a:rPr lang="en-CA" sz="3000" i="1" dirty="0"/>
              <a:t>The evidence is overwhelming and urgent that the scientific community, and, in particular, scientific journals and universities, must end their silence and collusion in the face of epidemics of industry-created harm. They must find the courage to be true to their mission, to practice what they preach, and defend the integrity of science and public health against documented subversion of public health policy by powerful industry interests.</a:t>
            </a:r>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31</a:t>
            </a:fld>
            <a:endParaRPr lang="en-US" dirty="0"/>
          </a:p>
        </p:txBody>
      </p:sp>
    </p:spTree>
    <p:extLst>
      <p:ext uri="{BB962C8B-B14F-4D97-AF65-F5344CB8AC3E}">
        <p14:creationId xmlns:p14="http://schemas.microsoft.com/office/powerpoint/2010/main" val="4154721314"/>
      </p:ext>
    </p:extLst>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71400"/>
            <a:ext cx="7200800" cy="1371600"/>
          </a:xfrm>
        </p:spPr>
        <p:txBody>
          <a:bodyPr>
            <a:noAutofit/>
          </a:bodyPr>
          <a:lstStyle/>
          <a:p>
            <a:r>
              <a:rPr lang="en-CA" altLang="en-US" b="1" dirty="0"/>
              <a:t>The Way </a:t>
            </a:r>
            <a:r>
              <a:rPr lang="en-CA" altLang="en-US" b="1" dirty="0" smtClean="0"/>
              <a:t>Forward</a:t>
            </a:r>
            <a:br>
              <a:rPr lang="en-CA" altLang="en-US" b="1" dirty="0" smtClean="0"/>
            </a:br>
            <a:r>
              <a:rPr lang="en-CA" altLang="en-US" b="1" dirty="0" smtClean="0"/>
              <a:t>Soskolne concludes</a:t>
            </a:r>
            <a:endParaRPr lang="en-CA" dirty="0"/>
          </a:p>
        </p:txBody>
      </p:sp>
      <p:sp>
        <p:nvSpPr>
          <p:cNvPr id="3" name="Content Placeholder 2"/>
          <p:cNvSpPr>
            <a:spLocks noGrp="1"/>
          </p:cNvSpPr>
          <p:nvPr>
            <p:ph idx="1"/>
          </p:nvPr>
        </p:nvSpPr>
        <p:spPr>
          <a:xfrm>
            <a:off x="971600" y="1340768"/>
            <a:ext cx="7992888" cy="5310220"/>
          </a:xfrm>
        </p:spPr>
        <p:txBody>
          <a:bodyPr/>
          <a:lstStyle/>
          <a:p>
            <a:pPr>
              <a:defRPr/>
            </a:pPr>
            <a:r>
              <a:rPr lang="en-CA" sz="2800" dirty="0"/>
              <a:t>True democracy through a well-informed </a:t>
            </a:r>
            <a:r>
              <a:rPr lang="en-CA" sz="2800" dirty="0" smtClean="0"/>
              <a:t>public, </a:t>
            </a:r>
            <a:r>
              <a:rPr lang="en-CA" sz="2800" dirty="0"/>
              <a:t>underscored by an improved government science, technology and innovation strategy that should:</a:t>
            </a:r>
          </a:p>
          <a:p>
            <a:pPr lvl="1">
              <a:defRPr/>
            </a:pPr>
            <a:r>
              <a:rPr lang="en-CA" b="1" dirty="0"/>
              <a:t>Offer </a:t>
            </a:r>
            <a:r>
              <a:rPr lang="en-CA" sz="3200" b="1" i="1" dirty="0">
                <a:solidFill>
                  <a:srgbClr val="C00000"/>
                </a:solidFill>
              </a:rPr>
              <a:t>incentives</a:t>
            </a:r>
            <a:r>
              <a:rPr lang="en-CA" b="1" dirty="0"/>
              <a:t> to non-profit professional organizations in support of capacity-building to expose junk science, particularly where applied science works at the nexus of policy; and</a:t>
            </a:r>
          </a:p>
          <a:p>
            <a:pPr lvl="1">
              <a:defRPr/>
            </a:pPr>
            <a:r>
              <a:rPr lang="en-CA" b="1" dirty="0"/>
              <a:t>Introduce </a:t>
            </a:r>
            <a:r>
              <a:rPr lang="en-CA" sz="3200" b="1" i="1" dirty="0">
                <a:solidFill>
                  <a:srgbClr val="C00000"/>
                </a:solidFill>
              </a:rPr>
              <a:t>disincentives</a:t>
            </a:r>
            <a:r>
              <a:rPr lang="en-CA" b="1" dirty="0"/>
              <a:t> (i.e., regulatory penalties) for those engaging in producing junk science.</a:t>
            </a:r>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32</a:t>
            </a:fld>
            <a:endParaRPr lang="en-US" dirty="0"/>
          </a:p>
        </p:txBody>
      </p:sp>
    </p:spTree>
    <p:extLst>
      <p:ext uri="{BB962C8B-B14F-4D97-AF65-F5344CB8AC3E}">
        <p14:creationId xmlns:p14="http://schemas.microsoft.com/office/powerpoint/2010/main" val="3666976814"/>
      </p:ext>
    </p:extLst>
  </p:cSld>
  <p:clrMapOvr>
    <a:masterClrMapping/>
  </p:clrMapOvr>
  <p:transition spd="slow">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387424"/>
            <a:ext cx="6325604" cy="1371600"/>
          </a:xfrm>
        </p:spPr>
        <p:txBody>
          <a:bodyPr/>
          <a:lstStyle/>
          <a:p>
            <a:r>
              <a:rPr lang="en-CA" dirty="0" smtClean="0"/>
              <a:t>THANK YOU</a:t>
            </a:r>
            <a:endParaRPr lang="en-CA" dirty="0"/>
          </a:p>
        </p:txBody>
      </p:sp>
      <p:sp>
        <p:nvSpPr>
          <p:cNvPr id="3" name="Content Placeholder 2"/>
          <p:cNvSpPr>
            <a:spLocks noGrp="1"/>
          </p:cNvSpPr>
          <p:nvPr>
            <p:ph idx="1"/>
          </p:nvPr>
        </p:nvSpPr>
        <p:spPr>
          <a:xfrm>
            <a:off x="1043608" y="2636912"/>
            <a:ext cx="7620000" cy="4373563"/>
          </a:xfrm>
        </p:spPr>
        <p:txBody>
          <a:bodyPr/>
          <a:lstStyle/>
          <a:p>
            <a:pPr lvl="0"/>
            <a:r>
              <a:rPr lang="en-CA" sz="4400" dirty="0">
                <a:solidFill>
                  <a:srgbClr val="0070C0"/>
                </a:solidFill>
                <a:hlinkClick r:id="rId2"/>
              </a:rPr>
              <a:t>www.ijpc-se.org</a:t>
            </a:r>
            <a:endParaRPr lang="en-CA" sz="4400" dirty="0">
              <a:solidFill>
                <a:srgbClr val="0070C0"/>
              </a:solidFill>
            </a:endParaRPr>
          </a:p>
          <a:p>
            <a:pPr lvl="0"/>
            <a:r>
              <a:rPr lang="en-CA" sz="4400" dirty="0">
                <a:solidFill>
                  <a:srgbClr val="0070C0"/>
                </a:solidFill>
                <a:hlinkClick r:id="rId3"/>
              </a:rPr>
              <a:t>www.colinsoskolne.com</a:t>
            </a:r>
            <a:endParaRPr lang="en-CA" sz="4400" dirty="0">
              <a:solidFill>
                <a:srgbClr val="0070C0"/>
              </a:solidFill>
            </a:endParaRPr>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33</a:t>
            </a:fld>
            <a:endParaRPr lang="en-US" dirty="0"/>
          </a:p>
        </p:txBody>
      </p:sp>
    </p:spTree>
    <p:extLst>
      <p:ext uri="{BB962C8B-B14F-4D97-AF65-F5344CB8AC3E}">
        <p14:creationId xmlns:p14="http://schemas.microsoft.com/office/powerpoint/2010/main" val="2437145703"/>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692696"/>
            <a:ext cx="7117692" cy="2232248"/>
          </a:xfrm>
        </p:spPr>
        <p:txBody>
          <a:bodyPr>
            <a:noAutofit/>
          </a:bodyPr>
          <a:lstStyle/>
          <a:p>
            <a:r>
              <a:rPr lang="en-CA" sz="4400" dirty="0" smtClean="0"/>
              <a:t/>
            </a:r>
            <a:br>
              <a:rPr lang="en-CA" sz="4400" dirty="0" smtClean="0"/>
            </a:br>
            <a:r>
              <a:rPr lang="en-CA" sz="4400" dirty="0"/>
              <a:t/>
            </a:r>
            <a:br>
              <a:rPr lang="en-CA" sz="4400" dirty="0"/>
            </a:br>
            <a:r>
              <a:rPr lang="en-CA" sz="4400" dirty="0" smtClean="0"/>
              <a:t/>
            </a:r>
            <a:br>
              <a:rPr lang="en-CA" sz="4400" dirty="0" smtClean="0"/>
            </a:br>
            <a:r>
              <a:rPr lang="en-CA" sz="4400" dirty="0" smtClean="0"/>
              <a:t>First, </a:t>
            </a:r>
            <a:br>
              <a:rPr lang="en-CA" sz="4400" dirty="0" smtClean="0"/>
            </a:br>
            <a:r>
              <a:rPr lang="en-CA" sz="4400" dirty="0" smtClean="0"/>
              <a:t>A reality check about science and scientists …</a:t>
            </a:r>
            <a:endParaRPr lang="en-CA" sz="4400"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4</a:t>
            </a:fld>
            <a:endParaRPr lang="en-US" dirty="0"/>
          </a:p>
        </p:txBody>
      </p:sp>
    </p:spTree>
    <p:extLst>
      <p:ext uri="{BB962C8B-B14F-4D97-AF65-F5344CB8AC3E}">
        <p14:creationId xmlns:p14="http://schemas.microsoft.com/office/powerpoint/2010/main" val="3647287155"/>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786" y="-99392"/>
            <a:ext cx="8215214" cy="1371600"/>
          </a:xfrm>
        </p:spPr>
        <p:txBody>
          <a:bodyPr>
            <a:normAutofit/>
          </a:bodyPr>
          <a:lstStyle/>
          <a:p>
            <a:r>
              <a:rPr lang="en-CA" dirty="0" smtClean="0"/>
              <a:t>In 1982 … examples … From Galileo and many more</a:t>
            </a:r>
            <a:endParaRPr lang="en-CA"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99792" y="1272208"/>
            <a:ext cx="3717949" cy="5585791"/>
          </a:xfrm>
        </p:spPr>
      </p:pic>
      <p:sp>
        <p:nvSpPr>
          <p:cNvPr id="4" name="Slide Number Placeholder 3"/>
          <p:cNvSpPr>
            <a:spLocks noGrp="1"/>
          </p:cNvSpPr>
          <p:nvPr>
            <p:ph type="sldNum" sz="quarter" idx="12"/>
          </p:nvPr>
        </p:nvSpPr>
        <p:spPr/>
        <p:txBody>
          <a:bodyPr/>
          <a:lstStyle/>
          <a:p>
            <a:fld id="{E903A854-9898-479B-9761-9DD02BAAAF52}" type="slidenum">
              <a:rPr lang="en-US" smtClean="0"/>
              <a:pPr/>
              <a:t>5</a:t>
            </a:fld>
            <a:endParaRPr lang="en-US" dirty="0"/>
          </a:p>
        </p:txBody>
      </p:sp>
    </p:spTree>
    <p:extLst>
      <p:ext uri="{BB962C8B-B14F-4D97-AF65-F5344CB8AC3E}">
        <p14:creationId xmlns:p14="http://schemas.microsoft.com/office/powerpoint/2010/main" val="3405911803"/>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476672"/>
            <a:ext cx="7620000" cy="6480720"/>
          </a:xfrm>
        </p:spPr>
        <p:txBody>
          <a:bodyPr>
            <a:normAutofit/>
          </a:bodyPr>
          <a:lstStyle/>
          <a:p>
            <a:r>
              <a:rPr lang="en-CA" sz="4000" dirty="0">
                <a:solidFill>
                  <a:srgbClr val="C00000"/>
                </a:solidFill>
              </a:rPr>
              <a:t>The book argues that the conventional wisdom </a:t>
            </a:r>
            <a:r>
              <a:rPr lang="en-CA" sz="4000" dirty="0" smtClean="0">
                <a:solidFill>
                  <a:srgbClr val="C00000"/>
                </a:solidFill>
              </a:rPr>
              <a:t>of science being </a:t>
            </a:r>
            <a:r>
              <a:rPr lang="en-CA" sz="4000" dirty="0">
                <a:solidFill>
                  <a:srgbClr val="C00000"/>
                </a:solidFill>
              </a:rPr>
              <a:t>a strictly logical process, </a:t>
            </a:r>
            <a:r>
              <a:rPr lang="en-CA" sz="4000" dirty="0"/>
              <a:t>with </a:t>
            </a:r>
            <a:r>
              <a:rPr lang="en-CA" sz="4000" u="sng" dirty="0"/>
              <a:t>objectivity</a:t>
            </a:r>
            <a:r>
              <a:rPr lang="en-CA" sz="4000" dirty="0"/>
              <a:t> the essence of </a:t>
            </a:r>
            <a:r>
              <a:rPr lang="en-CA" sz="4000" dirty="0" smtClean="0"/>
              <a:t>scientists’ </a:t>
            </a:r>
            <a:r>
              <a:rPr lang="en-CA" sz="4000" dirty="0"/>
              <a:t>attitudes, errors being speedily corrected by rigorous peer scrutiny and </a:t>
            </a:r>
            <a:r>
              <a:rPr lang="en-CA" sz="4000" dirty="0" smtClean="0"/>
              <a:t>replication</a:t>
            </a:r>
            <a:r>
              <a:rPr lang="en-CA" sz="4000" dirty="0"/>
              <a:t>, </a:t>
            </a:r>
            <a:r>
              <a:rPr lang="en-CA" sz="4000" dirty="0">
                <a:solidFill>
                  <a:srgbClr val="B00000"/>
                </a:solidFill>
              </a:rPr>
              <a:t>is a </a:t>
            </a:r>
            <a:r>
              <a:rPr lang="en-CA" sz="4000" u="sng" dirty="0">
                <a:solidFill>
                  <a:srgbClr val="B00000"/>
                </a:solidFill>
              </a:rPr>
              <a:t>mythical ideal</a:t>
            </a:r>
            <a:r>
              <a:rPr lang="en-CA" sz="4000" dirty="0">
                <a:solidFill>
                  <a:srgbClr val="B00000"/>
                </a:solidFill>
              </a:rPr>
              <a:t>.</a:t>
            </a:r>
          </a:p>
        </p:txBody>
      </p:sp>
      <p:sp>
        <p:nvSpPr>
          <p:cNvPr id="4" name="Slide Number Placeholder 3"/>
          <p:cNvSpPr>
            <a:spLocks noGrp="1"/>
          </p:cNvSpPr>
          <p:nvPr>
            <p:ph type="sldNum" sz="quarter" idx="12"/>
          </p:nvPr>
        </p:nvSpPr>
        <p:spPr/>
        <p:txBody>
          <a:bodyPr/>
          <a:lstStyle/>
          <a:p>
            <a:fld id="{E903A854-9898-479B-9761-9DD02BAAAF52}" type="slidenum">
              <a:rPr lang="en-US" smtClean="0"/>
              <a:pPr/>
              <a:t>6</a:t>
            </a:fld>
            <a:endParaRPr lang="en-US" dirty="0"/>
          </a:p>
        </p:txBody>
      </p:sp>
    </p:spTree>
    <p:extLst>
      <p:ext uri="{BB962C8B-B14F-4D97-AF65-F5344CB8AC3E}">
        <p14:creationId xmlns:p14="http://schemas.microsoft.com/office/powerpoint/2010/main" val="1271341620"/>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1176" y="-459432"/>
            <a:ext cx="7765764" cy="1371600"/>
          </a:xfrm>
        </p:spPr>
        <p:txBody>
          <a:bodyPr/>
          <a:lstStyle/>
          <a:p>
            <a:r>
              <a:rPr lang="en-CA" dirty="0"/>
              <a:t>Daniele </a:t>
            </a:r>
            <a:r>
              <a:rPr lang="en-CA" dirty="0" err="1"/>
              <a:t>Fanelli</a:t>
            </a:r>
            <a:r>
              <a:rPr lang="en-CA" dirty="0"/>
              <a:t> </a:t>
            </a:r>
            <a:r>
              <a:rPr lang="en-CA" dirty="0" smtClean="0"/>
              <a:t>, 2009</a:t>
            </a:r>
            <a:endParaRPr lang="en-CA" dirty="0"/>
          </a:p>
        </p:txBody>
      </p:sp>
      <p:sp>
        <p:nvSpPr>
          <p:cNvPr id="3" name="Content Placeholder 2"/>
          <p:cNvSpPr>
            <a:spLocks noGrp="1"/>
          </p:cNvSpPr>
          <p:nvPr>
            <p:ph idx="1"/>
          </p:nvPr>
        </p:nvSpPr>
        <p:spPr>
          <a:xfrm>
            <a:off x="973272" y="1060318"/>
            <a:ext cx="7620000" cy="4373563"/>
          </a:xfrm>
        </p:spPr>
        <p:txBody>
          <a:bodyPr>
            <a:normAutofit/>
          </a:bodyPr>
          <a:lstStyle/>
          <a:p>
            <a:r>
              <a:rPr lang="en-CA" sz="2800" dirty="0"/>
              <a:t>How Many Scientists Fabricate and Falsify Research? A Systematic Review and Meta-Analysis of Survey </a:t>
            </a:r>
            <a:r>
              <a:rPr lang="en-CA" sz="2800" dirty="0" smtClean="0"/>
              <a:t>Data</a:t>
            </a:r>
          </a:p>
          <a:p>
            <a:endParaRPr lang="en-CA" sz="2800" dirty="0">
              <a:solidFill>
                <a:srgbClr val="00B0F0"/>
              </a:solidFill>
            </a:endParaRPr>
          </a:p>
        </p:txBody>
      </p:sp>
      <p:sp>
        <p:nvSpPr>
          <p:cNvPr id="4" name="Slide Number Placeholder 3"/>
          <p:cNvSpPr>
            <a:spLocks noGrp="1"/>
          </p:cNvSpPr>
          <p:nvPr>
            <p:ph type="sldNum" sz="quarter" idx="12"/>
          </p:nvPr>
        </p:nvSpPr>
        <p:spPr/>
        <p:txBody>
          <a:bodyPr/>
          <a:lstStyle/>
          <a:p>
            <a:fld id="{E903A854-9898-479B-9761-9DD02BAAAF52}" type="slidenum">
              <a:rPr lang="en-US" smtClean="0"/>
              <a:pPr/>
              <a:t>7</a:t>
            </a:fld>
            <a:endParaRPr lang="en-US" dirty="0"/>
          </a:p>
        </p:txBody>
      </p:sp>
      <p:sp>
        <p:nvSpPr>
          <p:cNvPr id="6" name="Rectangle 5"/>
          <p:cNvSpPr/>
          <p:nvPr/>
        </p:nvSpPr>
        <p:spPr>
          <a:xfrm>
            <a:off x="973272" y="2416984"/>
            <a:ext cx="7620000" cy="4154984"/>
          </a:xfrm>
          <a:prstGeom prst="rect">
            <a:avLst/>
          </a:prstGeom>
        </p:spPr>
        <p:txBody>
          <a:bodyPr wrap="square">
            <a:spAutoFit/>
          </a:bodyPr>
          <a:lstStyle/>
          <a:p>
            <a:r>
              <a:rPr lang="en-CA" sz="2400" dirty="0"/>
              <a:t>This is the first meta-analysis of surveys asking scientists about their experiences of misconduct. It found that, on average, </a:t>
            </a:r>
            <a:r>
              <a:rPr lang="en-CA" sz="2400" dirty="0">
                <a:solidFill>
                  <a:schemeClr val="tx2"/>
                </a:solidFill>
              </a:rPr>
              <a:t>about 2%</a:t>
            </a:r>
            <a:r>
              <a:rPr lang="en-CA" sz="2400" dirty="0">
                <a:solidFill>
                  <a:srgbClr val="00B0F0"/>
                </a:solidFill>
              </a:rPr>
              <a:t> </a:t>
            </a:r>
            <a:r>
              <a:rPr lang="en-CA" sz="2400" dirty="0"/>
              <a:t>of scientists admitted to have fabricated, falsified or modified data or results at least </a:t>
            </a:r>
            <a:r>
              <a:rPr lang="en-CA" sz="2400" dirty="0" smtClean="0"/>
              <a:t>once … and </a:t>
            </a:r>
            <a:r>
              <a:rPr lang="en-CA" sz="2400" dirty="0"/>
              <a:t>up to </a:t>
            </a:r>
            <a:r>
              <a:rPr lang="en-CA" sz="2400" dirty="0" smtClean="0">
                <a:solidFill>
                  <a:schemeClr val="tx2"/>
                </a:solidFill>
              </a:rPr>
              <a:t>one-third</a:t>
            </a:r>
            <a:r>
              <a:rPr lang="en-CA" sz="2400" dirty="0" smtClean="0">
                <a:solidFill>
                  <a:srgbClr val="00B0F0"/>
                </a:solidFill>
              </a:rPr>
              <a:t> </a:t>
            </a:r>
            <a:r>
              <a:rPr lang="en-CA" sz="2400" dirty="0"/>
              <a:t>admitted a variety of other questionable research practices including “dropping data points based on a gut feeling”, and “changing the design, methodology or results of a study in response to pressures from a funding source”. </a:t>
            </a:r>
            <a:r>
              <a:rPr lang="en-CA" sz="2400" dirty="0" smtClean="0"/>
              <a:t/>
            </a:r>
            <a:br>
              <a:rPr lang="en-CA" sz="2400" dirty="0" smtClean="0"/>
            </a:br>
            <a:r>
              <a:rPr lang="en-CA" sz="2400" dirty="0" smtClean="0"/>
              <a:t>In </a:t>
            </a:r>
            <a:r>
              <a:rPr lang="en-CA" sz="2400" dirty="0"/>
              <a:t>surveys </a:t>
            </a:r>
            <a:r>
              <a:rPr lang="en-CA" sz="2400" dirty="0" smtClean="0"/>
              <a:t>on the </a:t>
            </a:r>
            <a:r>
              <a:rPr lang="en-CA" sz="2400" u="sng" dirty="0"/>
              <a:t>behaviour of colleagues</a:t>
            </a:r>
            <a:r>
              <a:rPr lang="en-CA" sz="2400" dirty="0" smtClean="0"/>
              <a:t>, </a:t>
            </a:r>
            <a:r>
              <a:rPr lang="en-CA" sz="2400" dirty="0"/>
              <a:t>questionable practices </a:t>
            </a:r>
            <a:r>
              <a:rPr lang="en-CA" sz="2400" dirty="0" smtClean="0"/>
              <a:t>were reported in up </a:t>
            </a:r>
            <a:r>
              <a:rPr lang="en-CA" sz="2400" dirty="0"/>
              <a:t>to 72%.</a:t>
            </a:r>
          </a:p>
        </p:txBody>
      </p:sp>
    </p:spTree>
    <p:extLst>
      <p:ext uri="{BB962C8B-B14F-4D97-AF65-F5344CB8AC3E}">
        <p14:creationId xmlns:p14="http://schemas.microsoft.com/office/powerpoint/2010/main" val="2721683563"/>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2700" y="260648"/>
            <a:ext cx="7488925" cy="1371600"/>
          </a:xfrm>
        </p:spPr>
        <p:txBody>
          <a:bodyPr>
            <a:normAutofit fontScale="90000"/>
          </a:bodyPr>
          <a:lstStyle/>
          <a:p>
            <a:r>
              <a:rPr lang="en-CA" altLang="en-US" b="1" dirty="0"/>
              <a:t>Pervasive influences and pressures on scientists</a:t>
            </a:r>
            <a:endParaRPr lang="en-CA" dirty="0"/>
          </a:p>
        </p:txBody>
      </p:sp>
      <p:sp>
        <p:nvSpPr>
          <p:cNvPr id="3" name="Content Placeholder 2"/>
          <p:cNvSpPr>
            <a:spLocks noGrp="1"/>
          </p:cNvSpPr>
          <p:nvPr>
            <p:ph idx="1"/>
          </p:nvPr>
        </p:nvSpPr>
        <p:spPr>
          <a:xfrm>
            <a:off x="982700" y="1916832"/>
            <a:ext cx="7920880" cy="5166204"/>
          </a:xfrm>
        </p:spPr>
        <p:txBody>
          <a:bodyPr>
            <a:normAutofit/>
          </a:bodyPr>
          <a:lstStyle/>
          <a:p>
            <a:pPr marL="457200" indent="-457200">
              <a:buFont typeface="Arial" panose="020B0604020202020204" pitchFamily="34" charset="0"/>
              <a:buChar char="•"/>
            </a:pPr>
            <a:r>
              <a:rPr lang="en-US" altLang="en-US" sz="3200" dirty="0" smtClean="0">
                <a:solidFill>
                  <a:srgbClr val="C00000"/>
                </a:solidFill>
              </a:rPr>
              <a:t>From </a:t>
            </a:r>
            <a:r>
              <a:rPr lang="en-US" altLang="en-US" sz="3200" dirty="0">
                <a:solidFill>
                  <a:srgbClr val="C00000"/>
                </a:solidFill>
              </a:rPr>
              <a:t>funding sources to peer review</a:t>
            </a:r>
          </a:p>
          <a:p>
            <a:pPr marL="457200" indent="-457200">
              <a:buFont typeface="Arial" panose="020B0604020202020204" pitchFamily="34" charset="0"/>
              <a:buChar char="•"/>
            </a:pPr>
            <a:r>
              <a:rPr lang="en-US" altLang="en-US" sz="3200" dirty="0" smtClean="0"/>
              <a:t>From the </a:t>
            </a:r>
            <a:r>
              <a:rPr lang="en-US" altLang="en-US" sz="3200" dirty="0"/>
              <a:t>questions we ask through </a:t>
            </a:r>
            <a:r>
              <a:rPr lang="en-US" altLang="en-US" sz="3200" dirty="0" smtClean="0"/>
              <a:t>access </a:t>
            </a:r>
            <a:r>
              <a:rPr lang="en-US" altLang="en-US" sz="3200" dirty="0"/>
              <a:t>to data</a:t>
            </a:r>
          </a:p>
          <a:p>
            <a:pPr marL="457200" indent="-457200">
              <a:buFont typeface="Arial" panose="020B0604020202020204" pitchFamily="34" charset="0"/>
              <a:buChar char="•"/>
            </a:pPr>
            <a:r>
              <a:rPr lang="en-US" altLang="en-US" sz="3200" dirty="0" smtClean="0">
                <a:solidFill>
                  <a:srgbClr val="B00000"/>
                </a:solidFill>
              </a:rPr>
              <a:t>From </a:t>
            </a:r>
            <a:r>
              <a:rPr lang="en-US" altLang="en-US" sz="3200" dirty="0">
                <a:solidFill>
                  <a:srgbClr val="B00000"/>
                </a:solidFill>
              </a:rPr>
              <a:t>study design to data analysis and </a:t>
            </a:r>
            <a:r>
              <a:rPr lang="en-US" altLang="en-US" sz="3200" dirty="0" smtClean="0">
                <a:solidFill>
                  <a:srgbClr val="B00000"/>
                </a:solidFill>
              </a:rPr>
              <a:t>interpretation</a:t>
            </a:r>
            <a:endParaRPr lang="en-US" altLang="en-US" sz="3200" dirty="0">
              <a:solidFill>
                <a:srgbClr val="B00000"/>
              </a:solidFill>
            </a:endParaRPr>
          </a:p>
          <a:p>
            <a:pPr marL="457200" indent="-457200">
              <a:buFont typeface="Arial" panose="020B0604020202020204" pitchFamily="34" charset="0"/>
              <a:buChar char="•"/>
            </a:pPr>
            <a:r>
              <a:rPr lang="en-US" altLang="en-US" sz="3200" dirty="0" smtClean="0"/>
              <a:t>From </a:t>
            </a:r>
            <a:r>
              <a:rPr lang="en-US" altLang="en-US" sz="3200" dirty="0"/>
              <a:t>dissemination to job security  </a:t>
            </a:r>
          </a:p>
        </p:txBody>
      </p:sp>
      <p:sp>
        <p:nvSpPr>
          <p:cNvPr id="4" name="Slide Number Placeholder 3"/>
          <p:cNvSpPr>
            <a:spLocks noGrp="1"/>
          </p:cNvSpPr>
          <p:nvPr>
            <p:ph type="sldNum" sz="quarter" idx="12"/>
          </p:nvPr>
        </p:nvSpPr>
        <p:spPr/>
        <p:txBody>
          <a:bodyPr/>
          <a:lstStyle/>
          <a:p>
            <a:fld id="{E903A854-9898-479B-9761-9DD02BAAAF52}" type="slidenum">
              <a:rPr lang="en-US" smtClean="0">
                <a:solidFill>
                  <a:srgbClr val="000000"/>
                </a:solidFill>
              </a:rPr>
              <a:pPr/>
              <a:t>8</a:t>
            </a:fld>
            <a:endParaRPr lang="en-US" dirty="0">
              <a:solidFill>
                <a:srgbClr val="000000"/>
              </a:solidFill>
            </a:endParaRPr>
          </a:p>
        </p:txBody>
      </p:sp>
    </p:spTree>
    <p:extLst>
      <p:ext uri="{BB962C8B-B14F-4D97-AF65-F5344CB8AC3E}">
        <p14:creationId xmlns:p14="http://schemas.microsoft.com/office/powerpoint/2010/main" val="824473114"/>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822" y="476672"/>
            <a:ext cx="7693756" cy="1371600"/>
          </a:xfrm>
        </p:spPr>
        <p:txBody>
          <a:bodyPr>
            <a:normAutofit fontScale="90000"/>
          </a:bodyPr>
          <a:lstStyle/>
          <a:p>
            <a:r>
              <a:rPr lang="en-CA" dirty="0"/>
              <a:t>The FUNDAMENTAL PRINCIPLES of BIOETHICS </a:t>
            </a:r>
            <a:r>
              <a:rPr lang="en-CA" dirty="0" smtClean="0"/>
              <a:t>include</a:t>
            </a:r>
            <a:r>
              <a:rPr lang="en-CA" dirty="0"/>
              <a:t/>
            </a:r>
            <a:br>
              <a:rPr lang="en-CA" dirty="0"/>
            </a:br>
            <a:endParaRPr lang="en-CA" dirty="0"/>
          </a:p>
        </p:txBody>
      </p:sp>
      <p:sp>
        <p:nvSpPr>
          <p:cNvPr id="3" name="Content Placeholder 2"/>
          <p:cNvSpPr>
            <a:spLocks noGrp="1"/>
          </p:cNvSpPr>
          <p:nvPr>
            <p:ph idx="1"/>
          </p:nvPr>
        </p:nvSpPr>
        <p:spPr>
          <a:xfrm>
            <a:off x="1019578" y="1556792"/>
            <a:ext cx="7620000" cy="5094196"/>
          </a:xfrm>
        </p:spPr>
        <p:txBody>
          <a:bodyPr/>
          <a:lstStyle/>
          <a:p>
            <a:pPr eaLnBrk="0" fontAlgn="base" hangingPunct="0">
              <a:spcBef>
                <a:spcPct val="50000"/>
              </a:spcBef>
              <a:spcAft>
                <a:spcPct val="0"/>
              </a:spcAft>
            </a:pPr>
            <a:r>
              <a:rPr lang="en-US" altLang="en-US" sz="2400" dirty="0">
                <a:solidFill>
                  <a:srgbClr val="333399"/>
                </a:solidFill>
                <a:latin typeface="Arial" panose="020B0604020202020204" pitchFamily="34" charset="0"/>
              </a:rPr>
              <a:t>RESPECT FOR </a:t>
            </a:r>
            <a:r>
              <a:rPr lang="en-US" altLang="en-US" sz="2400" dirty="0" smtClean="0">
                <a:solidFill>
                  <a:srgbClr val="333399"/>
                </a:solidFill>
                <a:latin typeface="Arial" panose="020B0604020202020204" pitchFamily="34" charset="0"/>
              </a:rPr>
              <a:t>AUTONOMY</a:t>
            </a:r>
            <a:r>
              <a:rPr lang="en-US" altLang="en-US" dirty="0" smtClean="0">
                <a:solidFill>
                  <a:srgbClr val="333399"/>
                </a:solidFill>
                <a:latin typeface="Arial" panose="020B0604020202020204" pitchFamily="34" charset="0"/>
              </a:rPr>
              <a:t/>
            </a:r>
            <a:br>
              <a:rPr lang="en-US" altLang="en-US" dirty="0" smtClean="0">
                <a:solidFill>
                  <a:srgbClr val="333399"/>
                </a:solidFill>
                <a:latin typeface="Arial" panose="020B0604020202020204" pitchFamily="34" charset="0"/>
              </a:rPr>
            </a:br>
            <a:r>
              <a:rPr lang="en-US" altLang="en-US" dirty="0" smtClean="0">
                <a:solidFill>
                  <a:srgbClr val="333399"/>
                </a:solidFill>
                <a:latin typeface="Arial" panose="020B0604020202020204" pitchFamily="34" charset="0"/>
              </a:rPr>
              <a:t>	</a:t>
            </a:r>
            <a:r>
              <a:rPr lang="en-US" altLang="en-US" dirty="0" smtClean="0">
                <a:solidFill>
                  <a:srgbClr val="000000"/>
                </a:solidFill>
                <a:latin typeface="Arial" panose="020B0604020202020204" pitchFamily="34" charset="0"/>
              </a:rPr>
              <a:t>- </a:t>
            </a:r>
            <a:r>
              <a:rPr lang="en-US" altLang="en-US" dirty="0">
                <a:solidFill>
                  <a:srgbClr val="000000"/>
                </a:solidFill>
                <a:latin typeface="Arial" panose="020B0604020202020204" pitchFamily="34" charset="0"/>
              </a:rPr>
              <a:t>Requires respect for individual rights and 	  freedoms (Also: </a:t>
            </a:r>
            <a:r>
              <a:rPr lang="en-US" altLang="en-US" dirty="0">
                <a:solidFill>
                  <a:srgbClr val="333399"/>
                </a:solidFill>
                <a:latin typeface="Arial" panose="020B0604020202020204" pitchFamily="34" charset="0"/>
              </a:rPr>
              <a:t>Veracity</a:t>
            </a:r>
            <a:r>
              <a:rPr lang="en-US" altLang="en-US" dirty="0">
                <a:solidFill>
                  <a:srgbClr val="000000"/>
                </a:solidFill>
                <a:latin typeface="Arial" panose="020B0604020202020204" pitchFamily="34" charset="0"/>
              </a:rPr>
              <a:t> &amp; </a:t>
            </a:r>
            <a:r>
              <a:rPr lang="en-US" altLang="en-US" dirty="0">
                <a:solidFill>
                  <a:srgbClr val="333399"/>
                </a:solidFill>
                <a:latin typeface="Arial" panose="020B0604020202020204" pitchFamily="34" charset="0"/>
              </a:rPr>
              <a:t>Fidelity</a:t>
            </a:r>
            <a:r>
              <a:rPr lang="en-US" altLang="en-US" dirty="0" smtClean="0">
                <a:solidFill>
                  <a:srgbClr val="000000"/>
                </a:solidFill>
                <a:latin typeface="Arial" panose="020B0604020202020204" pitchFamily="34" charset="0"/>
              </a:rPr>
              <a:t>)</a:t>
            </a:r>
            <a:br>
              <a:rPr lang="en-US" altLang="en-US" dirty="0" smtClean="0">
                <a:solidFill>
                  <a:srgbClr val="000000"/>
                </a:solidFill>
                <a:latin typeface="Arial" panose="020B0604020202020204" pitchFamily="34" charset="0"/>
              </a:rPr>
            </a:br>
            <a:r>
              <a:rPr lang="en-US" altLang="en-US" dirty="0" smtClean="0">
                <a:solidFill>
                  <a:srgbClr val="333399"/>
                </a:solidFill>
                <a:latin typeface="Arial" panose="020B0604020202020204" pitchFamily="34" charset="0"/>
              </a:rPr>
              <a:t/>
            </a:r>
            <a:br>
              <a:rPr lang="en-US" altLang="en-US" dirty="0" smtClean="0">
                <a:solidFill>
                  <a:srgbClr val="333399"/>
                </a:solidFill>
                <a:latin typeface="Arial" panose="020B0604020202020204" pitchFamily="34" charset="0"/>
              </a:rPr>
            </a:br>
            <a:r>
              <a:rPr lang="en-US" altLang="en-US" sz="2400" dirty="0" smtClean="0">
                <a:solidFill>
                  <a:srgbClr val="333399"/>
                </a:solidFill>
                <a:latin typeface="Arial" panose="020B0604020202020204" pitchFamily="34" charset="0"/>
              </a:rPr>
              <a:t>BENEFICENCE</a:t>
            </a:r>
            <a:r>
              <a:rPr lang="en-US" altLang="en-US" dirty="0" smtClean="0">
                <a:solidFill>
                  <a:srgbClr val="333399"/>
                </a:solidFill>
                <a:latin typeface="Arial" panose="020B0604020202020204" pitchFamily="34" charset="0"/>
              </a:rPr>
              <a:t> </a:t>
            </a:r>
            <a:br>
              <a:rPr lang="en-US" altLang="en-US" dirty="0" smtClean="0">
                <a:solidFill>
                  <a:srgbClr val="333399"/>
                </a:solidFill>
                <a:latin typeface="Arial" panose="020B0604020202020204" pitchFamily="34" charset="0"/>
              </a:rPr>
            </a:br>
            <a:r>
              <a:rPr lang="en-US" altLang="en-US" dirty="0" smtClean="0">
                <a:solidFill>
                  <a:srgbClr val="333399"/>
                </a:solidFill>
                <a:latin typeface="Arial" panose="020B0604020202020204" pitchFamily="34" charset="0"/>
              </a:rPr>
              <a:t>	</a:t>
            </a:r>
            <a:r>
              <a:rPr lang="en-US" altLang="en-US" dirty="0" smtClean="0">
                <a:solidFill>
                  <a:srgbClr val="000000"/>
                </a:solidFill>
                <a:latin typeface="Arial" panose="020B0604020202020204" pitchFamily="34" charset="0"/>
              </a:rPr>
              <a:t>- </a:t>
            </a:r>
            <a:r>
              <a:rPr lang="en-US" altLang="en-US" dirty="0">
                <a:solidFill>
                  <a:srgbClr val="000000"/>
                </a:solidFill>
                <a:latin typeface="Arial" panose="020B0604020202020204" pitchFamily="34" charset="0"/>
              </a:rPr>
              <a:t>Requires doing good / Consider consequences of 	   interventions in people’s </a:t>
            </a:r>
            <a:r>
              <a:rPr lang="en-US" altLang="en-US" dirty="0" smtClean="0">
                <a:solidFill>
                  <a:srgbClr val="000000"/>
                </a:solidFill>
                <a:latin typeface="Arial" panose="020B0604020202020204" pitchFamily="34" charset="0"/>
              </a:rPr>
              <a:t>lives</a:t>
            </a:r>
            <a:br>
              <a:rPr lang="en-US" altLang="en-US" dirty="0" smtClean="0">
                <a:solidFill>
                  <a:srgbClr val="000000"/>
                </a:solidFill>
                <a:latin typeface="Arial" panose="020B0604020202020204" pitchFamily="34" charset="0"/>
              </a:rPr>
            </a:br>
            <a:r>
              <a:rPr lang="en-US" altLang="en-US" dirty="0" smtClean="0">
                <a:solidFill>
                  <a:srgbClr val="333399"/>
                </a:solidFill>
                <a:latin typeface="Arial" panose="020B0604020202020204" pitchFamily="34" charset="0"/>
              </a:rPr>
              <a:t/>
            </a:r>
            <a:br>
              <a:rPr lang="en-US" altLang="en-US" dirty="0" smtClean="0">
                <a:solidFill>
                  <a:srgbClr val="333399"/>
                </a:solidFill>
                <a:latin typeface="Arial" panose="020B0604020202020204" pitchFamily="34" charset="0"/>
              </a:rPr>
            </a:br>
            <a:r>
              <a:rPr lang="en-US" altLang="en-US" sz="2400" dirty="0" smtClean="0">
                <a:solidFill>
                  <a:srgbClr val="333399"/>
                </a:solidFill>
                <a:latin typeface="Arial" panose="020B0604020202020204" pitchFamily="34" charset="0"/>
              </a:rPr>
              <a:t>NON-MALEFICENCE</a:t>
            </a:r>
            <a:r>
              <a:rPr lang="en-US" altLang="en-US" dirty="0" smtClean="0">
                <a:solidFill>
                  <a:srgbClr val="FAFD00"/>
                </a:solidFill>
                <a:latin typeface="Arial" panose="020B0604020202020204" pitchFamily="34" charset="0"/>
              </a:rPr>
              <a:t> </a:t>
            </a:r>
            <a:endParaRPr lang="en-US" altLang="en-US" dirty="0">
              <a:solidFill>
                <a:srgbClr val="000000"/>
              </a:solidFill>
              <a:latin typeface="Arial" panose="020B0604020202020204" pitchFamily="34" charset="0"/>
            </a:endParaRPr>
          </a:p>
          <a:p>
            <a:pPr eaLnBrk="0" fontAlgn="base" hangingPunct="0">
              <a:lnSpc>
                <a:spcPct val="50000"/>
              </a:lnSpc>
              <a:spcBef>
                <a:spcPct val="50000"/>
              </a:spcBef>
              <a:spcAft>
                <a:spcPct val="0"/>
              </a:spcAft>
            </a:pPr>
            <a:r>
              <a:rPr lang="en-US" altLang="en-US" dirty="0">
                <a:solidFill>
                  <a:srgbClr val="000000"/>
                </a:solidFill>
                <a:latin typeface="Arial" panose="020B0604020202020204" pitchFamily="34" charset="0"/>
              </a:rPr>
              <a:t>	- Requires doing no harm</a:t>
            </a:r>
          </a:p>
          <a:p>
            <a:pPr eaLnBrk="0" fontAlgn="base" hangingPunct="0">
              <a:lnSpc>
                <a:spcPct val="70000"/>
              </a:lnSpc>
              <a:spcBef>
                <a:spcPct val="50000"/>
              </a:spcBef>
              <a:spcAft>
                <a:spcPct val="0"/>
              </a:spcAft>
            </a:pPr>
            <a:r>
              <a:rPr lang="en-US" altLang="en-US" dirty="0" smtClean="0">
                <a:solidFill>
                  <a:srgbClr val="333399"/>
                </a:solidFill>
                <a:latin typeface="Arial" panose="020B0604020202020204" pitchFamily="34" charset="0"/>
              </a:rPr>
              <a:t/>
            </a:r>
            <a:br>
              <a:rPr lang="en-US" altLang="en-US" dirty="0" smtClean="0">
                <a:solidFill>
                  <a:srgbClr val="333399"/>
                </a:solidFill>
                <a:latin typeface="Arial" panose="020B0604020202020204" pitchFamily="34" charset="0"/>
              </a:rPr>
            </a:br>
            <a:r>
              <a:rPr lang="en-US" altLang="en-US" sz="2400" dirty="0" smtClean="0">
                <a:solidFill>
                  <a:srgbClr val="333399"/>
                </a:solidFill>
                <a:latin typeface="Arial" panose="020B0604020202020204" pitchFamily="34" charset="0"/>
              </a:rPr>
              <a:t>SOCIAL AND DISTRIBUTIVE JUSTICE</a:t>
            </a:r>
            <a:endParaRPr lang="en-US" altLang="en-US" sz="2400" dirty="0">
              <a:solidFill>
                <a:srgbClr val="333399"/>
              </a:solidFill>
              <a:latin typeface="Arial" panose="020B0604020202020204" pitchFamily="34" charset="0"/>
            </a:endParaRPr>
          </a:p>
          <a:p>
            <a:pPr eaLnBrk="0" fontAlgn="base" hangingPunct="0">
              <a:lnSpc>
                <a:spcPct val="80000"/>
              </a:lnSpc>
              <a:spcBef>
                <a:spcPct val="50000"/>
              </a:spcBef>
              <a:spcAft>
                <a:spcPct val="0"/>
              </a:spcAft>
            </a:pPr>
            <a:r>
              <a:rPr lang="en-US" altLang="en-US" dirty="0">
                <a:solidFill>
                  <a:srgbClr val="000000"/>
                </a:solidFill>
                <a:latin typeface="Arial" panose="020B0604020202020204" pitchFamily="34" charset="0"/>
              </a:rPr>
              <a:t>	- Requires fair and equitable allocation (of </a:t>
            </a:r>
            <a:r>
              <a:rPr lang="en-US" altLang="en-US" dirty="0" smtClean="0">
                <a:solidFill>
                  <a:srgbClr val="000000"/>
                </a:solidFill>
                <a:latin typeface="Arial" panose="020B0604020202020204" pitchFamily="34" charset="0"/>
              </a:rPr>
              <a:t>risks </a:t>
            </a:r>
            <a:r>
              <a:rPr lang="en-US" altLang="en-US" dirty="0">
                <a:solidFill>
                  <a:srgbClr val="000000"/>
                </a:solidFill>
                <a:latin typeface="Arial" panose="020B0604020202020204" pitchFamily="34" charset="0"/>
              </a:rPr>
              <a:t>&amp; benefits) to all without discrimination</a:t>
            </a:r>
            <a:endParaRPr lang="en-US" altLang="en-US" dirty="0">
              <a:solidFill>
                <a:srgbClr val="FAFD00"/>
              </a:solidFill>
              <a:latin typeface="Arial" panose="020B0604020202020204" pitchFamily="34" charset="0"/>
            </a:endParaRPr>
          </a:p>
          <a:p>
            <a:endParaRPr lang="en-CA" dirty="0"/>
          </a:p>
        </p:txBody>
      </p:sp>
      <p:sp>
        <p:nvSpPr>
          <p:cNvPr id="4" name="Slide Number Placeholder 3"/>
          <p:cNvSpPr>
            <a:spLocks noGrp="1"/>
          </p:cNvSpPr>
          <p:nvPr>
            <p:ph type="sldNum" sz="quarter" idx="12"/>
          </p:nvPr>
        </p:nvSpPr>
        <p:spPr/>
        <p:txBody>
          <a:bodyPr/>
          <a:lstStyle/>
          <a:p>
            <a:fld id="{E903A854-9898-479B-9761-9DD02BAAAF52}" type="slidenum">
              <a:rPr lang="en-US" smtClean="0"/>
              <a:pPr/>
              <a:t>9</a:t>
            </a:fld>
            <a:endParaRPr lang="en-US" dirty="0"/>
          </a:p>
        </p:txBody>
      </p:sp>
    </p:spTree>
    <p:extLst>
      <p:ext uri="{BB962C8B-B14F-4D97-AF65-F5344CB8AC3E}">
        <p14:creationId xmlns:p14="http://schemas.microsoft.com/office/powerpoint/2010/main" val="120483686"/>
      </p:ext>
    </p:extLst>
  </p:cSld>
  <p:clrMapOvr>
    <a:masterClrMapping/>
  </p:clrMapOvr>
  <p:transition spd="slow">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6QLnjpDmemWvdkPv8CNhLB"/>
</p:tagLst>
</file>

<file path=ppt/tags/tag2.xml><?xml version="1.0" encoding="utf-8"?>
<p:tagLst xmlns:a="http://schemas.openxmlformats.org/drawingml/2006/main" xmlns:r="http://schemas.openxmlformats.org/officeDocument/2006/relationships" xmlns:p="http://schemas.openxmlformats.org/presentationml/2006/main">
  <p:tag name="DVSHAPEID" val="K4nqtrpMJHznzW6iQWuGbY"/>
</p:tagLst>
</file>

<file path=ppt/tags/tag3.xml><?xml version="1.0" encoding="utf-8"?>
<p:tagLst xmlns:a="http://schemas.openxmlformats.org/drawingml/2006/main" xmlns:r="http://schemas.openxmlformats.org/officeDocument/2006/relationships" xmlns:p="http://schemas.openxmlformats.org/presentationml/2006/main">
  <p:tag name="DVSHAPEID" val="9TlgkWg9GbD75tZxSe07Sl"/>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0</TotalTime>
  <Words>1404</Words>
  <Application>Microsoft Office PowerPoint</Application>
  <PresentationFormat>On-screen Show (4:3)</PresentationFormat>
  <Paragraphs>156</Paragraphs>
  <Slides>33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Arial Black</vt:lpstr>
      <vt:lpstr>Calibri</vt:lpstr>
      <vt:lpstr>Impact</vt:lpstr>
      <vt:lpstr>Times New Roman</vt:lpstr>
      <vt:lpstr>Essential</vt:lpstr>
      <vt:lpstr>THE ONGOING CORRUPTION OF THE SCIENTIFIC BASIS FOR ATTRIBUTION IN ASBESTOS-RELATED DISEASE: How did we get here and what can we do?</vt:lpstr>
      <vt:lpstr>DISCLOSURE</vt:lpstr>
      <vt:lpstr>Epidemiology as an applied science</vt:lpstr>
      <vt:lpstr>   First,  A reality check about science and scientists …</vt:lpstr>
      <vt:lpstr>In 1982 … examples … From Galileo and many more</vt:lpstr>
      <vt:lpstr>PowerPoint Presentation</vt:lpstr>
      <vt:lpstr>Daniele Fanelli , 2009</vt:lpstr>
      <vt:lpstr>Pervasive influences and pressures on scientists</vt:lpstr>
      <vt:lpstr>The FUNDAMENTAL PRINCIPLES of BIOETHICS include </vt:lpstr>
      <vt:lpstr>Primary principles in public health</vt:lpstr>
      <vt:lpstr>Now, in practice …</vt:lpstr>
      <vt:lpstr>PowerPoint Presentation</vt:lpstr>
      <vt:lpstr>Tobacco Example is best known</vt:lpstr>
      <vt:lpstr>Manufacturing Doubt</vt:lpstr>
      <vt:lpstr>Merchants of Doubt: How a Handful of “Scientists” Obscured the Truth on Issues from Tobacco Smoke to Global Warming</vt:lpstr>
      <vt:lpstr>Relentless PrEssure from vested INterests</vt:lpstr>
      <vt:lpstr>We must not be naïve</vt:lpstr>
      <vt:lpstr>Virtue ethics Character vs. Actions </vt:lpstr>
      <vt:lpstr> Epidemiology and virtue ethics (weed DL, McKeown RE. Int J Epidemiol.; 1998 - adapted) </vt:lpstr>
      <vt:lpstr>International  joint policy committee  of the societies of epidemiology              IJPC-SE</vt:lpstr>
      <vt:lpstr>IJPC-SE VISION statement </vt:lpstr>
      <vt:lpstr>IJPC-SE MISSION statement </vt:lpstr>
      <vt:lpstr>The IJPC-SE 2012 Position Statement on Asbestos</vt:lpstr>
      <vt:lpstr>Superior court of  California, January 2016</vt:lpstr>
      <vt:lpstr>On technical, legal grounds or, spurious and mischievous?</vt:lpstr>
      <vt:lpstr>They claim that the PS was not published in the peer reviewed literature  </vt:lpstr>
      <vt:lpstr>Ruff’s view of this and one that I endorse</vt:lpstr>
      <vt:lpstr>PowerPoint Presentation</vt:lpstr>
      <vt:lpstr>Ch. 7 Serving Industry, Promoting Skepticism, Discrediting Epidemiology </vt:lpstr>
      <vt:lpstr>PowerPoint Presentation</vt:lpstr>
      <vt:lpstr>The way forward  Ruff concludes</vt:lpstr>
      <vt:lpstr>The Way Forward Soskolne concludes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2015-05-20T20:30:18Z</dcterms:created>
  <dcterms:modified xsi:type="dcterms:W3CDTF">2016-10-28T06:05:33Z</dcterms:modified>
</cp:coreProperties>
</file>