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61" r:id="rId4"/>
    <p:sldId id="265" r:id="rId5"/>
    <p:sldId id="266" r:id="rId6"/>
    <p:sldId id="262" r:id="rId7"/>
    <p:sldId id="270" r:id="rId8"/>
    <p:sldId id="271" r:id="rId9"/>
    <p:sldId id="268" r:id="rId10"/>
    <p:sldId id="269" r:id="rId11"/>
    <p:sldId id="272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E5"/>
    <a:srgbClr val="E9FFE1"/>
    <a:srgbClr val="D9FFCB"/>
    <a:srgbClr val="E7FFE7"/>
    <a:srgbClr val="FFCCFF"/>
    <a:srgbClr val="F3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5" autoAdjust="0"/>
    <p:restoredTop sz="87580" autoAdjust="0"/>
  </p:normalViewPr>
  <p:slideViewPr>
    <p:cSldViewPr snapToGrid="0" showGuides="1">
      <p:cViewPr varScale="1">
        <p:scale>
          <a:sx n="69" d="100"/>
          <a:sy n="69" d="100"/>
        </p:scale>
        <p:origin x="72" y="5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1440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wolffm01\Staff\MSW0308\MSWD\all%20work\chear\emerging\EMERGING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wolffm01\Staff\MSW0308\MSWD\all%20work\chear\emerging\EMERGING%20LI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wolffm01\Staff\MSW0308\MSWD\all%20work\chear\emerging\EMERGING%20L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PHTHALATES AND PHENOLS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Sheet2!$D$1:$D$2</c:f>
              <c:strCache>
                <c:ptCount val="2"/>
                <c:pt idx="0">
                  <c:v># Citations, 1990-2000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Sheet2!$A$3:$A$13</c:f>
              <c:strCache>
                <c:ptCount val="11"/>
                <c:pt idx="0">
                  <c:v>Phthalate</c:v>
                </c:pt>
                <c:pt idx="1">
                  <c:v>Phthalate replacements (long chain: decyl, nonyl, isononyl) </c:v>
                </c:pt>
                <c:pt idx="2">
                  <c:v>DINCH (1,2-cyclohexane dicarboxylic acid diisononyl ester)</c:v>
                </c:pt>
                <c:pt idx="3">
                  <c:v>DEHT (bis-(2-ethylhexyl)-terephthalate) </c:v>
                </c:pt>
                <c:pt idx="4">
                  <c:v>DEHA (bis-(2-ethylhexyl)-adipate) </c:v>
                </c:pt>
                <c:pt idx="5">
                  <c:v>Bis Phenol A</c:v>
                </c:pt>
                <c:pt idx="6">
                  <c:v>Bisphenol F,    Bisphenol S </c:v>
                </c:pt>
                <c:pt idx="7">
                  <c:v>Nonyl phenol</c:v>
                </c:pt>
                <c:pt idx="8">
                  <c:v>Parabens</c:v>
                </c:pt>
                <c:pt idx="9">
                  <c:v>Triclosan, trichlocarban </c:v>
                </c:pt>
                <c:pt idx="10">
                  <c:v>2,5-Dichlorophenol (2,4-dichlorobenzene metabolite)</c:v>
                </c:pt>
              </c:strCache>
            </c:strRef>
          </c:cat>
          <c:val>
            <c:numRef>
              <c:f>Sheet2!$D$3:$D$13</c:f>
              <c:numCache>
                <c:formatCode>General</c:formatCode>
                <c:ptCount val="11"/>
                <c:pt idx="0">
                  <c:v>14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9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Sheet2!$E$1:$E$2</c:f>
              <c:strCache>
                <c:ptCount val="2"/>
                <c:pt idx="0">
                  <c:v># Citations, last 10 years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Sheet2!$A$3:$A$13</c:f>
              <c:strCache>
                <c:ptCount val="11"/>
                <c:pt idx="0">
                  <c:v>Phthalate</c:v>
                </c:pt>
                <c:pt idx="1">
                  <c:v>Phthalate replacements (long chain: decyl, nonyl, isononyl) </c:v>
                </c:pt>
                <c:pt idx="2">
                  <c:v>DINCH (1,2-cyclohexane dicarboxylic acid diisononyl ester)</c:v>
                </c:pt>
                <c:pt idx="3">
                  <c:v>DEHT (bis-(2-ethylhexyl)-terephthalate) </c:v>
                </c:pt>
                <c:pt idx="4">
                  <c:v>DEHA (bis-(2-ethylhexyl)-adipate) </c:v>
                </c:pt>
                <c:pt idx="5">
                  <c:v>Bis Phenol A</c:v>
                </c:pt>
                <c:pt idx="6">
                  <c:v>Bisphenol F,    Bisphenol S </c:v>
                </c:pt>
                <c:pt idx="7">
                  <c:v>Nonyl phenol</c:v>
                </c:pt>
                <c:pt idx="8">
                  <c:v>Parabens</c:v>
                </c:pt>
                <c:pt idx="9">
                  <c:v>Triclosan, trichlocarban </c:v>
                </c:pt>
                <c:pt idx="10">
                  <c:v>2,5-Dichlorophenol (2,4-dichlorobenzene metabolite)</c:v>
                </c:pt>
              </c:strCache>
            </c:strRef>
          </c:cat>
          <c:val>
            <c:numRef>
              <c:f>Sheet2!$E$3:$E$13</c:f>
              <c:numCache>
                <c:formatCode>General</c:formatCode>
                <c:ptCount val="11"/>
                <c:pt idx="0">
                  <c:v>449</c:v>
                </c:pt>
                <c:pt idx="1">
                  <c:v>28</c:v>
                </c:pt>
                <c:pt idx="2">
                  <c:v>16</c:v>
                </c:pt>
                <c:pt idx="3">
                  <c:v>5</c:v>
                </c:pt>
                <c:pt idx="4">
                  <c:v>10</c:v>
                </c:pt>
                <c:pt idx="5">
                  <c:v>399</c:v>
                </c:pt>
                <c:pt idx="6">
                  <c:v>16</c:v>
                </c:pt>
                <c:pt idx="7">
                  <c:v>6</c:v>
                </c:pt>
                <c:pt idx="8">
                  <c:v>84</c:v>
                </c:pt>
                <c:pt idx="9">
                  <c:v>143</c:v>
                </c:pt>
                <c:pt idx="10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728240"/>
        <c:axId val="275728800"/>
      </c:barChart>
      <c:catAx>
        <c:axId val="275728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28800"/>
        <c:crosses val="autoZero"/>
        <c:auto val="1"/>
        <c:lblAlgn val="ctr"/>
        <c:lblOffset val="100"/>
        <c:noMultiLvlLbl val="0"/>
      </c:catAx>
      <c:valAx>
        <c:axId val="275728800"/>
        <c:scaling>
          <c:logBase val="10"/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2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66312443905725"/>
          <c:y val="0.26985301563526343"/>
          <c:w val="0.43730685067128067"/>
          <c:h val="0.59287989823784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Sheet2!$D$1:$D$2</c:f>
              <c:strCache>
                <c:ptCount val="2"/>
                <c:pt idx="0">
                  <c:v># Citations, 1990-2000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Sheet2!$A$15:$A$26</c:f>
              <c:strCache>
                <c:ptCount val="12"/>
                <c:pt idx="0">
                  <c:v>Benzophenone-3 or oxybenzone</c:v>
                </c:pt>
                <c:pt idx="1">
                  <c:v>Other terpenes (Limonene, citronella, linalool, mexoryl)</c:v>
                </c:pt>
                <c:pt idx="2">
                  <c:v>Avobenzene (Butyl methoxydibenzoylmethane, methoxydibenzoylmethane) b</c:v>
                </c:pt>
                <c:pt idx="3">
                  <c:v>PESTICIDES</c:v>
                </c:pt>
                <c:pt idx="4">
                  <c:v>Neonicotinoids</c:v>
                </c:pt>
                <c:pt idx="5">
                  <c:v>NANO PARTICLES OR NANOPARTICLES OR NANOPARTICLE</c:v>
                </c:pt>
                <c:pt idx="6">
                  <c:v>Nano titanium, Zn, Ag, Au</c:v>
                </c:pt>
                <c:pt idx="7">
                  <c:v>Nano organics</c:v>
                </c:pt>
                <c:pt idx="8">
                  <c:v>e-CIGARETTES</c:v>
                </c:pt>
                <c:pt idx="9">
                  <c:v>e-cigarettes, Flavorings</c:v>
                </c:pt>
                <c:pt idx="10">
                  <c:v>Nicotine, cotinine,  e-cigarettes </c:v>
                </c:pt>
                <c:pt idx="11">
                  <c:v>Volatiles (acetoin/3-hydroxybutanone, diacetyl, pentanedione/acetyl propionyl)</c:v>
                </c:pt>
              </c:strCache>
            </c:strRef>
          </c:cat>
          <c:val>
            <c:numRef>
              <c:f>Sheet2!$D$15:$D$26</c:f>
              <c:numCache>
                <c:formatCode>General</c:formatCode>
                <c:ptCount val="12"/>
                <c:pt idx="0">
                  <c:v>5</c:v>
                </c:pt>
                <c:pt idx="1">
                  <c:v>22</c:v>
                </c:pt>
                <c:pt idx="2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Sheet2!$E$1:$E$2</c:f>
              <c:strCache>
                <c:ptCount val="2"/>
                <c:pt idx="0">
                  <c:v># Citations, last 10 years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Sheet2!$A$15:$A$26</c:f>
              <c:strCache>
                <c:ptCount val="12"/>
                <c:pt idx="0">
                  <c:v>Benzophenone-3 or oxybenzone</c:v>
                </c:pt>
                <c:pt idx="1">
                  <c:v>Other terpenes (Limonene, citronella, linalool, mexoryl)</c:v>
                </c:pt>
                <c:pt idx="2">
                  <c:v>Avobenzene (Butyl methoxydibenzoylmethane, methoxydibenzoylmethane) b</c:v>
                </c:pt>
                <c:pt idx="3">
                  <c:v>PESTICIDES</c:v>
                </c:pt>
                <c:pt idx="4">
                  <c:v>Neonicotinoids</c:v>
                </c:pt>
                <c:pt idx="5">
                  <c:v>NANO PARTICLES OR NANOPARTICLES OR NANOPARTICLE</c:v>
                </c:pt>
                <c:pt idx="6">
                  <c:v>Nano titanium, Zn, Ag, Au</c:v>
                </c:pt>
                <c:pt idx="7">
                  <c:v>Nano organics</c:v>
                </c:pt>
                <c:pt idx="8">
                  <c:v>e-CIGARETTES</c:v>
                </c:pt>
                <c:pt idx="9">
                  <c:v>e-cigarettes, Flavorings</c:v>
                </c:pt>
                <c:pt idx="10">
                  <c:v>Nicotine, cotinine,  e-cigarettes </c:v>
                </c:pt>
                <c:pt idx="11">
                  <c:v>Volatiles (acetoin/3-hydroxybutanone, diacetyl, pentanedione/acetyl propionyl)</c:v>
                </c:pt>
              </c:strCache>
            </c:strRef>
          </c:cat>
          <c:val>
            <c:numRef>
              <c:f>Sheet2!$E$15:$E$26</c:f>
              <c:numCache>
                <c:formatCode>General</c:formatCode>
                <c:ptCount val="12"/>
                <c:pt idx="0">
                  <c:v>59</c:v>
                </c:pt>
                <c:pt idx="1">
                  <c:v>68</c:v>
                </c:pt>
                <c:pt idx="2">
                  <c:v>13</c:v>
                </c:pt>
                <c:pt idx="4">
                  <c:v>10</c:v>
                </c:pt>
                <c:pt idx="5">
                  <c:v>2220</c:v>
                </c:pt>
                <c:pt idx="6">
                  <c:v>523</c:v>
                </c:pt>
                <c:pt idx="7">
                  <c:v>60</c:v>
                </c:pt>
                <c:pt idx="8">
                  <c:v>208</c:v>
                </c:pt>
                <c:pt idx="9">
                  <c:v>11</c:v>
                </c:pt>
                <c:pt idx="10">
                  <c:v>17</c:v>
                </c:pt>
                <c:pt idx="1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764448"/>
        <c:axId val="275765008"/>
      </c:barChart>
      <c:catAx>
        <c:axId val="27576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65008"/>
        <c:crosses val="autoZero"/>
        <c:auto val="1"/>
        <c:lblAlgn val="ctr"/>
        <c:lblOffset val="100"/>
        <c:noMultiLvlLbl val="0"/>
      </c:catAx>
      <c:valAx>
        <c:axId val="275765008"/>
        <c:scaling>
          <c:logBase val="10"/>
          <c:orientation val="minMax"/>
          <c:max val="1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6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HALOGENATED FLAME RETARDANTS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Sheet2!$D$1:$D$2</c:f>
              <c:strCache>
                <c:ptCount val="2"/>
                <c:pt idx="0">
                  <c:v># Citations, 1990-2000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Sheet2!$A$41:$A$49</c:f>
              <c:strCache>
                <c:ptCount val="9"/>
                <c:pt idx="0">
                  <c:v>PBDE - exposure</c:v>
                </c:pt>
                <c:pt idx="1">
                  <c:v>            - plasma/serum</c:v>
                </c:pt>
                <c:pt idx="2">
                  <c:v>PFOA </c:v>
                </c:pt>
                <c:pt idx="3">
                  <c:v>Long chain perfluoroalkyl acids</c:v>
                </c:pt>
                <c:pt idx="4">
                  <c:v>TBBP-A</c:v>
                </c:pt>
                <c:pt idx="5">
                  <c:v>Hexabromocyclododecane </c:v>
                </c:pt>
                <c:pt idx="6">
                  <c:v>Brominated organophosphates </c:v>
                </c:pt>
                <c:pt idx="7">
                  <c:v>Brominated phthalates clusters (2-Ethylhexyl tetrabromobenzoate, bis(2-ethylhexyl) tetrabromophthalate)</c:v>
                </c:pt>
                <c:pt idx="8">
                  <c:v>Chlorinated flame retardants</c:v>
                </c:pt>
              </c:strCache>
            </c:strRef>
          </c:cat>
          <c:val>
            <c:numRef>
              <c:f>Sheet2!$D$41:$D$49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Sheet2!$E$1:$E$2</c:f>
              <c:strCache>
                <c:ptCount val="2"/>
                <c:pt idx="0">
                  <c:v># Citations, last 10 years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Sheet2!$A$41:$A$49</c:f>
              <c:strCache>
                <c:ptCount val="9"/>
                <c:pt idx="0">
                  <c:v>PBDE - exposure</c:v>
                </c:pt>
                <c:pt idx="1">
                  <c:v>            - plasma/serum</c:v>
                </c:pt>
                <c:pt idx="2">
                  <c:v>PFOA </c:v>
                </c:pt>
                <c:pt idx="3">
                  <c:v>Long chain perfluoroalkyl acids</c:v>
                </c:pt>
                <c:pt idx="4">
                  <c:v>TBBP-A</c:v>
                </c:pt>
                <c:pt idx="5">
                  <c:v>Hexabromocyclododecane </c:v>
                </c:pt>
                <c:pt idx="6">
                  <c:v>Brominated organophosphates </c:v>
                </c:pt>
                <c:pt idx="7">
                  <c:v>Brominated phthalates clusters (2-Ethylhexyl tetrabromobenzoate, bis(2-ethylhexyl) tetrabromophthalate)</c:v>
                </c:pt>
                <c:pt idx="8">
                  <c:v>Chlorinated flame retardants</c:v>
                </c:pt>
              </c:strCache>
            </c:strRef>
          </c:cat>
          <c:val>
            <c:numRef>
              <c:f>Sheet2!$E$41:$E$49</c:f>
              <c:numCache>
                <c:formatCode>General</c:formatCode>
                <c:ptCount val="9"/>
                <c:pt idx="0">
                  <c:v>445</c:v>
                </c:pt>
                <c:pt idx="1">
                  <c:v>179</c:v>
                </c:pt>
                <c:pt idx="2">
                  <c:v>428</c:v>
                </c:pt>
                <c:pt idx="3">
                  <c:v>14</c:v>
                </c:pt>
                <c:pt idx="4">
                  <c:v>12</c:v>
                </c:pt>
                <c:pt idx="5">
                  <c:v>96</c:v>
                </c:pt>
                <c:pt idx="6">
                  <c:v>13</c:v>
                </c:pt>
                <c:pt idx="7">
                  <c:v>13</c:v>
                </c:pt>
                <c:pt idx="8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815120"/>
        <c:axId val="276463584"/>
      </c:barChart>
      <c:catAx>
        <c:axId val="275815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63584"/>
        <c:crosses val="autoZero"/>
        <c:auto val="1"/>
        <c:lblAlgn val="ctr"/>
        <c:lblOffset val="100"/>
        <c:noMultiLvlLbl val="0"/>
      </c:catAx>
      <c:valAx>
        <c:axId val="276463584"/>
        <c:scaling>
          <c:logBase val="10"/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81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75A2AB-86A4-4B66-90E5-24B53BD15C4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62D76B-8E54-481F-9274-0E929A38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6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9EF909-E5D0-423C-98EB-6C03871726D1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101168-46B1-490F-BA2C-08B8AABB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7BB7E-4E89-478A-A91B-946CB83CA12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3263"/>
            <a:ext cx="4695825" cy="3522662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03" y="4460981"/>
            <a:ext cx="5209117" cy="4225343"/>
          </a:xfrm>
        </p:spPr>
        <p:txBody>
          <a:bodyPr lIns="94249" tIns="47125" rIns="94249" bIns="47125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350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Halogenated </a:t>
            </a:r>
            <a:r>
              <a:rPr lang="en-US" dirty="0" smtClean="0"/>
              <a:t>hydrocarbon</a:t>
            </a:r>
            <a:r>
              <a:rPr lang="en-US" baseline="0" dirty="0" smtClean="0"/>
              <a:t>s: </a:t>
            </a:r>
            <a:r>
              <a:rPr lang="en-US" baseline="0" dirty="0" err="1" smtClean="0"/>
              <a:t>pk</a:t>
            </a:r>
            <a:r>
              <a:rPr lang="en-US" baseline="0" dirty="0" smtClean="0"/>
              <a:t> exposure to HEs</a:t>
            </a:r>
            <a:endParaRPr lang="en-US" baseline="0" dirty="0" smtClean="0"/>
          </a:p>
          <a:p>
            <a:r>
              <a:rPr lang="en-US" baseline="0" dirty="0" smtClean="0"/>
              <a:t>15 years, 10 years, </a:t>
            </a:r>
            <a:r>
              <a:rPr lang="en-US" baseline="0" dirty="0" smtClean="0"/>
              <a:t>1998 workers BMI </a:t>
            </a:r>
            <a:r>
              <a:rPr lang="en-US" baseline="0" dirty="0" err="1" smtClean="0"/>
              <a:t>pfoa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Emerging list.xlsx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Emerging list.xlsx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Allen et al., &amp; </a:t>
            </a:r>
            <a:r>
              <a:rPr lang="en-US" dirty="0" err="1" smtClean="0"/>
              <a:t>Christiani</a:t>
            </a:r>
            <a:r>
              <a:rPr lang="en-US" dirty="0" smtClean="0"/>
              <a:t>,</a:t>
            </a:r>
            <a:r>
              <a:rPr lang="en-US" baseline="0" dirty="0" smtClean="0"/>
              <a:t> EHP, </a:t>
            </a:r>
            <a:r>
              <a:rPr lang="en-US" dirty="0" smtClean="0"/>
              <a:t>PMID: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26642857</a:t>
            </a:r>
          </a:p>
          <a:p>
            <a:r>
              <a:rPr lang="en-US" dirty="0" err="1" smtClean="0"/>
              <a:t>Acetoin</a:t>
            </a:r>
            <a:r>
              <a:rPr lang="en-US" baseline="0" dirty="0" smtClean="0"/>
              <a:t> ch3chohcoch3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3333"/>
                </a:solidFill>
                <a:latin typeface="Helvetica Neue"/>
              </a:rPr>
              <a:t>propylene glycol  HOCH2CHOHCH3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acetyl </a:t>
            </a:r>
            <a:r>
              <a:rPr lang="en-US" sz="1200" dirty="0" err="1" smtClean="0">
                <a:latin typeface="Helvetica Neue"/>
              </a:rPr>
              <a:t>propionyl</a:t>
            </a:r>
            <a:r>
              <a:rPr lang="en-US" sz="1200" dirty="0" smtClean="0">
                <a:latin typeface="Helvetica Neue"/>
              </a:rPr>
              <a:t>, 2,3-pentanedione ch3COCOch2ch3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3333"/>
                </a:solidFill>
                <a:latin typeface="Helvetica Neue"/>
              </a:rPr>
              <a:t>Glycerin HOch2chohCH2OH</a:t>
            </a:r>
            <a:endParaRPr lang="en-US" sz="1200" dirty="0" smtClean="0">
              <a:latin typeface="Helvetica Neue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3333"/>
                </a:solidFill>
                <a:latin typeface="Helvetica Neue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168-46B1-490F-BA2C-08B8AABB84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3FED0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CBD8-FAF3-4486-A0BB-8AE87C1C55B2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92E1-B1C2-46CF-8300-0076136F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079071" cy="12897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2489" dirty="0" smtClean="0"/>
              <a:t>Emerging exposures to developmental toxicants</a:t>
            </a:r>
            <a:endParaRPr lang="en-US" altLang="en-US" sz="2489" dirty="0"/>
          </a:p>
        </p:txBody>
      </p:sp>
      <p:sp>
        <p:nvSpPr>
          <p:cNvPr id="12" name="Rectangle 11"/>
          <p:cNvSpPr/>
          <p:nvPr/>
        </p:nvSpPr>
        <p:spPr>
          <a:xfrm>
            <a:off x="64928" y="1600725"/>
            <a:ext cx="7250273" cy="3924151"/>
          </a:xfrm>
          <a:prstGeom prst="rect">
            <a:avLst/>
          </a:prstGeom>
          <a:solidFill>
            <a:srgbClr val="E1FFE5"/>
          </a:solidFill>
        </p:spPr>
        <p:txBody>
          <a:bodyPr wrap="square">
            <a:spAutoFit/>
          </a:bodyPr>
          <a:lstStyle/>
          <a:p>
            <a:pPr lvl="1">
              <a:lnSpc>
                <a:spcPct val="95000"/>
              </a:lnSpc>
              <a:spcBef>
                <a:spcPct val="50000"/>
              </a:spcBef>
            </a:pPr>
            <a:endParaRPr lang="en-US" altLang="en-US" sz="2000" b="1" i="1" dirty="0" smtClean="0"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2000" b="1" dirty="0" smtClean="0">
                <a:latin typeface="Helvetica Neue"/>
                <a:cs typeface="Arial" panose="020B0604020202020204" pitchFamily="34" charset="0"/>
              </a:rPr>
              <a:t>Mary </a:t>
            </a:r>
            <a:r>
              <a:rPr lang="en-US" altLang="en-US" sz="2000" b="1" dirty="0">
                <a:latin typeface="Helvetica Neue"/>
                <a:cs typeface="Arial" panose="020B0604020202020204" pitchFamily="34" charset="0"/>
              </a:rPr>
              <a:t>Wolff, </a:t>
            </a:r>
            <a:r>
              <a:rPr lang="en-US" altLang="en-US" sz="2000" b="1" dirty="0" smtClean="0">
                <a:latin typeface="Helvetica Neue"/>
                <a:cs typeface="Arial" panose="020B0604020202020204" pitchFamily="34" charset="0"/>
              </a:rPr>
              <a:t>Stephanie Engel, Jessie Buckley, </a:t>
            </a:r>
            <a:r>
              <a:rPr lang="en-US" altLang="en-US" sz="2000" b="1" dirty="0">
                <a:latin typeface="Helvetica Neue"/>
                <a:cs typeface="Arial" panose="020B0604020202020204" pitchFamily="34" charset="0"/>
              </a:rPr>
              <a:t>Rob </a:t>
            </a:r>
            <a:r>
              <a:rPr lang="en-US" altLang="en-US" sz="2000" b="1" dirty="0" smtClean="0">
                <a:latin typeface="Helvetica Neue"/>
                <a:cs typeface="Arial" panose="020B0604020202020204" pitchFamily="34" charset="0"/>
              </a:rPr>
              <a:t>McConnell, Dana Barr</a:t>
            </a:r>
          </a:p>
          <a:p>
            <a:pPr lvl="1">
              <a:spcBef>
                <a:spcPct val="50000"/>
              </a:spcBef>
            </a:pPr>
            <a:endParaRPr lang="en-US" altLang="en-US" sz="2000" b="1" dirty="0">
              <a:latin typeface="Helvetica Neue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latin typeface="Helvetica Neue"/>
                <a:cs typeface="Arial" panose="020B0604020202020204" pitchFamily="34" charset="0"/>
              </a:rPr>
              <a:t>Icahn School of Medicine at Mount Sinai, NY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>
                <a:latin typeface="Helvetica Neue"/>
                <a:cs typeface="Arial" panose="020B0604020202020204" pitchFamily="34" charset="0"/>
              </a:rPr>
              <a:t>University </a:t>
            </a:r>
            <a:r>
              <a:rPr lang="en-US" altLang="en-US" sz="2000" dirty="0" smtClean="0">
                <a:latin typeface="Helvetica Neue"/>
                <a:cs typeface="Arial" panose="020B0604020202020204" pitchFamily="34" charset="0"/>
              </a:rPr>
              <a:t>of North Carolina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latin typeface="Helvetica Neue"/>
                <a:cs typeface="Arial" panose="020B0604020202020204" pitchFamily="34" charset="0"/>
              </a:rPr>
              <a:t>Johns Hopkins University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latin typeface="Helvetica Neue"/>
                <a:cs typeface="Arial" panose="020B0604020202020204" pitchFamily="34" charset="0"/>
              </a:rPr>
              <a:t>University of Southern California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latin typeface="Helvetica Neue"/>
                <a:cs typeface="Arial" panose="020B0604020202020204" pitchFamily="34" charset="0"/>
              </a:rPr>
              <a:t>Emory University</a:t>
            </a:r>
            <a:endParaRPr lang="en-US" altLang="en-US" sz="20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83665"/>
            <a:ext cx="8523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CHEAR: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hildren’s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H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ealth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xposure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nalysis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R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esource </a:t>
            </a:r>
          </a:p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Established by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the National Institute of Environmental Health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Sciences,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76199" y="48281"/>
            <a:ext cx="906780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How can we anticipate exposures related to child development</a:t>
            </a:r>
            <a:endParaRPr lang="en-US" altLang="en-US" sz="3200" dirty="0">
              <a:latin typeface="+mj-lt"/>
            </a:endParaRP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241442" y="1428640"/>
            <a:ext cx="7620000" cy="4493538"/>
          </a:xfrm>
          <a:prstGeom prst="rect">
            <a:avLst/>
          </a:prstGeom>
          <a:solidFill>
            <a:srgbClr val="E7FFE7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7213" indent="-1827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41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055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0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4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32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Agents without exposure data also lack studies of health effects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Existing </a:t>
            </a:r>
            <a:r>
              <a:rPr lang="en-US" altLang="en-US" sz="2200" b="1" dirty="0" smtClean="0">
                <a:latin typeface="Helvetica Neue"/>
              </a:rPr>
              <a:t>analytic methods can be used or minimally modified to measure some exposures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Valid methods can be developed based on </a:t>
            </a:r>
            <a:r>
              <a:rPr lang="en-US" altLang="en-US" sz="2200" b="1" dirty="0" err="1" smtClean="0">
                <a:latin typeface="Helvetica Neue"/>
              </a:rPr>
              <a:t>toxicokinetics</a:t>
            </a:r>
            <a:r>
              <a:rPr lang="en-US" altLang="en-US" sz="2200" b="1" dirty="0" smtClean="0">
                <a:latin typeface="Helvetica Neue"/>
              </a:rPr>
              <a:t>, requiring research on metabolism and analytic approaches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Replacement chemicals are not tested, but can exposure principles be suggested by homology with the suspect agent? Can pretesting be implemented? </a:t>
            </a:r>
            <a:endParaRPr lang="en-US" altLang="en-US" sz="2200" b="1" dirty="0">
              <a:latin typeface="Helvetica Neue"/>
            </a:endParaRPr>
          </a:p>
          <a:p>
            <a:pPr marL="0" indent="0">
              <a:spcBef>
                <a:spcPct val="50000"/>
              </a:spcBef>
            </a:pPr>
            <a:endParaRPr lang="en-US" altLang="en-US" sz="2200" b="1" dirty="0">
              <a:latin typeface="Helvetica Neue"/>
            </a:endParaRPr>
          </a:p>
        </p:txBody>
      </p:sp>
      <p:pic>
        <p:nvPicPr>
          <p:cNvPr id="48132" name="Picture 1028" descr="X:\Ms_1c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>
            <a:fillRect/>
          </a:stretch>
        </p:blipFill>
        <p:spPr bwMode="auto">
          <a:xfrm>
            <a:off x="0" y="6399377"/>
            <a:ext cx="482885" cy="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3367" y="6225320"/>
            <a:ext cx="841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CHEAR – 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NIEHS funding: U2CES026555 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U2CES026561 </a:t>
            </a:r>
            <a:r>
              <a:rPr lang="en-GB" sz="1600" dirty="0" smtClean="0">
                <a:latin typeface="Helvetica Neue"/>
              </a:rPr>
              <a:t>U2CES026560 </a:t>
            </a:r>
          </a:p>
          <a:p>
            <a:r>
              <a:rPr lang="en-GB" sz="1600" dirty="0" smtClean="0">
                <a:latin typeface="Helvetica Neue"/>
              </a:rPr>
              <a:t>NIEHS Core grants - </a:t>
            </a:r>
            <a:r>
              <a:rPr lang="en-GB" sz="1600" dirty="0">
                <a:latin typeface="Helvetica Neue"/>
              </a:rPr>
              <a:t>P30ES023515 P30ES019776 P30ES010126 R01ES021777</a:t>
            </a:r>
            <a:endParaRPr lang="en-US" sz="1600" dirty="0">
              <a:latin typeface="Helvetica Neue"/>
            </a:endParaRPr>
          </a:p>
          <a:p>
            <a:endParaRPr lang="en-US" sz="1600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17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13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6199" y="48281"/>
            <a:ext cx="89753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Ignoring putative toxins leads to unreasonable delay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1026" name="Picture 2" descr="Image result for decline blood lead childre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8" y="3681371"/>
            <a:ext cx="3015846" cy="20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cline blood lead children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59" y="1414054"/>
            <a:ext cx="5927241" cy="40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cline blood lead children 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8" y="993035"/>
            <a:ext cx="3174504" cy="2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9214" y="993036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Helvetica Neue"/>
              </a:rPr>
              <a:t>1940                                     1970              1985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9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76199" y="48281"/>
            <a:ext cx="897533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What exposures are we missing because they are not measured?</a:t>
            </a:r>
            <a:endParaRPr lang="en-US" altLang="en-US" sz="3200" dirty="0">
              <a:latin typeface="+mj-lt"/>
            </a:endParaRP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482885" y="1728162"/>
            <a:ext cx="7620000" cy="4832092"/>
          </a:xfrm>
          <a:prstGeom prst="rect">
            <a:avLst/>
          </a:prstGeom>
          <a:solidFill>
            <a:srgbClr val="E7FFE7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827213" indent="-1827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41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055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0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4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32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Many exposures have become reported often during the past 10 years but are not being measured in people</a:t>
            </a:r>
          </a:p>
          <a:p>
            <a:pPr marL="0" indent="0">
              <a:spcBef>
                <a:spcPct val="50000"/>
              </a:spcBef>
            </a:pPr>
            <a:endParaRPr lang="en-US" altLang="en-US" sz="2200" b="1" dirty="0">
              <a:latin typeface="Helvetica Neue"/>
            </a:endParaRPr>
          </a:p>
          <a:p>
            <a:pPr marL="0" indent="0">
              <a:spcBef>
                <a:spcPct val="50000"/>
              </a:spcBef>
            </a:pPr>
            <a:endParaRPr lang="en-US" altLang="en-US" sz="2200" b="1" dirty="0">
              <a:latin typeface="Helvetica Neue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Some existing methods could be used to measure exposure</a:t>
            </a:r>
            <a:r>
              <a:rPr lang="en-US" altLang="en-US" sz="2200" b="1" dirty="0">
                <a:latin typeface="Helvetica Neue"/>
              </a:rPr>
              <a:t> </a:t>
            </a:r>
            <a:r>
              <a:rPr lang="en-US" altLang="en-US" sz="2200" b="1" dirty="0" smtClean="0">
                <a:latin typeface="Helvetica Neue"/>
              </a:rPr>
              <a:t> biomarkers – </a:t>
            </a:r>
            <a:r>
              <a:rPr lang="en-US" altLang="en-US" sz="2200" b="1" dirty="0">
                <a:latin typeface="Helvetica Neue"/>
              </a:rPr>
              <a:t>before health effects are </a:t>
            </a:r>
            <a:r>
              <a:rPr lang="en-US" altLang="en-US" sz="2200" b="1" dirty="0" smtClean="0">
                <a:latin typeface="Helvetica Neue"/>
              </a:rPr>
              <a:t>evident</a:t>
            </a:r>
          </a:p>
          <a:p>
            <a:pPr marL="0" indent="0">
              <a:spcBef>
                <a:spcPct val="50000"/>
              </a:spcBef>
            </a:pPr>
            <a:endParaRPr lang="en-US" altLang="en-US" sz="2200" b="1" dirty="0">
              <a:latin typeface="Helvetica Neue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200" b="1" dirty="0" smtClean="0">
                <a:latin typeface="Helvetica Neue"/>
              </a:rPr>
              <a:t>Agents with NHANES biomonitoring data get more attention</a:t>
            </a:r>
            <a:endParaRPr lang="en-US" altLang="en-US" sz="2200" b="1" dirty="0" smtClean="0">
              <a:latin typeface="Helvetica Neue"/>
            </a:endParaRPr>
          </a:p>
          <a:p>
            <a:pPr marL="0" indent="0">
              <a:spcBef>
                <a:spcPct val="50000"/>
              </a:spcBef>
            </a:pPr>
            <a:endParaRPr lang="en-US" altLang="en-US" sz="2200" b="1" dirty="0" smtClean="0">
              <a:latin typeface="Helvetica Neue"/>
            </a:endParaRPr>
          </a:p>
        </p:txBody>
      </p:sp>
      <p:pic>
        <p:nvPicPr>
          <p:cNvPr id="48132" name="Picture 1028" descr="X:\Ms_1c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>
            <a:fillRect/>
          </a:stretch>
        </p:blipFill>
        <p:spPr bwMode="auto">
          <a:xfrm>
            <a:off x="0" y="6399377"/>
            <a:ext cx="482885" cy="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" y="3918728"/>
            <a:ext cx="4263283" cy="2815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" y="702811"/>
            <a:ext cx="4067627" cy="2611237"/>
          </a:xfrm>
          <a:prstGeom prst="rect">
            <a:avLst/>
          </a:prstGeom>
        </p:spPr>
      </p:pic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Major exposures related to child development - POPs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48132" name="Picture 1028" descr="X:\Ms_1cs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>
            <a:fillRect/>
          </a:stretch>
        </p:blipFill>
        <p:spPr bwMode="auto">
          <a:xfrm>
            <a:off x="1" y="6519216"/>
            <a:ext cx="363046" cy="3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3401" y="692548"/>
            <a:ext cx="4778129" cy="3077766"/>
          </a:xfrm>
          <a:prstGeom prst="rect">
            <a:avLst/>
          </a:prstGeom>
          <a:solidFill>
            <a:srgbClr val="E1FFE5"/>
          </a:solidFill>
        </p:spPr>
        <p:txBody>
          <a:bodyPr wrap="square">
            <a:spAutoFit/>
          </a:bodyPr>
          <a:lstStyle/>
          <a:p>
            <a:pPr marL="512763" indent="-512763"/>
            <a:r>
              <a:rPr lang="en-US" altLang="en-US" sz="2800" dirty="0" smtClean="0">
                <a:latin typeface="Helvetica Neue"/>
              </a:rPr>
              <a:t>*</a:t>
            </a:r>
            <a:r>
              <a:rPr lang="en-US" altLang="en-US" dirty="0" smtClean="0">
                <a:latin typeface="Helvetica Neue"/>
              </a:rPr>
              <a:t>1970 – Swedish breast milk monitoring </a:t>
            </a:r>
          </a:p>
          <a:p>
            <a:pPr marL="512763" indent="-512763"/>
            <a:r>
              <a:rPr lang="en-US" altLang="en-US" sz="2800" dirty="0" smtClean="0">
                <a:solidFill>
                  <a:srgbClr val="0070C0"/>
                </a:solidFill>
                <a:latin typeface="Helvetica Neue"/>
              </a:rPr>
              <a:t>*</a:t>
            </a:r>
            <a:r>
              <a:rPr lang="en-US" altLang="en-US" dirty="0" smtClean="0">
                <a:latin typeface="Helvetica Neue"/>
              </a:rPr>
              <a:t>1972-76 – US ban on production and use</a:t>
            </a:r>
          </a:p>
          <a:p>
            <a:pPr marL="1204913" indent="-1204913"/>
            <a:r>
              <a:rPr lang="en-US" altLang="en-US" sz="2800" dirty="0" smtClean="0">
                <a:solidFill>
                  <a:srgbClr val="00B050"/>
                </a:solidFill>
                <a:latin typeface="Helvetica Neue"/>
              </a:rPr>
              <a:t>*</a:t>
            </a:r>
            <a:r>
              <a:rPr lang="en-US" altLang="en-US" dirty="0" smtClean="0">
                <a:latin typeface="Helvetica Neue"/>
              </a:rPr>
              <a:t>1984-86 – Rogan and Jacobson: PCBs and child neurodevelopment</a:t>
            </a:r>
          </a:p>
          <a:p>
            <a:pPr marL="862013" indent="-862013"/>
            <a:r>
              <a:rPr lang="en-US" altLang="en-US" sz="2800" dirty="0" smtClean="0">
                <a:solidFill>
                  <a:srgbClr val="FF0000"/>
                </a:solidFill>
                <a:latin typeface="Helvetica Neue"/>
              </a:rPr>
              <a:t>*</a:t>
            </a:r>
            <a:r>
              <a:rPr lang="en-US" altLang="en-US" dirty="0" smtClean="0">
                <a:latin typeface="Helvetica Neue"/>
              </a:rPr>
              <a:t>2013 – </a:t>
            </a:r>
            <a:r>
              <a:rPr lang="en-US" altLang="en-US" dirty="0">
                <a:latin typeface="Helvetica Neue"/>
              </a:rPr>
              <a:t>IARC PCBs upgraded by IARC to Group 1, known </a:t>
            </a:r>
            <a:r>
              <a:rPr lang="en-US" altLang="en-US" dirty="0" smtClean="0">
                <a:latin typeface="Helvetica Neue"/>
              </a:rPr>
              <a:t>carcinogen</a:t>
            </a:r>
          </a:p>
          <a:p>
            <a:pPr marL="862013" indent="-862013"/>
            <a:r>
              <a:rPr lang="en-US" altLang="en-US" sz="2800" dirty="0" smtClean="0">
                <a:solidFill>
                  <a:srgbClr val="FF0000"/>
                </a:solidFill>
                <a:latin typeface="Helvetica Neue"/>
              </a:rPr>
              <a:t>*</a:t>
            </a:r>
            <a:r>
              <a:rPr lang="en-US" altLang="en-US" dirty="0" smtClean="0">
                <a:latin typeface="Helvetica Neue"/>
              </a:rPr>
              <a:t>2014 </a:t>
            </a:r>
            <a:r>
              <a:rPr lang="en-US" altLang="en-US" dirty="0">
                <a:latin typeface="Helvetica Neue"/>
              </a:rPr>
              <a:t>– IARC DDT  </a:t>
            </a:r>
            <a:r>
              <a:rPr lang="en-US" altLang="en-US" dirty="0" smtClean="0">
                <a:latin typeface="Helvetica Neue"/>
              </a:rPr>
              <a:t>probably </a:t>
            </a:r>
            <a:r>
              <a:rPr lang="en-US" altLang="en-US" dirty="0">
                <a:latin typeface="Helvetica Neue"/>
              </a:rPr>
              <a:t>carcinogenic </a:t>
            </a:r>
            <a:r>
              <a:rPr lang="en-US" altLang="en-US" dirty="0" smtClean="0">
                <a:latin typeface="Helvetica Neue"/>
              </a:rPr>
              <a:t> Group </a:t>
            </a:r>
            <a:r>
              <a:rPr lang="en-US" altLang="en-US" dirty="0">
                <a:latin typeface="Helvetica Neue"/>
              </a:rPr>
              <a:t>2A </a:t>
            </a:r>
            <a:endParaRPr lang="en-US" altLang="en-US" dirty="0" smtClean="0">
              <a:latin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3193" y="854758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latin typeface="Helvetica Neue"/>
              </a:rPr>
              <a:t>*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687808" y="854758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B050"/>
                </a:solidFill>
                <a:latin typeface="Helvetica Neue"/>
              </a:rPr>
              <a:t>*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63076" y="854758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Helvetica Neue"/>
              </a:rPr>
              <a:t>*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18137" y="854758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latin typeface="Helvetica Neue"/>
              </a:rPr>
              <a:t>*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64002" y="956037"/>
            <a:ext cx="131632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59572" y="3918728"/>
            <a:ext cx="9381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3518" y="4115416"/>
            <a:ext cx="4778129" cy="2585323"/>
          </a:xfrm>
          <a:prstGeom prst="rect">
            <a:avLst/>
          </a:prstGeom>
          <a:solidFill>
            <a:srgbClr val="E1FFE5"/>
          </a:solidFill>
        </p:spPr>
        <p:txBody>
          <a:bodyPr wrap="square">
            <a:spAutoFit/>
          </a:bodyPr>
          <a:lstStyle/>
          <a:p>
            <a:pPr marL="512763" indent="-512763"/>
            <a:r>
              <a:rPr lang="en-US" dirty="0" smtClean="0">
                <a:latin typeface="Helvetica Neue"/>
              </a:rPr>
              <a:t>Less persistent HHCs:</a:t>
            </a:r>
          </a:p>
          <a:p>
            <a:pPr marL="512763" indent="-512763"/>
            <a:r>
              <a:rPr lang="en-US" altLang="en-US" dirty="0" smtClean="0">
                <a:latin typeface="Helvetica Neue"/>
              </a:rPr>
              <a:t>1970 </a:t>
            </a:r>
            <a:r>
              <a:rPr lang="en-US" altLang="en-US" dirty="0">
                <a:latin typeface="Helvetica Neue"/>
              </a:rPr>
              <a:t>– Swedish breast milk </a:t>
            </a:r>
            <a:r>
              <a:rPr lang="en-US" altLang="en-US" dirty="0" smtClean="0">
                <a:latin typeface="Helvetica Neue"/>
              </a:rPr>
              <a:t>monitoring</a:t>
            </a:r>
          </a:p>
          <a:p>
            <a:pPr marL="512763" indent="-512763"/>
            <a:r>
              <a:rPr lang="en-US" altLang="en-US" dirty="0" smtClean="0">
                <a:latin typeface="Helvetica Neue"/>
              </a:rPr>
              <a:t>1985 -  </a:t>
            </a:r>
            <a:endParaRPr lang="en-US" altLang="en-US" dirty="0">
              <a:latin typeface="Helvetica Neue"/>
            </a:endParaRPr>
          </a:p>
          <a:p>
            <a:pPr marL="512763" indent="-512763"/>
            <a:endParaRPr lang="en-US" dirty="0">
              <a:latin typeface="Helvetica Neue"/>
            </a:endParaRPr>
          </a:p>
          <a:p>
            <a:pPr marL="512763" indent="-512763"/>
            <a:r>
              <a:rPr lang="en-US" dirty="0" smtClean="0">
                <a:latin typeface="Helvetica Neue"/>
              </a:rPr>
              <a:t> 2004 – PBDE</a:t>
            </a:r>
            <a:r>
              <a:rPr lang="en-US" baseline="-25000" dirty="0" smtClean="0">
                <a:latin typeface="Helvetica Neue"/>
              </a:rPr>
              <a:t>5,10</a:t>
            </a:r>
            <a:r>
              <a:rPr lang="en-US" dirty="0" smtClean="0">
                <a:latin typeface="Helvetica Neue"/>
              </a:rPr>
              <a:t> banned in US</a:t>
            </a:r>
          </a:p>
          <a:p>
            <a:pPr marL="512763" indent="-512763"/>
            <a:r>
              <a:rPr lang="en-US" dirty="0">
                <a:latin typeface="Helvetica Neue"/>
              </a:rPr>
              <a:t> </a:t>
            </a:r>
            <a:r>
              <a:rPr lang="en-US" dirty="0" smtClean="0">
                <a:latin typeface="Helvetica Neue"/>
              </a:rPr>
              <a:t>2005 – PFOA voluntary reduction</a:t>
            </a:r>
          </a:p>
          <a:p>
            <a:pPr marL="512763" indent="-512763"/>
            <a:endParaRPr lang="en-US" dirty="0">
              <a:latin typeface="Helvetica Neue"/>
            </a:endParaRPr>
          </a:p>
          <a:p>
            <a:pPr marL="747713" indent="-747713"/>
            <a:r>
              <a:rPr lang="en-US" dirty="0" smtClean="0">
                <a:latin typeface="Helvetica Neue"/>
              </a:rPr>
              <a:t>2014 -  </a:t>
            </a:r>
            <a:r>
              <a:rPr lang="en-US" dirty="0">
                <a:latin typeface="Helvetica Neue"/>
              </a:rPr>
              <a:t>PFOA </a:t>
            </a:r>
            <a:r>
              <a:rPr lang="en-US" dirty="0" smtClean="0">
                <a:latin typeface="Helvetica Neue"/>
              </a:rPr>
              <a:t>possibly carcinogenic IARC Group 2B*</a:t>
            </a:r>
            <a:endParaRPr lang="en-US" dirty="0">
              <a:latin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391" y="670091"/>
            <a:ext cx="96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 years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8896" y="3535614"/>
            <a:ext cx="96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</a:t>
            </a:r>
            <a:r>
              <a:rPr lang="en-US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805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4215740" y="-1"/>
            <a:ext cx="484392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+mj-lt"/>
              </a:rPr>
              <a:t>Major exposures related to child development – </a:t>
            </a:r>
            <a:r>
              <a:rPr lang="en-US" altLang="en-US" sz="3200" dirty="0" err="1" smtClean="0">
                <a:latin typeface="+mj-lt"/>
              </a:rPr>
              <a:t>nonpersistent</a:t>
            </a:r>
            <a:r>
              <a:rPr lang="en-US" altLang="en-US" sz="3200" dirty="0" smtClean="0">
                <a:latin typeface="+mj-lt"/>
              </a:rPr>
              <a:t> chemicals – phthalate metabolites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48132" name="Picture 1028" descr="X:\Ms_1c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>
            <a:fillRect/>
          </a:stretch>
        </p:blipFill>
        <p:spPr bwMode="auto">
          <a:xfrm>
            <a:off x="0" y="6399377"/>
            <a:ext cx="482885" cy="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2150236"/>
            <a:ext cx="4106666" cy="4247317"/>
          </a:xfrm>
          <a:prstGeom prst="rect">
            <a:avLst/>
          </a:prstGeom>
          <a:solidFill>
            <a:srgbClr val="E1FFE5"/>
          </a:solidFill>
        </p:spPr>
        <p:txBody>
          <a:bodyPr wrap="square">
            <a:spAutoFit/>
          </a:bodyPr>
          <a:lstStyle/>
          <a:p>
            <a:pPr marL="512763" indent="-512763">
              <a:lnSpc>
                <a:spcPct val="150000"/>
              </a:lnSpc>
            </a:pPr>
            <a:r>
              <a:rPr lang="en-US" dirty="0" smtClean="0">
                <a:latin typeface="Helvetica Neue"/>
              </a:rPr>
              <a:t>1976 - Rodent </a:t>
            </a:r>
            <a:r>
              <a:rPr lang="en-US" dirty="0">
                <a:latin typeface="Helvetica Neue"/>
              </a:rPr>
              <a:t>data on male reproduction</a:t>
            </a:r>
          </a:p>
          <a:p>
            <a:pPr marL="512763" indent="-512763">
              <a:lnSpc>
                <a:spcPct val="150000"/>
              </a:lnSpc>
            </a:pPr>
            <a:r>
              <a:rPr lang="en-US" altLang="en-US" dirty="0" smtClean="0">
                <a:latin typeface="Helvetica Neue"/>
              </a:rPr>
              <a:t>1982 – EHP monograph, focus on </a:t>
            </a:r>
            <a:r>
              <a:rPr lang="en-US" altLang="en-US" dirty="0" err="1" smtClean="0">
                <a:latin typeface="Helvetica Neue"/>
              </a:rPr>
              <a:t>cance</a:t>
            </a:r>
            <a:r>
              <a:rPr lang="en-US" altLang="en-US" dirty="0" smtClean="0">
                <a:latin typeface="Helvetica Neue"/>
              </a:rPr>
              <a:t>(r</a:t>
            </a:r>
          </a:p>
          <a:p>
            <a:pPr marL="512763" indent="-512763">
              <a:lnSpc>
                <a:spcPct val="150000"/>
              </a:lnSpc>
            </a:pPr>
            <a:r>
              <a:rPr lang="en-US" dirty="0" smtClean="0">
                <a:latin typeface="Helvetica Neue"/>
              </a:rPr>
              <a:t>1985 – rat </a:t>
            </a:r>
            <a:r>
              <a:rPr lang="en-US" dirty="0" err="1" smtClean="0">
                <a:latin typeface="Helvetica Neue"/>
              </a:rPr>
              <a:t>toxicokinetics</a:t>
            </a:r>
            <a:r>
              <a:rPr lang="en-US" dirty="0" smtClean="0">
                <a:latin typeface="Helvetica Neue"/>
              </a:rPr>
              <a:t> – polar metabolites</a:t>
            </a:r>
          </a:p>
          <a:p>
            <a:pPr marL="512763" indent="-512763">
              <a:lnSpc>
                <a:spcPct val="150000"/>
              </a:lnSpc>
            </a:pPr>
            <a:r>
              <a:rPr lang="en-US" dirty="0" smtClean="0">
                <a:latin typeface="Helvetica Neue"/>
              </a:rPr>
              <a:t>1982</a:t>
            </a:r>
            <a:r>
              <a:rPr lang="en-US" dirty="0">
                <a:latin typeface="Helvetica Neue"/>
              </a:rPr>
              <a:t>, </a:t>
            </a:r>
            <a:r>
              <a:rPr lang="en-US" dirty="0" smtClean="0">
                <a:latin typeface="Helvetica Neue"/>
              </a:rPr>
              <a:t>2000 IARC possibly --&gt; unevaluable</a:t>
            </a:r>
          </a:p>
          <a:p>
            <a:pPr marL="512763" indent="-512763">
              <a:lnSpc>
                <a:spcPct val="150000"/>
              </a:lnSpc>
            </a:pPr>
            <a:r>
              <a:rPr lang="en-US" dirty="0" smtClean="0">
                <a:latin typeface="Helvetica Neue"/>
              </a:rPr>
              <a:t>2000 – NHANES monitoring</a:t>
            </a:r>
          </a:p>
          <a:p>
            <a:pPr marL="512763" indent="-512763">
              <a:lnSpc>
                <a:spcPct val="150000"/>
              </a:lnSpc>
            </a:pPr>
            <a:r>
              <a:rPr lang="en-US" dirty="0" smtClean="0">
                <a:latin typeface="Helvetica Neue"/>
              </a:rPr>
              <a:t>2004 – male reproductive function</a:t>
            </a:r>
            <a:endParaRPr lang="en-US" dirty="0">
              <a:latin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9" y="-2483"/>
            <a:ext cx="3377797" cy="6400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3971" y="6456153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/>
              </a:rPr>
              <a:t>GM, all NHANES 1999-2012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1" y="0"/>
            <a:ext cx="905153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+mj-lt"/>
              </a:rPr>
              <a:t>Major exposures now recognized, were little studied in the 20</a:t>
            </a:r>
            <a:r>
              <a:rPr lang="en-US" altLang="en-US" sz="2800" baseline="30000" dirty="0" smtClean="0">
                <a:latin typeface="+mj-lt"/>
              </a:rPr>
              <a:t>th</a:t>
            </a:r>
            <a:r>
              <a:rPr lang="en-US" altLang="en-US" sz="2800" dirty="0" smtClean="0">
                <a:latin typeface="+mj-lt"/>
              </a:rPr>
              <a:t> century, still few or no human exposure data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48132" name="Picture 1028" descr="X:\Ms_1c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>
            <a:fillRect/>
          </a:stretch>
        </p:blipFill>
        <p:spPr bwMode="auto">
          <a:xfrm>
            <a:off x="0" y="6399377"/>
            <a:ext cx="482885" cy="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689442"/>
              </p:ext>
            </p:extLst>
          </p:nvPr>
        </p:nvGraphicFramePr>
        <p:xfrm>
          <a:off x="0" y="958491"/>
          <a:ext cx="5888736" cy="573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5964935" y="1822918"/>
            <a:ext cx="3086598" cy="4401205"/>
          </a:xfrm>
          <a:prstGeom prst="rect">
            <a:avLst/>
          </a:prstGeom>
          <a:solidFill>
            <a:srgbClr val="E1FFE5"/>
          </a:solidFill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Helvetica Neue"/>
              </a:rPr>
              <a:t>Number of indexed publications on selected suspect chemicals </a:t>
            </a:r>
          </a:p>
          <a:p>
            <a:endParaRPr lang="en-US" altLang="en-US" sz="2000" dirty="0">
              <a:latin typeface="Helvetica Neue"/>
            </a:endParaRPr>
          </a:p>
          <a:p>
            <a:r>
              <a:rPr lang="en-US" altLang="en-US" sz="2000" dirty="0" smtClean="0">
                <a:latin typeface="Helvetica Neue"/>
              </a:rPr>
              <a:t>&gt;Tenfold rise during the past 10 years, compared to 1990-2000</a:t>
            </a:r>
          </a:p>
          <a:p>
            <a:endParaRPr lang="en-US" sz="2000" dirty="0">
              <a:latin typeface="Helvetica Neue"/>
            </a:endParaRPr>
          </a:p>
          <a:p>
            <a:endParaRPr lang="en-US" sz="2000" dirty="0" smtClean="0">
              <a:latin typeface="Helvetica Neue"/>
            </a:endParaRPr>
          </a:p>
          <a:p>
            <a:r>
              <a:rPr lang="en-US" sz="2000" dirty="0">
                <a:latin typeface="Helvetica Neue"/>
              </a:rPr>
              <a:t>C</a:t>
            </a:r>
            <a:r>
              <a:rPr lang="en-US" sz="2000" dirty="0" smtClean="0">
                <a:latin typeface="Helvetica Neue"/>
              </a:rPr>
              <a:t>hild </a:t>
            </a:r>
            <a:r>
              <a:rPr lang="en-US" sz="2000" dirty="0" smtClean="0">
                <a:latin typeface="Helvetica Neue"/>
              </a:rPr>
              <a:t>health associations now being reported for some phthalates and </a:t>
            </a:r>
            <a:r>
              <a:rPr lang="en-US" sz="2000" dirty="0" smtClean="0">
                <a:latin typeface="Helvetica Neue"/>
              </a:rPr>
              <a:t>phenols – mainly those cited before 2000</a:t>
            </a:r>
            <a:endParaRPr lang="en-US" sz="2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371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1028" descr="X:\Ms_1c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3"/>
          <a:stretch>
            <a:fillRect/>
          </a:stretch>
        </p:blipFill>
        <p:spPr bwMode="auto">
          <a:xfrm>
            <a:off x="0" y="6399377"/>
            <a:ext cx="482885" cy="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042142"/>
              </p:ext>
            </p:extLst>
          </p:nvPr>
        </p:nvGraphicFramePr>
        <p:xfrm>
          <a:off x="4350943" y="2129729"/>
          <a:ext cx="5187696" cy="499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408971" y="4874171"/>
            <a:ext cx="382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latin typeface="Helvetica Neue"/>
              </a:rPr>
              <a:t>Number of </a:t>
            </a:r>
            <a:r>
              <a:rPr lang="en-US" altLang="en-US" sz="1400" dirty="0" smtClean="0">
                <a:latin typeface="Helvetica Neue"/>
              </a:rPr>
              <a:t>indexed </a:t>
            </a:r>
            <a:r>
              <a:rPr lang="en-US" altLang="en-US" sz="1400" dirty="0" smtClean="0">
                <a:latin typeface="Helvetica Neue"/>
              </a:rPr>
              <a:t>publications on selected suspect chemicals that have risen &gt;tenfold </a:t>
            </a:r>
            <a:r>
              <a:rPr lang="en-US" altLang="en-US" sz="1400" dirty="0">
                <a:latin typeface="Helvetica Neue"/>
              </a:rPr>
              <a:t>during </a:t>
            </a:r>
            <a:r>
              <a:rPr lang="en-US" altLang="en-US" sz="1400" dirty="0" smtClean="0">
                <a:latin typeface="Helvetica Neue"/>
              </a:rPr>
              <a:t>the past 10 years, compared to 1990-2000</a:t>
            </a:r>
          </a:p>
          <a:p>
            <a:endParaRPr lang="en-US" sz="1400" dirty="0">
              <a:latin typeface="Helvetica Neue"/>
            </a:endParaRPr>
          </a:p>
          <a:p>
            <a:r>
              <a:rPr lang="en-US" sz="1400" dirty="0" smtClean="0">
                <a:latin typeface="Helvetica Neue"/>
              </a:rPr>
              <a:t>(Human, exposure, urine)</a:t>
            </a:r>
            <a:endParaRPr lang="en-US" sz="1400" dirty="0">
              <a:latin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9970" y="2379007"/>
            <a:ext cx="471405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SUNSCREENS, PESTICIDES, NEONICOTINOIDS, NANOS, E-CIGS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825548"/>
              </p:ext>
            </p:extLst>
          </p:nvPr>
        </p:nvGraphicFramePr>
        <p:xfrm>
          <a:off x="0" y="990978"/>
          <a:ext cx="4669971" cy="338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0" y="0"/>
            <a:ext cx="914399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+mj-lt"/>
              </a:rPr>
              <a:t>Major exposures now recognized, were little studied in the 20</a:t>
            </a:r>
            <a:r>
              <a:rPr lang="en-US" altLang="en-US" sz="2800" baseline="30000" dirty="0" smtClean="0">
                <a:latin typeface="+mj-lt"/>
              </a:rPr>
              <a:t>th</a:t>
            </a:r>
            <a:r>
              <a:rPr lang="en-US" altLang="en-US" sz="2800" dirty="0" smtClean="0">
                <a:latin typeface="+mj-lt"/>
              </a:rPr>
              <a:t> century, still few or no human exposure data</a:t>
            </a: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1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829237" y="4671087"/>
            <a:ext cx="4004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http://cen.acs.org/periodicgraphics.html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500" t="9400" r="6624" b="5999"/>
          <a:stretch/>
        </p:blipFill>
        <p:spPr>
          <a:xfrm>
            <a:off x="0" y="20863"/>
            <a:ext cx="690372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" y="1"/>
            <a:ext cx="2177842" cy="15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40" y="1738947"/>
            <a:ext cx="3881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Helvetica Neue"/>
              </a:rPr>
              <a:t>nicotine</a:t>
            </a:r>
          </a:p>
          <a:p>
            <a:r>
              <a:rPr lang="en-US" sz="1400" dirty="0" smtClean="0">
                <a:solidFill>
                  <a:srgbClr val="333333"/>
                </a:solidFill>
                <a:latin typeface="Helvetica Neue"/>
              </a:rPr>
              <a:t>propylene glycol 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Helvetica Neue"/>
              </a:rPr>
              <a:t>diacetyl</a:t>
            </a:r>
            <a:endParaRPr lang="en-US" sz="1400" dirty="0">
              <a:solidFill>
                <a:srgbClr val="000000"/>
              </a:solidFill>
              <a:latin typeface="Helvetica Neue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Helvetica Neue"/>
              </a:rPr>
              <a:t>2,3-pentanedione=</a:t>
            </a:r>
            <a:r>
              <a:rPr lang="en-US" sz="1400" dirty="0">
                <a:latin typeface="Helvetica Neue"/>
              </a:rPr>
              <a:t>acetyl </a:t>
            </a:r>
            <a:r>
              <a:rPr lang="en-US" sz="1400" dirty="0" err="1">
                <a:latin typeface="Helvetica Neue"/>
              </a:rPr>
              <a:t>propionyl</a:t>
            </a:r>
            <a:r>
              <a:rPr lang="en-US" sz="1400" dirty="0">
                <a:latin typeface="Helvetica Neue"/>
              </a:rPr>
              <a:t> </a:t>
            </a:r>
            <a:endParaRPr lang="en-US" sz="1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1400" dirty="0" err="1" smtClean="0">
                <a:solidFill>
                  <a:srgbClr val="000000"/>
                </a:solidFill>
                <a:latin typeface="Helvetica Neue"/>
              </a:rPr>
              <a:t>acetoin</a:t>
            </a:r>
            <a:r>
              <a:rPr lang="en-US" sz="1400" dirty="0" smtClean="0">
                <a:solidFill>
                  <a:srgbClr val="000000"/>
                </a:solidFill>
                <a:latin typeface="Helvetica Neue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Helvetica Neue"/>
              </a:rPr>
              <a:t>ug</a:t>
            </a:r>
            <a:r>
              <a:rPr lang="en-US" sz="1400" dirty="0">
                <a:solidFill>
                  <a:srgbClr val="000000"/>
                </a:solidFill>
                <a:latin typeface="Helvetica Neue"/>
              </a:rPr>
              <a:t>)</a:t>
            </a:r>
            <a:endParaRPr lang="en-US" sz="1400" dirty="0">
              <a:latin typeface="Helvetica Neue"/>
            </a:endParaRPr>
          </a:p>
          <a:p>
            <a:r>
              <a:rPr lang="en-US" sz="1400" dirty="0" smtClean="0">
                <a:solidFill>
                  <a:srgbClr val="333333"/>
                </a:solidFill>
                <a:latin typeface="Helvetica Neue"/>
              </a:rPr>
              <a:t>vegetable glycerin</a:t>
            </a:r>
          </a:p>
          <a:p>
            <a:pPr marL="1146175" indent="-1146175"/>
            <a:r>
              <a:rPr lang="en-US" sz="1400" dirty="0" smtClean="0">
                <a:latin typeface="Helvetica Neue"/>
              </a:rPr>
              <a:t>Sweeteners - Ethyl </a:t>
            </a:r>
            <a:r>
              <a:rPr lang="en-US" sz="1400" dirty="0" err="1">
                <a:latin typeface="Helvetica Neue"/>
              </a:rPr>
              <a:t>maltol</a:t>
            </a:r>
            <a:r>
              <a:rPr lang="en-US" sz="1400" dirty="0">
                <a:latin typeface="Helvetica Neue"/>
              </a:rPr>
              <a:t> </a:t>
            </a:r>
          </a:p>
          <a:p>
            <a:pPr marL="1146175" indent="-1146175"/>
            <a:r>
              <a:rPr lang="en-US" sz="1400" dirty="0" smtClean="0">
                <a:solidFill>
                  <a:srgbClr val="333333"/>
                </a:solidFill>
                <a:latin typeface="Helvetica Neue"/>
              </a:rPr>
              <a:t>Flavoring - </a:t>
            </a:r>
            <a:r>
              <a:rPr lang="en-US" sz="1400" dirty="0" smtClean="0">
                <a:solidFill>
                  <a:srgbClr val="222222"/>
                </a:solidFill>
                <a:latin typeface="Helvetica Neue"/>
              </a:rPr>
              <a:t>cherry</a:t>
            </a:r>
            <a:r>
              <a:rPr lang="en-US" sz="1400" dirty="0">
                <a:solidFill>
                  <a:srgbClr val="222222"/>
                </a:solidFill>
                <a:latin typeface="Helvetica Neue"/>
              </a:rPr>
              <a:t>, cheesecake, cinnamon, </a:t>
            </a:r>
            <a:r>
              <a:rPr lang="en-US" sz="1400" dirty="0" smtClean="0">
                <a:solidFill>
                  <a:srgbClr val="222222"/>
                </a:solidFill>
                <a:latin typeface="Helvetica Neue"/>
              </a:rPr>
              <a:t>tobacco, </a:t>
            </a:r>
            <a:r>
              <a:rPr lang="en-US" sz="1400" dirty="0">
                <a:latin typeface="Helvetica Neue"/>
              </a:rPr>
              <a:t>fruit-, </a:t>
            </a:r>
            <a:r>
              <a:rPr lang="en-US" sz="1400" dirty="0" smtClean="0">
                <a:latin typeface="Helvetica Neue"/>
              </a:rPr>
              <a:t>candy, cocktail, menthol</a:t>
            </a:r>
            <a:endParaRPr lang="en-US" sz="1400" dirty="0">
              <a:latin typeface="Helvetica Neue"/>
            </a:endParaRPr>
          </a:p>
          <a:p>
            <a:endParaRPr lang="en-US" sz="1400" dirty="0" smtClean="0">
              <a:solidFill>
                <a:srgbClr val="333333"/>
              </a:solidFill>
              <a:latin typeface="Helvetica Neue"/>
            </a:endParaRPr>
          </a:p>
          <a:p>
            <a:endParaRPr lang="en-US" sz="1400" dirty="0">
              <a:latin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5288" y="36433"/>
            <a:ext cx="97975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Lato"/>
              </a:rPr>
              <a:t> </a:t>
            </a:r>
            <a:r>
              <a:rPr lang="en-US" b="1" dirty="0" smtClean="0">
                <a:solidFill>
                  <a:srgbClr val="222222"/>
                </a:solidFill>
                <a:latin typeface="Lato"/>
              </a:rPr>
              <a:t>e-juice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52400" y="6143669"/>
            <a:ext cx="5225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..”1.78 </a:t>
            </a:r>
            <a:r>
              <a:rPr lang="en-US" dirty="0"/>
              <a:t>million children tried e-cigarettes as of </a:t>
            </a:r>
            <a:r>
              <a:rPr lang="en-US" dirty="0" smtClean="0"/>
              <a:t>2012..” </a:t>
            </a:r>
          </a:p>
          <a:p>
            <a:r>
              <a:rPr lang="en-US" dirty="0" smtClean="0"/>
              <a:t>Allen et al., &amp; </a:t>
            </a:r>
            <a:r>
              <a:rPr lang="en-US" dirty="0" err="1" smtClean="0"/>
              <a:t>Christiani</a:t>
            </a:r>
            <a:r>
              <a:rPr lang="en-US" dirty="0" smtClean="0"/>
              <a:t>, EHP, PMID: 26642857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4125" t="15400" r="19625" b="12000"/>
          <a:stretch/>
        </p:blipFill>
        <p:spPr>
          <a:xfrm>
            <a:off x="6176609" y="900570"/>
            <a:ext cx="3033197" cy="52430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14643" y="309798"/>
            <a:ext cx="3026543" cy="61555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b="1" dirty="0"/>
              <a:t>VAPOR FLAVOR MENU</a:t>
            </a:r>
            <a:r>
              <a:rPr lang="en-US" dirty="0"/>
              <a:t> </a:t>
            </a:r>
            <a:r>
              <a:rPr lang="en-US" sz="1600" dirty="0" smtClean="0"/>
              <a:t>(Click </a:t>
            </a:r>
            <a:r>
              <a:rPr lang="en-US" sz="1600" dirty="0"/>
              <a:t>Flavor to Order)</a:t>
            </a:r>
            <a:endParaRPr lang="en-US" dirty="0">
              <a:solidFill>
                <a:srgbClr val="000000"/>
              </a:solidFill>
              <a:latin typeface="Helvetica Neue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94080" y="227326"/>
            <a:ext cx="1363792" cy="184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hp.niehs.nih.gov/wp-content/uploads/2016/06/ehp.1510185.t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43" y="797119"/>
            <a:ext cx="3051610" cy="52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30771" y="248243"/>
            <a:ext cx="290814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Table 2 – Estimated mass of flavoring chemicals in e-cigarettes (</a:t>
            </a:r>
            <a:r>
              <a:rPr lang="en-US" sz="1400" dirty="0" err="1">
                <a:solidFill>
                  <a:srgbClr val="000000"/>
                </a:solidFill>
              </a:rPr>
              <a:t>μg</a:t>
            </a:r>
            <a:r>
              <a:rPr lang="en-US" sz="1400" dirty="0">
                <a:solidFill>
                  <a:srgbClr val="000000"/>
                </a:solidFill>
              </a:rPr>
              <a:t>/e-cigarette).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15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6199" y="48281"/>
            <a:ext cx="897533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+mj-lt"/>
              </a:rPr>
              <a:t>Methods already exist to determine biomarkers for some but not all toxicants. Most of the </a:t>
            </a:r>
            <a:r>
              <a:rPr lang="en-US" altLang="en-US" sz="2400" dirty="0" err="1" smtClean="0">
                <a:latin typeface="+mj-lt"/>
              </a:rPr>
              <a:t>nonpersistent</a:t>
            </a:r>
            <a:r>
              <a:rPr lang="en-US" altLang="en-US" sz="2400" dirty="0" smtClean="0">
                <a:latin typeface="+mj-lt"/>
              </a:rPr>
              <a:t> chemicals have urinary metabolites</a:t>
            </a:r>
            <a:endParaRPr lang="en-US" alt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8" y="1712774"/>
            <a:ext cx="8975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l"/>
                <a:tab pos="5197475" algn="l"/>
              </a:tabLst>
            </a:pPr>
            <a:r>
              <a:rPr lang="en-US" altLang="en-US" dirty="0" smtClean="0">
                <a:latin typeface="Helvetica Neue"/>
              </a:rPr>
              <a:t>		</a:t>
            </a:r>
          </a:p>
          <a:p>
            <a:endParaRPr lang="en-US" altLang="en-US" dirty="0">
              <a:latin typeface="Helvetica Neue"/>
            </a:endParaRPr>
          </a:p>
          <a:p>
            <a:pPr>
              <a:tabLst>
                <a:tab pos="5378450" algn="l"/>
              </a:tabLst>
            </a:pPr>
            <a:endParaRPr lang="en-US" altLang="en-US" dirty="0" smtClean="0">
              <a:latin typeface="Helvetica Neue"/>
            </a:endParaRPr>
          </a:p>
          <a:p>
            <a:pPr>
              <a:tabLst>
                <a:tab pos="5378450" algn="l"/>
              </a:tabLst>
            </a:pPr>
            <a:endParaRPr lang="en-US" altLang="en-US" dirty="0">
              <a:latin typeface="Helvetica Neue"/>
            </a:endParaRPr>
          </a:p>
          <a:p>
            <a:endParaRPr lang="en-US" altLang="en-US" dirty="0">
              <a:latin typeface="Helvetica Neue"/>
            </a:endParaRPr>
          </a:p>
          <a:p>
            <a:r>
              <a:rPr lang="en-US" altLang="en-US" dirty="0" smtClean="0">
                <a:latin typeface="Helvetica Neue"/>
              </a:rPr>
              <a:t> </a:t>
            </a:r>
            <a:endParaRPr lang="en-US" dirty="0">
              <a:latin typeface="Helvetica Neu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50541"/>
              </p:ext>
            </p:extLst>
          </p:nvPr>
        </p:nvGraphicFramePr>
        <p:xfrm>
          <a:off x="374311" y="1032724"/>
          <a:ext cx="8395378" cy="532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11"/>
                <a:gridCol w="1192192"/>
                <a:gridCol w="1284790"/>
                <a:gridCol w="1469985"/>
              </a:tblGrid>
              <a:tr h="460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1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 smtClean="0">
                          <a:solidFill>
                            <a:schemeClr val="tx1"/>
                          </a:solidFill>
                          <a:latin typeface="Helvetica Neue"/>
                        </a:rPr>
                        <a:t>Toxico</a:t>
                      </a:r>
                      <a:r>
                        <a:rPr lang="en-US" altLang="en-US" sz="1400" b="1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-kinetics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IS, standards </a:t>
                      </a:r>
                      <a:r>
                        <a:rPr lang="en-US" altLang="en-US" sz="1400" b="1" dirty="0" err="1" smtClean="0">
                          <a:solidFill>
                            <a:schemeClr val="tx1"/>
                          </a:solidFill>
                          <a:latin typeface="Helvetica Neue"/>
                        </a:rPr>
                        <a:t>etc</a:t>
                      </a:r>
                      <a:r>
                        <a:rPr lang="en-US" altLang="en-US" sz="1400" b="1" baseline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F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400" b="1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GC/LCMS </a:t>
                      </a:r>
                      <a:r>
                        <a:rPr lang="en-US" altLang="en-US" sz="1400" b="1" dirty="0" err="1" smtClean="0">
                          <a:solidFill>
                            <a:schemeClr val="tx1"/>
                          </a:solidFill>
                          <a:latin typeface="Helvetica Neue"/>
                        </a:rPr>
                        <a:t>etc</a:t>
                      </a:r>
                      <a:r>
                        <a:rPr lang="en-US" altLang="en-US" sz="1400" b="1" baseline="0" dirty="0" smtClean="0">
                          <a:solidFill>
                            <a:schemeClr val="tx1"/>
                          </a:solidFill>
                          <a:latin typeface="Helvetica Neue"/>
                        </a:rPr>
                        <a:t> methods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FFE5"/>
                    </a:solidFill>
                  </a:tcPr>
                </a:tc>
              </a:tr>
              <a:tr h="460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latin typeface="Helvetica Neue"/>
                        </a:rPr>
                        <a:t>Long-chain phthalates </a:t>
                      </a:r>
                      <a:r>
                        <a:rPr lang="en-US" altLang="en-US" dirty="0" err="1" smtClean="0">
                          <a:latin typeface="Helvetica Neue"/>
                        </a:rPr>
                        <a:t>etc</a:t>
                      </a:r>
                      <a:r>
                        <a:rPr lang="en-US" altLang="en-US" dirty="0" smtClean="0">
                          <a:latin typeface="Helvetica Neue"/>
                        </a:rPr>
                        <a:t> (DINCH)	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460702"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</a:rPr>
                        <a:t>BPA,F,S; </a:t>
                      </a:r>
                      <a:r>
                        <a:rPr lang="en-US" altLang="en-US" dirty="0" err="1" smtClean="0">
                          <a:latin typeface="Helvetica Neue"/>
                        </a:rPr>
                        <a:t>TCS,TCb</a:t>
                      </a:r>
                      <a:r>
                        <a:rPr lang="en-US" altLang="en-US" dirty="0" smtClean="0">
                          <a:latin typeface="Helvetica Neue"/>
                        </a:rPr>
                        <a:t>; Cl-</a:t>
                      </a:r>
                      <a:r>
                        <a:rPr lang="en-US" altLang="en-US" dirty="0" err="1" smtClean="0">
                          <a:latin typeface="Helvetica Neue"/>
                        </a:rPr>
                        <a:t>PhOHs</a:t>
                      </a:r>
                      <a:r>
                        <a:rPr lang="en-US" altLang="en-US" dirty="0" smtClean="0">
                          <a:latin typeface="Helvetica Neue"/>
                        </a:rPr>
                        <a:t>, parabens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460702">
                <a:tc>
                  <a:txBody>
                    <a:bodyPr/>
                    <a:lstStyle/>
                    <a:p>
                      <a:r>
                        <a:rPr lang="en-US" altLang="en-US" dirty="0" err="1" smtClean="0">
                          <a:latin typeface="Helvetica Neue"/>
                          <a:sym typeface="Wingdings" panose="05000000000000000000" pitchFamily="2" charset="2"/>
                        </a:rPr>
                        <a:t>Nonyl</a:t>
                      </a:r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 phenol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rgbClr val="FF0000"/>
                          </a:solidFill>
                          <a:latin typeface="Helvetica Neue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60702">
                <a:tc>
                  <a:txBody>
                    <a:bodyPr/>
                    <a:lstStyle/>
                    <a:p>
                      <a:r>
                        <a:rPr lang="en-US" altLang="en-US" dirty="0" err="1" smtClean="0">
                          <a:latin typeface="Helvetica Neue"/>
                          <a:sym typeface="Wingdings" panose="05000000000000000000" pitchFamily="2" charset="2"/>
                        </a:rPr>
                        <a:t>Avobenzene</a:t>
                      </a:r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altLang="en-US" dirty="0" err="1" smtClean="0">
                          <a:latin typeface="Helvetica Neue"/>
                          <a:sym typeface="Wingdings" panose="05000000000000000000" pitchFamily="2" charset="2"/>
                        </a:rPr>
                        <a:t>octisalate</a:t>
                      </a:r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altLang="en-US" dirty="0" err="1" smtClean="0">
                          <a:latin typeface="Helvetica Neue"/>
                          <a:sym typeface="Wingdings" panose="05000000000000000000" pitchFamily="2" charset="2"/>
                        </a:rPr>
                        <a:t>etc</a:t>
                      </a:r>
                      <a:r>
                        <a:rPr lang="en-US" altLang="en-US" baseline="0" dirty="0" smtClean="0">
                          <a:latin typeface="Helvetica Neue"/>
                          <a:sym typeface="Wingdings" panose="05000000000000000000" pitchFamily="2" charset="2"/>
                        </a:rPr>
                        <a:t> (sunscreen)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rgbClr val="FF0000"/>
                          </a:solidFill>
                          <a:latin typeface="Helvetica Neue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787">
                <a:tc>
                  <a:txBody>
                    <a:bodyPr/>
                    <a:lstStyle/>
                    <a:p>
                      <a:pPr>
                        <a:tabLst>
                          <a:tab pos="5378450" algn="l"/>
                        </a:tabLst>
                      </a:pPr>
                      <a:r>
                        <a:rPr lang="en-US" altLang="en-US" dirty="0" smtClean="0">
                          <a:latin typeface="Helvetica Neue"/>
                        </a:rPr>
                        <a:t>Br/Cl-fire retardants PBDE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259820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en-US" dirty="0" smtClean="0">
                          <a:latin typeface="Helvetica Neue"/>
                        </a:rPr>
                        <a:t>other Br/CL FRs</a:t>
                      </a:r>
                      <a:endParaRPr lang="en-US" dirty="0">
                        <a:latin typeface="Helvetica Neue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60702">
                <a:tc>
                  <a:txBody>
                    <a:bodyPr/>
                    <a:lstStyle/>
                    <a:p>
                      <a:pPr>
                        <a:tabLst>
                          <a:tab pos="5378450" algn="l"/>
                        </a:tabLst>
                      </a:pPr>
                      <a:r>
                        <a:rPr lang="en-US" altLang="en-US" dirty="0" err="1" smtClean="0">
                          <a:latin typeface="Helvetica Neue"/>
                        </a:rPr>
                        <a:t>Perfluoroalkyl</a:t>
                      </a:r>
                      <a:r>
                        <a:rPr lang="en-US" altLang="en-US" dirty="0" smtClean="0">
                          <a:latin typeface="Helvetica Neue"/>
                        </a:rPr>
                        <a:t> acid replacements (long chain)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0702"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</a:rPr>
                        <a:t>e-cigarette flavorings &amp; additives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rgbClr val="FF0000"/>
                          </a:solidFill>
                          <a:latin typeface="Helvetica Neue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60702"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</a:rPr>
                        <a:t>Neonicotinoid pesticides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460702">
                <a:tc>
                  <a:txBody>
                    <a:bodyPr/>
                    <a:lstStyle/>
                    <a:p>
                      <a:r>
                        <a:rPr lang="en-US" altLang="en-US" dirty="0" smtClean="0">
                          <a:latin typeface="Helvetica Neue"/>
                          <a:sym typeface="Wingdings" panose="05000000000000000000" pitchFamily="2" charset="2"/>
                        </a:rPr>
                        <a:t>Nanoparticles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rgbClr val="FF0000"/>
                          </a:solidFill>
                          <a:latin typeface="Helvetica Neue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1260</TotalTime>
  <Words>689</Words>
  <Application>Microsoft Office PowerPoint</Application>
  <PresentationFormat>On-screen Show (4:3)</PresentationFormat>
  <Paragraphs>139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Lato</vt:lpstr>
      <vt:lpstr>Wingdings</vt:lpstr>
      <vt:lpstr>Office Theme</vt:lpstr>
      <vt:lpstr>Emerging exposures to developmental toxicants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Mary</cp:lastModifiedBy>
  <cp:revision>110</cp:revision>
  <cp:lastPrinted>2016-10-18T16:22:13Z</cp:lastPrinted>
  <dcterms:created xsi:type="dcterms:W3CDTF">2015-11-14T18:29:33Z</dcterms:created>
  <dcterms:modified xsi:type="dcterms:W3CDTF">2016-10-22T17:30:30Z</dcterms:modified>
</cp:coreProperties>
</file>