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7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3" r:id="rId43"/>
    <p:sldId id="304" r:id="rId44"/>
    <p:sldId id="305" r:id="rId45"/>
    <p:sldId id="307" r:id="rId46"/>
    <p:sldId id="308" r:id="rId47"/>
    <p:sldId id="309" r:id="rId48"/>
    <p:sldId id="310" r:id="rId49"/>
    <p:sldId id="306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4" r:id="rId62"/>
    <p:sldId id="325" r:id="rId63"/>
    <p:sldId id="326" r:id="rId64"/>
    <p:sldId id="327" r:id="rId65"/>
    <p:sldId id="328" r:id="rId66"/>
    <p:sldId id="323" r:id="rId67"/>
    <p:sldId id="322" r:id="rId68"/>
    <p:sldId id="329" r:id="rId69"/>
    <p:sldId id="330" r:id="rId70"/>
    <p:sldId id="331" r:id="rId71"/>
    <p:sldId id="332" r:id="rId72"/>
    <p:sldId id="334" r:id="rId73"/>
    <p:sldId id="336" r:id="rId74"/>
    <p:sldId id="335" r:id="rId75"/>
    <p:sldId id="339" r:id="rId76"/>
    <p:sldId id="338" r:id="rId77"/>
    <p:sldId id="337" r:id="rId78"/>
    <p:sldId id="333" r:id="rId79"/>
    <p:sldId id="340" r:id="rId80"/>
    <p:sldId id="341" r:id="rId81"/>
    <p:sldId id="342" r:id="rId82"/>
    <p:sldId id="343" r:id="rId83"/>
    <p:sldId id="344" r:id="rId84"/>
    <p:sldId id="346" r:id="rId85"/>
    <p:sldId id="345" r:id="rId86"/>
    <p:sldId id="349" r:id="rId87"/>
    <p:sldId id="348" r:id="rId88"/>
    <p:sldId id="350" r:id="rId89"/>
    <p:sldId id="351" r:id="rId90"/>
    <p:sldId id="352" r:id="rId91"/>
    <p:sldId id="347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78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7" r:id="rId118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file:///C:\Bell\Scan1060.jpg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Bell\Scan99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Bell\Scan106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Bell\Scan106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Bell\Scan1063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978" y="1297998"/>
            <a:ext cx="9168938" cy="2201659"/>
          </a:xfrm>
        </p:spPr>
        <p:txBody>
          <a:bodyPr/>
          <a:lstStyle/>
          <a:p>
            <a:r>
              <a:rPr lang="en-US" sz="4000" dirty="0" smtClean="0"/>
              <a:t>Collegiality at work: </a:t>
            </a:r>
            <a:br>
              <a:rPr lang="en-US" sz="4000" dirty="0" smtClean="0"/>
            </a:br>
            <a:r>
              <a:rPr lang="en-US" sz="4000" dirty="0" smtClean="0"/>
              <a:t>occupational safety and health </a:t>
            </a:r>
            <a:br>
              <a:rPr lang="en-US" sz="4000" dirty="0" smtClean="0"/>
            </a:br>
            <a:r>
              <a:rPr lang="en-US" sz="4000" dirty="0" smtClean="0"/>
              <a:t>around the world</a:t>
            </a:r>
            <a:br>
              <a:rPr lang="en-US" sz="4000" dirty="0" smtClean="0"/>
            </a:br>
            <a:r>
              <a:rPr lang="en-US" sz="3200" dirty="0" smtClean="0"/>
              <a:t>Ramazzini lecture – carpi, Italy 2016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7564" y="3690274"/>
            <a:ext cx="7381701" cy="108623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Arthur L. Frank, MD, PhD, CR Fellow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1" y="5291465"/>
            <a:ext cx="5641859" cy="13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52" y="1005841"/>
            <a:ext cx="7384120" cy="4922746"/>
          </a:xfrm>
        </p:spPr>
      </p:pic>
    </p:spTree>
    <p:extLst>
      <p:ext uri="{BB962C8B-B14F-4D97-AF65-F5344CB8AC3E}">
        <p14:creationId xmlns:p14="http://schemas.microsoft.com/office/powerpoint/2010/main" val="138190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Brazil is considering banning asbestos.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76998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293" y="817023"/>
            <a:ext cx="4380246" cy="57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835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75" y="0"/>
            <a:ext cx="528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85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9083" y="382386"/>
            <a:ext cx="4689649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07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6304" y="633076"/>
            <a:ext cx="4459789" cy="58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45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380999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479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Columbia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61462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7624" y="435139"/>
            <a:ext cx="4881249" cy="63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799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9160" y="508148"/>
            <a:ext cx="4605021" cy="600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72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Argentina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507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Collegium Fellows </a:t>
            </a:r>
            <a:r>
              <a:rPr lang="en-US" dirty="0" smtClean="0"/>
              <a:t>do not need </a:t>
            </a:r>
            <a:r>
              <a:rPr lang="en-US" dirty="0"/>
              <a:t>to be educated about </a:t>
            </a:r>
            <a:r>
              <a:rPr lang="en-US" dirty="0" smtClean="0"/>
              <a:t>asbestos: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Multiple CR documents</a:t>
            </a:r>
          </a:p>
          <a:p>
            <a:r>
              <a:rPr lang="en-US" sz="3200" dirty="0" smtClean="0"/>
              <a:t>Scientific presentations</a:t>
            </a:r>
          </a:p>
          <a:p>
            <a:r>
              <a:rPr lang="en-US" sz="3200" dirty="0" smtClean="0"/>
              <a:t>Former award winners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19502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78" y="295933"/>
            <a:ext cx="4773168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091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29" y="1306426"/>
            <a:ext cx="6592242" cy="43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786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Do Medical/Legal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Justice for workers</a:t>
            </a:r>
          </a:p>
          <a:p>
            <a:r>
              <a:rPr lang="en-US" sz="3200" dirty="0" smtClean="0"/>
              <a:t>35+ years</a:t>
            </a:r>
          </a:p>
          <a:p>
            <a:r>
              <a:rPr lang="en-US" sz="3200" dirty="0" smtClean="0"/>
              <a:t>5000+ cases (asbestos, silica, </a:t>
            </a:r>
            <a:r>
              <a:rPr lang="en-US" sz="3200" dirty="0" smtClean="0"/>
              <a:t>CWP</a:t>
            </a:r>
            <a:r>
              <a:rPr lang="en-US" sz="3200" dirty="0" smtClean="0"/>
              <a:t>, benzene, etc.)</a:t>
            </a:r>
          </a:p>
          <a:p>
            <a:r>
              <a:rPr lang="en-US" sz="3200" dirty="0" smtClean="0"/>
              <a:t>&gt; $5 billion</a:t>
            </a:r>
          </a:p>
          <a:p>
            <a:r>
              <a:rPr lang="en-US" sz="3200" dirty="0" smtClean="0"/>
              <a:t>Funds to </a:t>
            </a:r>
            <a:r>
              <a:rPr lang="en-US" sz="3200" dirty="0" smtClean="0"/>
              <a:t>Universities where I have worked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1176598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Interesting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dirty="0" smtClean="0"/>
              <a:t>DOJ</a:t>
            </a:r>
          </a:p>
          <a:p>
            <a:pPr algn="just"/>
            <a:r>
              <a:rPr lang="en-US" sz="3200" dirty="0" smtClean="0"/>
              <a:t>Jackson Township (medical monitoring)</a:t>
            </a:r>
          </a:p>
          <a:p>
            <a:pPr algn="just"/>
            <a:r>
              <a:rPr lang="en-US" sz="3200" dirty="0" smtClean="0"/>
              <a:t>Welding rods</a:t>
            </a:r>
          </a:p>
          <a:p>
            <a:pPr algn="just"/>
            <a:r>
              <a:rPr lang="en-US" sz="3200" dirty="0" smtClean="0"/>
              <a:t>International cases (Canada, Australia, India)</a:t>
            </a:r>
          </a:p>
        </p:txBody>
      </p:sp>
    </p:spTree>
    <p:extLst>
      <p:ext uri="{BB962C8B-B14F-4D97-AF65-F5344CB8AC3E}">
        <p14:creationId xmlns:p14="http://schemas.microsoft.com/office/powerpoint/2010/main" val="3589268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As many colleagues here know, things can get nasty in the legal arena.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08816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82" y="1130531"/>
            <a:ext cx="5648189" cy="49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10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“The purpose is to be that of a bridge between the world of scientific discovery and those social and political centers which must act on these discoveries to conserve life and prevent disease.”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24490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Bell\Scan106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1637608"/>
            <a:ext cx="10664797" cy="37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7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some simple truths about asbestos: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All fiber types</a:t>
            </a:r>
          </a:p>
          <a:p>
            <a:r>
              <a:rPr lang="en-US" sz="3200" dirty="0" smtClean="0"/>
              <a:t>All products, both common and unusual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909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Legitimate questions: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Fiber potency</a:t>
            </a:r>
          </a:p>
          <a:p>
            <a:r>
              <a:rPr lang="en-US" sz="3200" dirty="0" smtClean="0"/>
              <a:t>Fiber size</a:t>
            </a:r>
          </a:p>
          <a:p>
            <a:r>
              <a:rPr lang="en-US" sz="3200" dirty="0" smtClean="0"/>
              <a:t>Issues of translocation</a:t>
            </a:r>
          </a:p>
          <a:p>
            <a:r>
              <a:rPr lang="en-US" sz="3200" dirty="0" smtClean="0"/>
              <a:t>Genetic interactions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885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“Science for Sale”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Wagner</a:t>
            </a:r>
            <a:endParaRPr lang="en-US" sz="3200" dirty="0" smtClean="0"/>
          </a:p>
          <a:p>
            <a:r>
              <a:rPr lang="en-US" sz="3200" dirty="0" smtClean="0"/>
              <a:t>Bernstein</a:t>
            </a:r>
          </a:p>
          <a:p>
            <a:r>
              <a:rPr lang="en-US" sz="3200" dirty="0" smtClean="0"/>
              <a:t>Exponent and </a:t>
            </a:r>
            <a:r>
              <a:rPr lang="en-US" sz="3200" dirty="0" err="1" smtClean="0"/>
              <a:t>CardnoChemrisk</a:t>
            </a:r>
            <a:endParaRPr lang="en-US" sz="3200" dirty="0" smtClean="0"/>
          </a:p>
          <a:p>
            <a:r>
              <a:rPr lang="en-US" sz="3200" dirty="0" smtClean="0"/>
              <a:t>Many others…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05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Why do we still have a problem with asbestos?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Greed</a:t>
            </a:r>
          </a:p>
          <a:p>
            <a:r>
              <a:rPr lang="en-US" sz="2800" dirty="0" smtClean="0"/>
              <a:t>Lack of morals</a:t>
            </a:r>
          </a:p>
          <a:p>
            <a:r>
              <a:rPr lang="en-US" sz="2800" dirty="0" smtClean="0"/>
              <a:t>Lack of worker and physician education</a:t>
            </a:r>
          </a:p>
          <a:p>
            <a:r>
              <a:rPr lang="en-US" sz="2800" dirty="0" smtClean="0"/>
              <a:t>Government </a:t>
            </a:r>
            <a:r>
              <a:rPr lang="en-US" sz="2800" dirty="0" smtClean="0"/>
              <a:t>complicity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463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50+ Countries Have Banned Asbestos!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ADAO, IBAN, Japan, India, Canada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25928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Education has been an important part of my life.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557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889000"/>
            <a:ext cx="952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60" y="1296785"/>
            <a:ext cx="7447006" cy="4964671"/>
          </a:xfrm>
        </p:spPr>
      </p:pic>
    </p:spTree>
    <p:extLst>
      <p:ext uri="{BB962C8B-B14F-4D97-AF65-F5344CB8AC3E}">
        <p14:creationId xmlns:p14="http://schemas.microsoft.com/office/powerpoint/2010/main" val="248300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Monotype Corsiva" panose="03010101010201010101" pitchFamily="66" charset="0"/>
              </a:rPr>
              <a:t>Thank you, Joanne!</a:t>
            </a:r>
            <a:endParaRPr lang="en-US" sz="9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25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Better Education of Physicians: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Basic knowledge</a:t>
            </a:r>
          </a:p>
          <a:p>
            <a:r>
              <a:rPr lang="en-US" sz="3200" dirty="0" smtClean="0"/>
              <a:t>History taking – The “Ramazzini” question</a:t>
            </a:r>
          </a:p>
          <a:p>
            <a:r>
              <a:rPr lang="en-US" sz="3200" dirty="0" smtClean="0"/>
              <a:t>Involvement in compensation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611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Governments Need to Keep Better Records: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India</a:t>
            </a:r>
          </a:p>
          <a:p>
            <a:r>
              <a:rPr lang="en-US" sz="3200" dirty="0" smtClean="0"/>
              <a:t>Russia</a:t>
            </a:r>
          </a:p>
          <a:p>
            <a:r>
              <a:rPr lang="en-US" sz="3200" dirty="0" smtClean="0"/>
              <a:t>Data of Takahashi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122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International agencies need to be more involved and avoid poor science.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2712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Through my work I have been fortunate to see much of the world including all of the United States, Canada, South America, much of Europe, Egypt, Israel, and much of Asia.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260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To properly do occupational medicine, one needs to examine workplaces.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643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Bell\Scan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29" y="268462"/>
            <a:ext cx="9144000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1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Bell\Scan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51" y="352801"/>
            <a:ext cx="9144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7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Bell\Scan99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03" y="411480"/>
            <a:ext cx="8913813" cy="60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86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Worksites in the United States: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Shipyards</a:t>
            </a:r>
          </a:p>
          <a:p>
            <a:r>
              <a:rPr lang="en-US" sz="3200" dirty="0" smtClean="0"/>
              <a:t>Steel mills</a:t>
            </a:r>
          </a:p>
          <a:p>
            <a:r>
              <a:rPr lang="en-US" sz="3200" dirty="0" smtClean="0"/>
              <a:t>Garages</a:t>
            </a:r>
          </a:p>
          <a:p>
            <a:r>
              <a:rPr lang="en-US" sz="3200" dirty="0" smtClean="0"/>
              <a:t>Construction sites</a:t>
            </a:r>
          </a:p>
          <a:p>
            <a:r>
              <a:rPr lang="en-US" sz="3200" dirty="0" smtClean="0"/>
              <a:t>Farms </a:t>
            </a:r>
          </a:p>
          <a:p>
            <a:r>
              <a:rPr lang="en-US" sz="3200" dirty="0" smtClean="0"/>
              <a:t>And, more…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0071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Work in Agricultural Safety and Health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845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C:\Bell\Scan106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14" y="0"/>
            <a:ext cx="549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78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210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4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0"/>
            <a:ext cx="944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987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290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293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42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37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10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Coal in the USA</a:t>
            </a:r>
          </a:p>
          <a:p>
            <a:r>
              <a:rPr lang="en-US" sz="3200" dirty="0" smtClean="0"/>
              <a:t>Silica in the USA and elsewhere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7322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1" y="1704051"/>
            <a:ext cx="5745878" cy="38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Bell\Scan106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9" y="0"/>
            <a:ext cx="6448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02" y="1770611"/>
            <a:ext cx="5810846" cy="38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9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Occupational Lung Disease\Scan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303414"/>
            <a:ext cx="8473440" cy="63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50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Occupational Lung Disease\Scan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63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Occupational Lung Disease\Scan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022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Silica and Gauley Bridge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0243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Occupational Lung Disease\Scan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39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Occupational Lung Disease\Scan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73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Occupational Lung Disease\Scan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414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Silicosis and TB\Scan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426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6774" y="-374343"/>
            <a:ext cx="5830031" cy="75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Bell\Scan1063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9" y="0"/>
            <a:ext cx="6207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4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Mines in Canada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4507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01" y="638695"/>
            <a:ext cx="6840643" cy="430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4322" y="543442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town of Asbestos, Quebec, surrounds the huge open pit of an asbestos mine just a little more than 100 miles east of Montreal.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7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7847" y="-115926"/>
            <a:ext cx="5575961" cy="72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00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Israel Interactions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66977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ndia 2006 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66" y="466898"/>
            <a:ext cx="8534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489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ndia 2006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77" y="642851"/>
            <a:ext cx="86106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743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ndia 2006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72" y="642851"/>
            <a:ext cx="85344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03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China has been a major area of my work.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6329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10" y="449926"/>
            <a:ext cx="8305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25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5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543098"/>
            <a:ext cx="838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6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Clearly, much of my work has dealt with asbestos, </a:t>
            </a:r>
            <a:r>
              <a:rPr lang="en-US" sz="3600" dirty="0" smtClean="0"/>
              <a:t>and </a:t>
            </a:r>
            <a:r>
              <a:rPr lang="en-US" sz="3600" dirty="0" smtClean="0"/>
              <a:t>this and other exposures have given me an interesting </a:t>
            </a:r>
            <a:r>
              <a:rPr lang="en-US" sz="3600" dirty="0" smtClean="0"/>
              <a:t>career around the world.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9338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4" y="454429"/>
            <a:ext cx="807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477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34" y="1396539"/>
            <a:ext cx="6191423" cy="41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4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78" y="1484548"/>
            <a:ext cx="6327769" cy="42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5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01" y="1837114"/>
            <a:ext cx="5997881" cy="39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0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5" y="1376722"/>
            <a:ext cx="6416318" cy="42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7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9785" y="-24938"/>
            <a:ext cx="530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5" y="382386"/>
            <a:ext cx="7281948" cy="62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95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532371"/>
            <a:ext cx="9267875" cy="61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9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2377" y="482002"/>
            <a:ext cx="7856363" cy="60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53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57" y="1900425"/>
            <a:ext cx="5469750" cy="36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It is astonishing that in 2016 we must still deal with the hazards of asbestos, especially in the developing world, but also in the USA.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66793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17" y="2093785"/>
            <a:ext cx="5619380" cy="37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44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67" y="1558392"/>
            <a:ext cx="6076881" cy="40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20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The Southeast Asian Connection:</a:t>
            </a:r>
          </a:p>
          <a:p>
            <a:pPr marL="0" indent="0" algn="ctr">
              <a:buNone/>
            </a:pPr>
            <a:r>
              <a:rPr lang="en-US" sz="3200" dirty="0" smtClean="0"/>
              <a:t>India and Sri Lanka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61227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236" y="807516"/>
            <a:ext cx="4668616" cy="60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215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With </a:t>
            </a:r>
            <a:r>
              <a:rPr lang="en-US" sz="3200" dirty="0" err="1" smtClean="0"/>
              <a:t>Hemantha</a:t>
            </a:r>
            <a:r>
              <a:rPr lang="en-US" sz="3200" dirty="0" smtClean="0"/>
              <a:t> I </a:t>
            </a:r>
            <a:r>
              <a:rPr lang="en-US" sz="3200" dirty="0" smtClean="0"/>
              <a:t>worked in Sri Lanka, Brunei, and Malaysia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832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74" y="1612669"/>
            <a:ext cx="6021738" cy="40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29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5" y="1579419"/>
            <a:ext cx="6381168" cy="42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8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436" y="1222555"/>
            <a:ext cx="3873659" cy="50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2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1015" y="587308"/>
            <a:ext cx="4713493" cy="61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42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8036" y="719287"/>
            <a:ext cx="4331650" cy="56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2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own work has involved: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Cell and organ culture</a:t>
            </a:r>
          </a:p>
          <a:p>
            <a:r>
              <a:rPr lang="en-US" sz="3200" dirty="0" smtClean="0"/>
              <a:t>Animal studies</a:t>
            </a:r>
          </a:p>
          <a:p>
            <a:r>
              <a:rPr lang="en-US" sz="3200" dirty="0" smtClean="0"/>
              <a:t>Case reports</a:t>
            </a:r>
          </a:p>
          <a:p>
            <a:r>
              <a:rPr lang="en-US" sz="3200" dirty="0" smtClean="0"/>
              <a:t>Epidemiologic studies</a:t>
            </a:r>
          </a:p>
          <a:p>
            <a:r>
              <a:rPr lang="en-US" sz="3200" dirty="0" smtClean="0"/>
              <a:t>Education of workers, companies, governments, medical/legal 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54322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5202" y="1058509"/>
            <a:ext cx="4091068" cy="53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073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6012" y="975965"/>
            <a:ext cx="4126132" cy="53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7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1625" y="952322"/>
            <a:ext cx="4222149" cy="54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39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3356" y="987364"/>
            <a:ext cx="4143382" cy="54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44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43201" y="1283118"/>
            <a:ext cx="6350724" cy="48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52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4145" y="1041919"/>
            <a:ext cx="4115299" cy="53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65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6165" y="689333"/>
            <a:ext cx="4469369" cy="583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6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~AUT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44" y="717666"/>
            <a:ext cx="8534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86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~AUT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3" y="753688"/>
            <a:ext cx="43259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46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~AUT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694113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196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Asbestos Disease Knowledge: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86244"/>
            <a:ext cx="9601200" cy="3581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Romans</a:t>
            </a:r>
          </a:p>
          <a:p>
            <a:r>
              <a:rPr lang="en-US" sz="2800" dirty="0" smtClean="0"/>
              <a:t>1898 – HMIF Report</a:t>
            </a:r>
          </a:p>
          <a:p>
            <a:r>
              <a:rPr lang="en-US" sz="2800" dirty="0" smtClean="0"/>
              <a:t>1924 – Cooke</a:t>
            </a:r>
          </a:p>
          <a:p>
            <a:r>
              <a:rPr lang="en-US" sz="2800" dirty="0" smtClean="0"/>
              <a:t>1930 – Merewether and Price</a:t>
            </a:r>
          </a:p>
          <a:p>
            <a:r>
              <a:rPr lang="en-US" sz="2800" dirty="0" smtClean="0"/>
              <a:t>1942 – </a:t>
            </a:r>
            <a:r>
              <a:rPr lang="en-US" sz="2800" dirty="0" err="1" smtClean="0"/>
              <a:t>Hueper</a:t>
            </a:r>
            <a:endParaRPr lang="en-US" sz="2800" dirty="0" smtClean="0"/>
          </a:p>
          <a:p>
            <a:r>
              <a:rPr lang="en-US" sz="2800" dirty="0" smtClean="0"/>
              <a:t>1955 – Doll</a:t>
            </a:r>
          </a:p>
          <a:p>
            <a:r>
              <a:rPr lang="en-US" sz="2800" dirty="0" smtClean="0"/>
              <a:t>1960 – Wagner</a:t>
            </a:r>
          </a:p>
          <a:p>
            <a:r>
              <a:rPr lang="en-US" sz="2800" dirty="0" smtClean="0"/>
              <a:t>Thereafter, </a:t>
            </a:r>
            <a:r>
              <a:rPr lang="en-US" sz="2800" dirty="0" smtClean="0"/>
              <a:t>Selikoff </a:t>
            </a:r>
            <a:r>
              <a:rPr lang="en-US" sz="2800" dirty="0" smtClean="0"/>
              <a:t>and many others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33096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ANG SHIP BREAKING IND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94" y="516775"/>
            <a:ext cx="8077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060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3" y="1267089"/>
            <a:ext cx="7415675" cy="49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737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Thailand – CR Meeting</a:t>
            </a:r>
          </a:p>
          <a:p>
            <a:pPr marL="0" indent="0" algn="ctr">
              <a:buNone/>
            </a:pPr>
            <a:r>
              <a:rPr lang="en-US" sz="3600" dirty="0" smtClean="0"/>
              <a:t>With Dr. Robson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67810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1411295"/>
            <a:ext cx="6669676" cy="44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44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13" y="1296970"/>
            <a:ext cx="6469807" cy="4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96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4867" y="465512"/>
            <a:ext cx="4942164" cy="6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71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86" y="883704"/>
            <a:ext cx="4324482" cy="56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16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621" y="822960"/>
            <a:ext cx="464635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601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854" y="631766"/>
            <a:ext cx="4582973" cy="595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466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Work in South America:</a:t>
            </a:r>
          </a:p>
          <a:p>
            <a:r>
              <a:rPr lang="en-US" sz="3200" dirty="0" smtClean="0"/>
              <a:t>Brazil</a:t>
            </a:r>
          </a:p>
          <a:p>
            <a:r>
              <a:rPr lang="en-US" sz="3200" dirty="0" smtClean="0"/>
              <a:t>Colombia</a:t>
            </a:r>
          </a:p>
          <a:p>
            <a:r>
              <a:rPr lang="en-US" sz="3200" dirty="0" smtClean="0"/>
              <a:t>Argentina</a:t>
            </a:r>
          </a:p>
          <a:p>
            <a:r>
              <a:rPr lang="en-US" sz="3200" dirty="0" smtClean="0"/>
              <a:t>Venezuela</a:t>
            </a:r>
          </a:p>
        </p:txBody>
      </p:sp>
    </p:spTree>
    <p:extLst>
      <p:ext uri="{BB962C8B-B14F-4D97-AF65-F5344CB8AC3E}">
        <p14:creationId xmlns:p14="http://schemas.microsoft.com/office/powerpoint/2010/main" val="288073444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345</TotalTime>
  <Words>572</Words>
  <Application>Microsoft Office PowerPoint</Application>
  <PresentationFormat>Widescreen</PresentationFormat>
  <Paragraphs>98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Franklin Gothic Book</vt:lpstr>
      <vt:lpstr>Monotype Corsiva</vt:lpstr>
      <vt:lpstr>Crop</vt:lpstr>
      <vt:lpstr>Collegiality at work:  occupational safety and health  around the world Ramazzini lecture – carpi, Italy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own work has involved:</vt:lpstr>
      <vt:lpstr>A Brief History of Asbestos Disease Knowledge:</vt:lpstr>
      <vt:lpstr>PowerPoint Presentation</vt:lpstr>
      <vt:lpstr>Collegium Fellows do not need to be educated about asbestos: </vt:lpstr>
      <vt:lpstr>There are some simple truths about asbestos: </vt:lpstr>
      <vt:lpstr>Legitimate questions:</vt:lpstr>
      <vt:lpstr>“Science for Sale”</vt:lpstr>
      <vt:lpstr>Why do we still have a problem with asbestos?</vt:lpstr>
      <vt:lpstr>50+ Countries Have Banned Asbestos!</vt:lpstr>
      <vt:lpstr>PowerPoint Presentation</vt:lpstr>
      <vt:lpstr>PowerPoint Presentation</vt:lpstr>
      <vt:lpstr>PowerPoint Presentation</vt:lpstr>
      <vt:lpstr>Better Education of Physicians:</vt:lpstr>
      <vt:lpstr>Governments Need to Keep Better Records: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Worksites in the United States: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Mining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 Do Medical/Legal Work</vt:lpstr>
      <vt:lpstr>Some Interesting Issues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Weber,Karen</dc:creator>
  <cp:lastModifiedBy>Weber,Karen</cp:lastModifiedBy>
  <cp:revision>34</cp:revision>
  <cp:lastPrinted>2016-10-06T18:05:49Z</cp:lastPrinted>
  <dcterms:created xsi:type="dcterms:W3CDTF">2016-09-29T13:10:12Z</dcterms:created>
  <dcterms:modified xsi:type="dcterms:W3CDTF">2016-10-06T18:11:18Z</dcterms:modified>
</cp:coreProperties>
</file>