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4321" r:id="rId5"/>
    <p:sldMasterId id="2147484313" r:id="rId6"/>
  </p:sldMasterIdLst>
  <p:notesMasterIdLst>
    <p:notesMasterId r:id="rId34"/>
  </p:notesMasterIdLst>
  <p:handoutMasterIdLst>
    <p:handoutMasterId r:id="rId35"/>
  </p:handoutMasterIdLst>
  <p:sldIdLst>
    <p:sldId id="256" r:id="rId7"/>
    <p:sldId id="416" r:id="rId8"/>
    <p:sldId id="465" r:id="rId9"/>
    <p:sldId id="466" r:id="rId10"/>
    <p:sldId id="408" r:id="rId11"/>
    <p:sldId id="410" r:id="rId12"/>
    <p:sldId id="463" r:id="rId13"/>
    <p:sldId id="464" r:id="rId14"/>
    <p:sldId id="420" r:id="rId15"/>
    <p:sldId id="350" r:id="rId16"/>
    <p:sldId id="421" r:id="rId17"/>
    <p:sldId id="372" r:id="rId18"/>
    <p:sldId id="459" r:id="rId19"/>
    <p:sldId id="424" r:id="rId20"/>
    <p:sldId id="449" r:id="rId21"/>
    <p:sldId id="468" r:id="rId22"/>
    <p:sldId id="453" r:id="rId23"/>
    <p:sldId id="456" r:id="rId24"/>
    <p:sldId id="403" r:id="rId25"/>
    <p:sldId id="402" r:id="rId26"/>
    <p:sldId id="390" r:id="rId27"/>
    <p:sldId id="393" r:id="rId28"/>
    <p:sldId id="467" r:id="rId29"/>
    <p:sldId id="474" r:id="rId30"/>
    <p:sldId id="475" r:id="rId31"/>
    <p:sldId id="473" r:id="rId32"/>
    <p:sldId id="469" r:id="rId33"/>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ＭＳ Ｐゴシック" charset="-128"/>
        <a:cs typeface="Arial" charset="0"/>
      </a:defRPr>
    </a:lvl1pPr>
    <a:lvl2pPr marL="457200" algn="l" rtl="0" fontAlgn="base">
      <a:spcBef>
        <a:spcPct val="0"/>
      </a:spcBef>
      <a:spcAft>
        <a:spcPct val="0"/>
      </a:spcAft>
      <a:defRPr kern="1200">
        <a:solidFill>
          <a:schemeClr val="tx1"/>
        </a:solidFill>
        <a:latin typeface="Arial" charset="0"/>
        <a:ea typeface="ＭＳ Ｐゴシック" charset="-128"/>
        <a:cs typeface="Arial" charset="0"/>
      </a:defRPr>
    </a:lvl2pPr>
    <a:lvl3pPr marL="914400" algn="l" rtl="0" fontAlgn="base">
      <a:spcBef>
        <a:spcPct val="0"/>
      </a:spcBef>
      <a:spcAft>
        <a:spcPct val="0"/>
      </a:spcAft>
      <a:defRPr kern="1200">
        <a:solidFill>
          <a:schemeClr val="tx1"/>
        </a:solidFill>
        <a:latin typeface="Arial" charset="0"/>
        <a:ea typeface="ＭＳ Ｐゴシック" charset="-128"/>
        <a:cs typeface="Arial" charset="0"/>
      </a:defRPr>
    </a:lvl3pPr>
    <a:lvl4pPr marL="1371600" algn="l" rtl="0" fontAlgn="base">
      <a:spcBef>
        <a:spcPct val="0"/>
      </a:spcBef>
      <a:spcAft>
        <a:spcPct val="0"/>
      </a:spcAft>
      <a:defRPr kern="1200">
        <a:solidFill>
          <a:schemeClr val="tx1"/>
        </a:solidFill>
        <a:latin typeface="Arial" charset="0"/>
        <a:ea typeface="ＭＳ Ｐゴシック" charset="-128"/>
        <a:cs typeface="Arial" charset="0"/>
      </a:defRPr>
    </a:lvl4pPr>
    <a:lvl5pPr marL="1828800" algn="l" rtl="0" fontAlgn="base">
      <a:spcBef>
        <a:spcPct val="0"/>
      </a:spcBef>
      <a:spcAft>
        <a:spcPct val="0"/>
      </a:spcAft>
      <a:defRPr kern="1200">
        <a:solidFill>
          <a:schemeClr val="tx1"/>
        </a:solidFill>
        <a:latin typeface="Arial" charset="0"/>
        <a:ea typeface="ＭＳ Ｐゴシック" charset="-128"/>
        <a:cs typeface="Arial" charset="0"/>
      </a:defRPr>
    </a:lvl5pPr>
    <a:lvl6pPr marL="2286000" algn="l" defTabSz="914400" rtl="0" eaLnBrk="1" latinLnBrk="0" hangingPunct="1">
      <a:defRPr kern="1200">
        <a:solidFill>
          <a:schemeClr val="tx1"/>
        </a:solidFill>
        <a:latin typeface="Arial" charset="0"/>
        <a:ea typeface="ＭＳ Ｐゴシック" charset="-128"/>
        <a:cs typeface="Arial" charset="0"/>
      </a:defRPr>
    </a:lvl6pPr>
    <a:lvl7pPr marL="2743200" algn="l" defTabSz="914400" rtl="0" eaLnBrk="1" latinLnBrk="0" hangingPunct="1">
      <a:defRPr kern="1200">
        <a:solidFill>
          <a:schemeClr val="tx1"/>
        </a:solidFill>
        <a:latin typeface="Arial" charset="0"/>
        <a:ea typeface="ＭＳ Ｐゴシック" charset="-128"/>
        <a:cs typeface="Arial" charset="0"/>
      </a:defRPr>
    </a:lvl7pPr>
    <a:lvl8pPr marL="3200400" algn="l" defTabSz="914400" rtl="0" eaLnBrk="1" latinLnBrk="0" hangingPunct="1">
      <a:defRPr kern="1200">
        <a:solidFill>
          <a:schemeClr val="tx1"/>
        </a:solidFill>
        <a:latin typeface="Arial" charset="0"/>
        <a:ea typeface="ＭＳ Ｐゴシック" charset="-128"/>
        <a:cs typeface="Arial" charset="0"/>
      </a:defRPr>
    </a:lvl8pPr>
    <a:lvl9pPr marL="3657600" algn="l" defTabSz="914400" rtl="0" eaLnBrk="1" latinLnBrk="0" hangingPunct="1">
      <a:defRPr kern="1200">
        <a:solidFill>
          <a:schemeClr val="tx1"/>
        </a:solidFill>
        <a:latin typeface="Arial" charset="0"/>
        <a:ea typeface="ＭＳ Ｐゴシック" charset="-128"/>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480">
          <p15:clr>
            <a:srgbClr val="A4A3A4"/>
          </p15:clr>
        </p15:guide>
        <p15:guide id="4" pos="5253">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y Wolfe" initials="" lastIdx="24" clrIdx="0"/>
  <p:cmAuthor id="1" name="auerbachs"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4496"/>
    <a:srgbClr val="0DC0FF"/>
    <a:srgbClr val="009900"/>
    <a:srgbClr val="006699"/>
    <a:srgbClr val="990099"/>
    <a:srgbClr val="EAAC0C"/>
    <a:srgbClr val="BFBFBF"/>
    <a:srgbClr val="000000"/>
    <a:srgbClr val="FFCC00"/>
    <a:srgbClr val="0C10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63" autoAdjust="0"/>
    <p:restoredTop sz="88326" autoAdjust="0"/>
  </p:normalViewPr>
  <p:slideViewPr>
    <p:cSldViewPr>
      <p:cViewPr>
        <p:scale>
          <a:sx n="63" d="100"/>
          <a:sy n="63" d="100"/>
        </p:scale>
        <p:origin x="2848" y="352"/>
      </p:cViewPr>
      <p:guideLst>
        <p:guide orient="horz" pos="2160"/>
        <p:guide pos="2880"/>
        <p:guide orient="horz" pos="480"/>
        <p:guide pos="5253"/>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4" d="100"/>
          <a:sy n="84" d="100"/>
        </p:scale>
        <p:origin x="3828" y="108"/>
      </p:cViewPr>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Master" Target="slideMasters/slideMaster2.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9" Type="http://schemas.openxmlformats.org/officeDocument/2006/relationships/slide" Target="slides/slide3.xml"/><Relationship Id="rId6" Type="http://schemas.openxmlformats.org/officeDocument/2006/relationships/slideMaster" Target="slideMasters/slideMaster3.xml"/><Relationship Id="rId7" Type="http://schemas.openxmlformats.org/officeDocument/2006/relationships/slide" Target="slides/slide1.xml"/><Relationship Id="rId8" Type="http://schemas.openxmlformats.org/officeDocument/2006/relationships/slide" Target="slides/slide2.xml"/><Relationship Id="rId33" Type="http://schemas.openxmlformats.org/officeDocument/2006/relationships/slide" Target="slides/slide27.xml"/><Relationship Id="rId34" Type="http://schemas.openxmlformats.org/officeDocument/2006/relationships/notesMaster" Target="notesMasters/notesMaster1.xml"/><Relationship Id="rId35" Type="http://schemas.openxmlformats.org/officeDocument/2006/relationships/handoutMaster" Target="handoutMasters/handoutMaster1.xml"/><Relationship Id="rId36" Type="http://schemas.openxmlformats.org/officeDocument/2006/relationships/commentAuthors" Target="commentAuthors.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ＭＳ Ｐゴシック" pitchFamily="-106" charset="-128"/>
                <a:cs typeface="+mn-cs"/>
              </a:defRPr>
            </a:lvl1pPr>
          </a:lstStyle>
          <a:p>
            <a:pPr>
              <a:defRPr/>
            </a:pPr>
            <a:endParaRPr lang="en-US"/>
          </a:p>
        </p:txBody>
      </p:sp>
      <p:sp>
        <p:nvSpPr>
          <p:cNvPr id="96259"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ＭＳ Ｐゴシック" pitchFamily="-106" charset="-128"/>
                <a:cs typeface="+mn-cs"/>
              </a:defRPr>
            </a:lvl1pPr>
          </a:lstStyle>
          <a:p>
            <a:pPr>
              <a:defRPr/>
            </a:pPr>
            <a:endParaRPr lang="en-US"/>
          </a:p>
        </p:txBody>
      </p:sp>
      <p:sp>
        <p:nvSpPr>
          <p:cNvPr id="96260"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ＭＳ Ｐゴシック" pitchFamily="-106" charset="-128"/>
                <a:cs typeface="+mn-cs"/>
              </a:defRPr>
            </a:lvl1pPr>
          </a:lstStyle>
          <a:p>
            <a:pPr>
              <a:defRPr/>
            </a:pPr>
            <a:endParaRPr lang="en-US"/>
          </a:p>
        </p:txBody>
      </p:sp>
      <p:sp>
        <p:nvSpPr>
          <p:cNvPr id="96261"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ea typeface="ＭＳ Ｐゴシック" pitchFamily="-106" charset="-128"/>
                <a:cs typeface="+mn-cs"/>
              </a:defRPr>
            </a:lvl1pPr>
          </a:lstStyle>
          <a:p>
            <a:pPr>
              <a:defRPr/>
            </a:pPr>
            <a:fld id="{0A72CD4B-32EA-4C0B-8F96-311C1388E939}" type="slidenum">
              <a:rPr lang="en-US"/>
              <a:pPr>
                <a:defRPr/>
              </a:pPr>
              <a:t>‹#›</a:t>
            </a:fld>
            <a:endParaRPr lang="en-US"/>
          </a:p>
        </p:txBody>
      </p:sp>
    </p:spTree>
    <p:extLst>
      <p:ext uri="{BB962C8B-B14F-4D97-AF65-F5344CB8AC3E}">
        <p14:creationId xmlns:p14="http://schemas.microsoft.com/office/powerpoint/2010/main" val="42472493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4"/>
          <p:cNvSpPr>
            <a:spLocks noGrp="1" noRot="1" noChangeAspect="1" noChangeArrowheads="1" noTextEdit="1"/>
          </p:cNvSpPr>
          <p:nvPr>
            <p:ph type="sldImg" idx="2"/>
          </p:nvPr>
        </p:nvSpPr>
        <p:spPr bwMode="auto">
          <a:xfrm>
            <a:off x="196850" y="222250"/>
            <a:ext cx="6464300" cy="4848225"/>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14695"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ea typeface="ＭＳ Ｐゴシック" pitchFamily="-106" charset="-128"/>
                <a:cs typeface="+mn-cs"/>
              </a:defRPr>
            </a:lvl1pPr>
          </a:lstStyle>
          <a:p>
            <a:pPr>
              <a:defRPr/>
            </a:pPr>
            <a:fld id="{87875D73-0CD5-4D61-8B3A-6FB9D2B223B8}" type="slidenum">
              <a:rPr lang="en-US"/>
              <a:pPr>
                <a:defRPr/>
              </a:pPr>
              <a:t>‹#›</a:t>
            </a:fld>
            <a:endParaRPr lang="en-US"/>
          </a:p>
        </p:txBody>
      </p:sp>
      <p:sp>
        <p:nvSpPr>
          <p:cNvPr id="5124" name="Rectangle 4"/>
          <p:cNvSpPr>
            <a:spLocks noGrp="1" noChangeArrowheads="1"/>
          </p:cNvSpPr>
          <p:nvPr>
            <p:ph type="body" sz="quarter" idx="3"/>
          </p:nvPr>
        </p:nvSpPr>
        <p:spPr bwMode="auto">
          <a:xfrm>
            <a:off x="227013" y="5257800"/>
            <a:ext cx="6403975" cy="34972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extLst>
      <p:ext uri="{BB962C8B-B14F-4D97-AF65-F5344CB8AC3E}">
        <p14:creationId xmlns:p14="http://schemas.microsoft.com/office/powerpoint/2010/main" val="1169542970"/>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Arial" charset="0"/>
        <a:ea typeface="ＭＳ Ｐゴシック" pitchFamily="-106" charset="-128"/>
        <a:cs typeface="ＭＳ Ｐゴシック" pitchFamily="-106"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112"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12"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12"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1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Report on the National Toxicology Program’s year long research program into the toxicity of chemicals spilled into the Elk River in Charleston West Virginia on January 9, 2014.</a:t>
            </a:r>
            <a:endParaRPr lang="en-US" dirty="0"/>
          </a:p>
        </p:txBody>
      </p:sp>
      <p:sp>
        <p:nvSpPr>
          <p:cNvPr id="4" name="Slide Number Placeholder 3"/>
          <p:cNvSpPr>
            <a:spLocks noGrp="1"/>
          </p:cNvSpPr>
          <p:nvPr>
            <p:ph type="sldNum" sz="quarter" idx="10"/>
          </p:nvPr>
        </p:nvSpPr>
        <p:spPr/>
        <p:txBody>
          <a:bodyPr/>
          <a:lstStyle/>
          <a:p>
            <a:pPr>
              <a:defRPr/>
            </a:pPr>
            <a:fld id="{87875D73-0CD5-4D61-8B3A-6FB9D2B223B8}" type="slidenum">
              <a:rPr lang="en-US" smtClean="0"/>
              <a:pPr>
                <a:defRPr/>
              </a:pPr>
              <a:t>1</a:t>
            </a:fld>
            <a:endParaRPr lang="en-US"/>
          </a:p>
        </p:txBody>
      </p:sp>
    </p:spTree>
    <p:extLst>
      <p:ext uri="{BB962C8B-B14F-4D97-AF65-F5344CB8AC3E}">
        <p14:creationId xmlns:p14="http://schemas.microsoft.com/office/powerpoint/2010/main" val="21518086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studies with the Elk River spill chemicals are part of a larger high throughput screening effort where over 8000 chemicals in commerce are being evaluated for their</a:t>
            </a:r>
            <a:r>
              <a:rPr lang="en-US" baseline="0" dirty="0" smtClean="0"/>
              <a:t> ability to activate biological targets related to toxicity in human cells and cell lines. </a:t>
            </a:r>
            <a:endParaRPr lang="en-US" dirty="0"/>
          </a:p>
        </p:txBody>
      </p:sp>
      <p:sp>
        <p:nvSpPr>
          <p:cNvPr id="4" name="Slide Number Placeholder 3"/>
          <p:cNvSpPr>
            <a:spLocks noGrp="1"/>
          </p:cNvSpPr>
          <p:nvPr>
            <p:ph type="sldNum" sz="quarter" idx="10"/>
          </p:nvPr>
        </p:nvSpPr>
        <p:spPr/>
        <p:txBody>
          <a:bodyPr/>
          <a:lstStyle/>
          <a:p>
            <a:pPr>
              <a:defRPr/>
            </a:pPr>
            <a:fld id="{87875D73-0CD5-4D61-8B3A-6FB9D2B223B8}" type="slidenum">
              <a:rPr lang="en-US" smtClean="0"/>
              <a:pPr>
                <a:defRPr/>
              </a:pPr>
              <a:t>10</a:t>
            </a:fld>
            <a:endParaRPr lang="en-US"/>
          </a:p>
        </p:txBody>
      </p:sp>
    </p:spTree>
    <p:extLst>
      <p:ext uri="{BB962C8B-B14F-4D97-AF65-F5344CB8AC3E}">
        <p14:creationId xmlns:p14="http://schemas.microsoft.com/office/powerpoint/2010/main" val="19921606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chemicals were inactive in the assays performed to date. Verification of</a:t>
            </a:r>
            <a:r>
              <a:rPr lang="en-US" baseline="0" dirty="0" smtClean="0"/>
              <a:t> </a:t>
            </a:r>
            <a:r>
              <a:rPr lang="en-US" dirty="0" smtClean="0"/>
              <a:t>the actual concentrations of chemicals in these assays is ongoing.</a:t>
            </a:r>
            <a:endParaRPr lang="en-US" dirty="0"/>
          </a:p>
        </p:txBody>
      </p:sp>
      <p:sp>
        <p:nvSpPr>
          <p:cNvPr id="4" name="Slide Number Placeholder 3"/>
          <p:cNvSpPr>
            <a:spLocks noGrp="1"/>
          </p:cNvSpPr>
          <p:nvPr>
            <p:ph type="sldNum" sz="quarter" idx="10"/>
          </p:nvPr>
        </p:nvSpPr>
        <p:spPr/>
        <p:txBody>
          <a:bodyPr/>
          <a:lstStyle/>
          <a:p>
            <a:pPr>
              <a:defRPr/>
            </a:pPr>
            <a:fld id="{87875D73-0CD5-4D61-8B3A-6FB9D2B223B8}" type="slidenum">
              <a:rPr lang="en-US" smtClean="0"/>
              <a:pPr>
                <a:defRPr/>
              </a:pPr>
              <a:t>11</a:t>
            </a:fld>
            <a:endParaRPr lang="en-US"/>
          </a:p>
        </p:txBody>
      </p:sp>
    </p:spTree>
    <p:extLst>
      <p:ext uri="{BB962C8B-B14F-4D97-AF65-F5344CB8AC3E}">
        <p14:creationId xmlns:p14="http://schemas.microsoft.com/office/powerpoint/2010/main" val="20401071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chemicals tested were inactive in this assay.</a:t>
            </a:r>
            <a:endParaRPr lang="en-US" dirty="0"/>
          </a:p>
        </p:txBody>
      </p:sp>
      <p:sp>
        <p:nvSpPr>
          <p:cNvPr id="4" name="Slide Number Placeholder 3"/>
          <p:cNvSpPr>
            <a:spLocks noGrp="1"/>
          </p:cNvSpPr>
          <p:nvPr>
            <p:ph type="sldNum" sz="quarter" idx="10"/>
          </p:nvPr>
        </p:nvSpPr>
        <p:spPr/>
        <p:txBody>
          <a:bodyPr/>
          <a:lstStyle/>
          <a:p>
            <a:pPr>
              <a:defRPr/>
            </a:pPr>
            <a:fld id="{87875D73-0CD5-4D61-8B3A-6FB9D2B223B8}" type="slidenum">
              <a:rPr lang="en-US" smtClean="0"/>
              <a:pPr>
                <a:defRPr/>
              </a:pPr>
              <a:t>12</a:t>
            </a:fld>
            <a:endParaRPr lang="en-US"/>
          </a:p>
        </p:txBody>
      </p:sp>
    </p:spTree>
    <p:extLst>
      <p:ext uri="{BB962C8B-B14F-4D97-AF65-F5344CB8AC3E}">
        <p14:creationId xmlns:p14="http://schemas.microsoft.com/office/powerpoint/2010/main" val="36666671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spilled chemicals were inactive in causing structural malformations or mortality in the </a:t>
            </a:r>
            <a:r>
              <a:rPr lang="en-US" baseline="0" dirty="0" err="1" smtClean="0"/>
              <a:t>Zebrafish</a:t>
            </a:r>
            <a:r>
              <a:rPr lang="en-US" baseline="0" dirty="0" smtClean="0"/>
              <a:t> embryo assay with one exception. The minor spill component 1,4-cyclohexanedicarboxylate was active in this assay, causing several common structural malformations at a concentration of 13 ppm and above, and mortality at approximately 17 ppm. Although one might wish to compare the water concentrations in these assays with the DWAL of 1 ppm, it’s important to remember that both the nematode and </a:t>
            </a:r>
            <a:r>
              <a:rPr lang="en-US" baseline="0" dirty="0" err="1" smtClean="0"/>
              <a:t>Zebrafish</a:t>
            </a:r>
            <a:r>
              <a:rPr lang="en-US" baseline="0" dirty="0" smtClean="0"/>
              <a:t> embryo assays are screening level assays intended to reveal the potential for developmental effects. Comparisons of doses or concentrations that might cause heath effects in the exposed human population are more appropriately derived from the rodent prenatal dosing study and the 5-day </a:t>
            </a:r>
            <a:r>
              <a:rPr lang="en-US" baseline="0" dirty="0" err="1" smtClean="0"/>
              <a:t>toxicogenomic</a:t>
            </a:r>
            <a:r>
              <a:rPr lang="en-US" baseline="0" dirty="0" smtClean="0"/>
              <a:t> study.</a:t>
            </a:r>
            <a:endParaRPr lang="en-US" dirty="0"/>
          </a:p>
        </p:txBody>
      </p:sp>
      <p:sp>
        <p:nvSpPr>
          <p:cNvPr id="4" name="Slide Number Placeholder 3"/>
          <p:cNvSpPr>
            <a:spLocks noGrp="1"/>
          </p:cNvSpPr>
          <p:nvPr>
            <p:ph type="sldNum" sz="quarter" idx="10"/>
          </p:nvPr>
        </p:nvSpPr>
        <p:spPr/>
        <p:txBody>
          <a:bodyPr/>
          <a:lstStyle/>
          <a:p>
            <a:pPr>
              <a:defRPr/>
            </a:pPr>
            <a:fld id="{87875D73-0CD5-4D61-8B3A-6FB9D2B223B8}" type="slidenum">
              <a:rPr lang="en-US" smtClean="0"/>
              <a:pPr>
                <a:defRPr/>
              </a:pPr>
              <a:t>13</a:t>
            </a:fld>
            <a:endParaRPr lang="en-US"/>
          </a:p>
        </p:txBody>
      </p:sp>
    </p:spTree>
    <p:extLst>
      <p:ext uri="{BB962C8B-B14F-4D97-AF65-F5344CB8AC3E}">
        <p14:creationId xmlns:p14="http://schemas.microsoft.com/office/powerpoint/2010/main" val="38277843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None of the chemicals</a:t>
            </a:r>
            <a:r>
              <a:rPr lang="en-US" baseline="0" dirty="0" smtClean="0"/>
              <a:t> were found to cause mutations in these studies.</a:t>
            </a:r>
            <a:endParaRPr lang="en-US" dirty="0"/>
          </a:p>
        </p:txBody>
      </p:sp>
      <p:sp>
        <p:nvSpPr>
          <p:cNvPr id="4" name="Slide Number Placeholder 3"/>
          <p:cNvSpPr>
            <a:spLocks noGrp="1"/>
          </p:cNvSpPr>
          <p:nvPr>
            <p:ph type="sldNum" sz="quarter" idx="10"/>
          </p:nvPr>
        </p:nvSpPr>
        <p:spPr/>
        <p:txBody>
          <a:bodyPr/>
          <a:lstStyle/>
          <a:p>
            <a:pPr>
              <a:defRPr/>
            </a:pPr>
            <a:fld id="{87875D73-0CD5-4D61-8B3A-6FB9D2B223B8}" type="slidenum">
              <a:rPr lang="en-US" smtClean="0"/>
              <a:pPr>
                <a:defRPr/>
              </a:pPr>
              <a:t>14</a:t>
            </a:fld>
            <a:endParaRPr lang="en-US"/>
          </a:p>
        </p:txBody>
      </p:sp>
    </p:spTree>
    <p:extLst>
      <p:ext uri="{BB962C8B-B14F-4D97-AF65-F5344CB8AC3E}">
        <p14:creationId xmlns:p14="http://schemas.microsoft.com/office/powerpoint/2010/main" val="14885420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study the chemicals were given orally,</a:t>
            </a:r>
            <a:r>
              <a:rPr lang="en-US" baseline="0" dirty="0" smtClean="0"/>
              <a:t> once a day, for 5 days to rats. At the end of the study the animals were humanely killed, and the liver and kidneys were evaluated at a molecular level for evidence that the animals sensed and responded to the chemical treatment. </a:t>
            </a:r>
            <a:endParaRPr lang="en-US" dirty="0"/>
          </a:p>
        </p:txBody>
      </p:sp>
      <p:sp>
        <p:nvSpPr>
          <p:cNvPr id="4" name="Slide Number Placeholder 3"/>
          <p:cNvSpPr>
            <a:spLocks noGrp="1"/>
          </p:cNvSpPr>
          <p:nvPr>
            <p:ph type="sldNum" sz="quarter" idx="10"/>
          </p:nvPr>
        </p:nvSpPr>
        <p:spPr/>
        <p:txBody>
          <a:bodyPr/>
          <a:lstStyle/>
          <a:p>
            <a:pPr>
              <a:defRPr/>
            </a:pPr>
            <a:fld id="{87875D73-0CD5-4D61-8B3A-6FB9D2B223B8}" type="slidenum">
              <a:rPr lang="en-US" smtClean="0"/>
              <a:pPr>
                <a:defRPr/>
              </a:pPr>
              <a:t>15</a:t>
            </a:fld>
            <a:endParaRPr lang="en-US"/>
          </a:p>
        </p:txBody>
      </p:sp>
    </p:spTree>
    <p:extLst>
      <p:ext uri="{BB962C8B-B14F-4D97-AF65-F5344CB8AC3E}">
        <p14:creationId xmlns:p14="http://schemas.microsoft.com/office/powerpoint/2010/main" val="12708500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t>
            </a:r>
            <a:r>
              <a:rPr lang="en-US" baseline="0" dirty="0" smtClean="0"/>
              <a:t>his study found that pure MCHM was a mild skin irritant, and that crude MCHM was both an irritant and sensitizer. However, the concentrations of the chemicals applied to the skin required to produce these effects were quite high.</a:t>
            </a:r>
            <a:endParaRPr lang="en-US" dirty="0"/>
          </a:p>
        </p:txBody>
      </p:sp>
      <p:sp>
        <p:nvSpPr>
          <p:cNvPr id="4" name="Slide Number Placeholder 3"/>
          <p:cNvSpPr>
            <a:spLocks noGrp="1"/>
          </p:cNvSpPr>
          <p:nvPr>
            <p:ph type="sldNum" sz="quarter" idx="10"/>
          </p:nvPr>
        </p:nvSpPr>
        <p:spPr/>
        <p:txBody>
          <a:bodyPr/>
          <a:lstStyle/>
          <a:p>
            <a:pPr>
              <a:defRPr/>
            </a:pPr>
            <a:fld id="{87875D73-0CD5-4D61-8B3A-6FB9D2B223B8}" type="slidenum">
              <a:rPr lang="en-US" smtClean="0"/>
              <a:pPr>
                <a:defRPr/>
              </a:pPr>
              <a:t>17</a:t>
            </a:fld>
            <a:endParaRPr lang="en-US"/>
          </a:p>
        </p:txBody>
      </p:sp>
    </p:spTree>
    <p:extLst>
      <p:ext uri="{BB962C8B-B14F-4D97-AF65-F5344CB8AC3E}">
        <p14:creationId xmlns:p14="http://schemas.microsoft.com/office/powerpoint/2010/main" val="36886464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findings from this study showed minimal evidence of toxicity to the pregnant rats</a:t>
            </a:r>
            <a:r>
              <a:rPr lang="en-US" baseline="0" dirty="0" smtClean="0"/>
              <a:t>. At the higher doses in the study (200 and 400 mg/kg/day) the rat fetuses were found to be of lower weight than expected, and some malformations in the fetuses were seen at the very highest dose (400 mg/kg/day). As can be seen in the slide, these doses were thousands of times higher than a pregnant woman could have been exposed to by ingesting the water containing MCHM at the DWAL.</a:t>
            </a:r>
            <a:endParaRPr lang="en-US" dirty="0" smtClean="0"/>
          </a:p>
          <a:p>
            <a:endParaRPr lang="en-US" dirty="0" smtClean="0"/>
          </a:p>
          <a:p>
            <a:r>
              <a:rPr lang="en-US" dirty="0" smtClean="0"/>
              <a:t>Assumptions</a:t>
            </a:r>
            <a:r>
              <a:rPr lang="en-US" baseline="0" dirty="0" smtClean="0"/>
              <a:t> for margin of exposure of 6000</a:t>
            </a:r>
          </a:p>
          <a:p>
            <a:r>
              <a:rPr lang="en-US" baseline="0" dirty="0" smtClean="0"/>
              <a:t>-  Water levels of MCHM were 1 ppm (1 mg/L) </a:t>
            </a:r>
          </a:p>
          <a:p>
            <a:pPr marL="171450" indent="-171450">
              <a:buFontTx/>
              <a:buChar char="-"/>
            </a:pPr>
            <a:r>
              <a:rPr lang="en-US" baseline="0" dirty="0" smtClean="0"/>
              <a:t>Pregnant woman drinks 2.5 L (0.66 gallons) of water per day</a:t>
            </a:r>
          </a:p>
          <a:p>
            <a:pPr marL="171450" indent="-171450">
              <a:buFontTx/>
              <a:buChar char="-"/>
            </a:pPr>
            <a:r>
              <a:rPr lang="en-US" baseline="0" dirty="0" smtClean="0"/>
              <a:t>Pregnant woman weighs 75 kg (165 </a:t>
            </a:r>
            <a:r>
              <a:rPr lang="en-US" baseline="0" dirty="0" err="1" smtClean="0"/>
              <a:t>lbs</a:t>
            </a:r>
            <a:r>
              <a:rPr lang="en-US" baseline="0" dirty="0" smtClean="0"/>
              <a:t>)</a:t>
            </a:r>
          </a:p>
          <a:p>
            <a:pPr marL="171450" indent="-171450">
              <a:buFontTx/>
              <a:buChar char="-"/>
            </a:pPr>
            <a:r>
              <a:rPr lang="en-US" baseline="0" dirty="0" smtClean="0"/>
              <a:t>Dose in a pregnant woman drinking 2.5 L of water containing 1 ppm MCHM (1 mg/L) is 0.033 mg/kg/day</a:t>
            </a:r>
          </a:p>
          <a:p>
            <a:pPr marL="171450" indent="-171450">
              <a:buFontTx/>
              <a:buChar char="-"/>
            </a:pPr>
            <a:r>
              <a:rPr lang="en-US" baseline="0" dirty="0" smtClean="0"/>
              <a:t>Lowest effect level on rat fetus is 200 mg/kg/day</a:t>
            </a:r>
          </a:p>
          <a:p>
            <a:pPr marL="171450" indent="-171450">
              <a:buFontTx/>
              <a:buChar char="-"/>
            </a:pPr>
            <a:r>
              <a:rPr lang="en-US" baseline="0" dirty="0" smtClean="0"/>
              <a:t>200 mg/kg/day  /  0.033 mg/kg/day = a margin of exposure of 6060</a:t>
            </a:r>
          </a:p>
          <a:p>
            <a:pPr marL="171450" indent="-171450">
              <a:buFontTx/>
              <a:buChar char="-"/>
            </a:pPr>
            <a:endParaRPr lang="en-US" dirty="0"/>
          </a:p>
        </p:txBody>
      </p:sp>
      <p:sp>
        <p:nvSpPr>
          <p:cNvPr id="4" name="Slide Number Placeholder 3"/>
          <p:cNvSpPr>
            <a:spLocks noGrp="1"/>
          </p:cNvSpPr>
          <p:nvPr>
            <p:ph type="sldNum" sz="quarter" idx="10"/>
          </p:nvPr>
        </p:nvSpPr>
        <p:spPr/>
        <p:txBody>
          <a:bodyPr/>
          <a:lstStyle/>
          <a:p>
            <a:pPr>
              <a:defRPr/>
            </a:pPr>
            <a:fld id="{87875D73-0CD5-4D61-8B3A-6FB9D2B223B8}" type="slidenum">
              <a:rPr lang="en-US" smtClean="0"/>
              <a:pPr>
                <a:defRPr/>
              </a:pPr>
              <a:t>18</a:t>
            </a:fld>
            <a:endParaRPr lang="en-US"/>
          </a:p>
        </p:txBody>
      </p:sp>
    </p:spTree>
    <p:extLst>
      <p:ext uri="{BB962C8B-B14F-4D97-AF65-F5344CB8AC3E}">
        <p14:creationId xmlns:p14="http://schemas.microsoft.com/office/powerpoint/2010/main" val="40223878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smtClean="0"/>
              <a:t>The</a:t>
            </a:r>
            <a:r>
              <a:rPr lang="en-US" baseline="0" dirty="0" smtClean="0"/>
              <a:t> lowest doses at which there was evidence for toxicity in the collected NTP studies were similar to those in the studies used by CDC to establish the DWAL at the time of the spill. </a:t>
            </a:r>
            <a:endParaRPr lang="en-US" dirty="0"/>
          </a:p>
        </p:txBody>
      </p:sp>
      <p:sp>
        <p:nvSpPr>
          <p:cNvPr id="4" name="Slide Number Placeholder 3"/>
          <p:cNvSpPr>
            <a:spLocks noGrp="1"/>
          </p:cNvSpPr>
          <p:nvPr>
            <p:ph type="sldNum" sz="quarter" idx="10"/>
          </p:nvPr>
        </p:nvSpPr>
        <p:spPr/>
        <p:txBody>
          <a:bodyPr/>
          <a:lstStyle/>
          <a:p>
            <a:pPr>
              <a:defRPr/>
            </a:pPr>
            <a:fld id="{87875D73-0CD5-4D61-8B3A-6FB9D2B223B8}" type="slidenum">
              <a:rPr lang="en-US" smtClean="0"/>
              <a:pPr>
                <a:defRPr/>
              </a:pPr>
              <a:t>19</a:t>
            </a:fld>
            <a:endParaRPr lang="en-US"/>
          </a:p>
        </p:txBody>
      </p:sp>
    </p:spTree>
    <p:extLst>
      <p:ext uri="{BB962C8B-B14F-4D97-AF65-F5344CB8AC3E}">
        <p14:creationId xmlns:p14="http://schemas.microsoft.com/office/powerpoint/2010/main" val="29415635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rat prenatal toxicity study found that one of the more sensitive responses to MCHM was a decreased weight</a:t>
            </a:r>
            <a:r>
              <a:rPr lang="en-US" baseline="0" dirty="0" smtClean="0"/>
              <a:t> of the fetuses in pregnant rats given the chemicals during gestation. However, this effect was observed at doses many thousands of time higher than any expected exposures of pregnant women following the Elk River Spill.</a:t>
            </a:r>
            <a:endParaRPr lang="en-US" dirty="0"/>
          </a:p>
        </p:txBody>
      </p:sp>
      <p:sp>
        <p:nvSpPr>
          <p:cNvPr id="4" name="Slide Number Placeholder 3"/>
          <p:cNvSpPr>
            <a:spLocks noGrp="1"/>
          </p:cNvSpPr>
          <p:nvPr>
            <p:ph type="sldNum" sz="quarter" idx="10"/>
          </p:nvPr>
        </p:nvSpPr>
        <p:spPr/>
        <p:txBody>
          <a:bodyPr/>
          <a:lstStyle/>
          <a:p>
            <a:pPr>
              <a:defRPr/>
            </a:pPr>
            <a:fld id="{87875D73-0CD5-4D61-8B3A-6FB9D2B223B8}" type="slidenum">
              <a:rPr lang="en-US" smtClean="0"/>
              <a:pPr>
                <a:defRPr/>
              </a:pPr>
              <a:t>20</a:t>
            </a:fld>
            <a:endParaRPr lang="en-US"/>
          </a:p>
        </p:txBody>
      </p:sp>
    </p:spTree>
    <p:extLst>
      <p:ext uri="{BB962C8B-B14F-4D97-AF65-F5344CB8AC3E}">
        <p14:creationId xmlns:p14="http://schemas.microsoft.com/office/powerpoint/2010/main" val="945350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Outline of this presentation.</a:t>
            </a:r>
            <a:endParaRPr lang="en-US" dirty="0"/>
          </a:p>
        </p:txBody>
      </p:sp>
      <p:sp>
        <p:nvSpPr>
          <p:cNvPr id="4" name="Slide Number Placeholder 3"/>
          <p:cNvSpPr>
            <a:spLocks noGrp="1"/>
          </p:cNvSpPr>
          <p:nvPr>
            <p:ph type="sldNum" sz="quarter" idx="10"/>
          </p:nvPr>
        </p:nvSpPr>
        <p:spPr/>
        <p:txBody>
          <a:bodyPr/>
          <a:lstStyle/>
          <a:p>
            <a:pPr>
              <a:defRPr/>
            </a:pPr>
            <a:fld id="{87875D73-0CD5-4D61-8B3A-6FB9D2B223B8}" type="slidenum">
              <a:rPr lang="en-US" smtClean="0"/>
              <a:pPr>
                <a:defRPr/>
              </a:pPr>
              <a:t>2</a:t>
            </a:fld>
            <a:endParaRPr lang="en-US"/>
          </a:p>
        </p:txBody>
      </p:sp>
    </p:spTree>
    <p:extLst>
      <p:ext uri="{BB962C8B-B14F-4D97-AF65-F5344CB8AC3E}">
        <p14:creationId xmlns:p14="http://schemas.microsoft.com/office/powerpoint/2010/main" val="14740472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0" fontAlgn="base" latinLnBrk="0" hangingPunct="0">
              <a:lnSpc>
                <a:spcPct val="100000"/>
              </a:lnSpc>
              <a:spcBef>
                <a:spcPct val="30000"/>
              </a:spcBef>
              <a:spcAft>
                <a:spcPct val="0"/>
              </a:spcAft>
              <a:buClrTx/>
              <a:buSzTx/>
              <a:buFontTx/>
              <a:buNone/>
              <a:tabLst/>
              <a:defRPr/>
            </a:pPr>
            <a:r>
              <a:rPr lang="en-US" dirty="0" smtClean="0"/>
              <a:t>DMCHDC, a minor spill component, has been found to be of low toxicity in a rat reproductive toxicity study suggesting the findings in </a:t>
            </a:r>
            <a:r>
              <a:rPr lang="en-US" dirty="0" err="1" smtClean="0"/>
              <a:t>Zebrafish</a:t>
            </a:r>
            <a:r>
              <a:rPr lang="en-US" dirty="0" smtClean="0"/>
              <a:t> are of minimal concern. An unknown component of the spill may have the capacity to cause skin sensitization,</a:t>
            </a:r>
            <a:r>
              <a:rPr lang="en-US" baseline="0" dirty="0" smtClean="0"/>
              <a:t> but at very high concentrations. </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87875D73-0CD5-4D61-8B3A-6FB9D2B223B8}" type="slidenum">
              <a:rPr lang="en-US" smtClean="0"/>
              <a:pPr>
                <a:defRPr/>
              </a:pPr>
              <a:t>21</a:t>
            </a:fld>
            <a:endParaRPr lang="en-US"/>
          </a:p>
        </p:txBody>
      </p:sp>
    </p:spTree>
    <p:extLst>
      <p:ext uri="{BB962C8B-B14F-4D97-AF65-F5344CB8AC3E}">
        <p14:creationId xmlns:p14="http://schemas.microsoft.com/office/powerpoint/2010/main" val="38251105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7875D73-0CD5-4D61-8B3A-6FB9D2B223B8}" type="slidenum">
              <a:rPr lang="en-US" smtClean="0"/>
              <a:pPr>
                <a:defRPr/>
              </a:pPr>
              <a:t>23</a:t>
            </a:fld>
            <a:endParaRPr lang="en-US"/>
          </a:p>
        </p:txBody>
      </p:sp>
    </p:spTree>
    <p:extLst>
      <p:ext uri="{BB962C8B-B14F-4D97-AF65-F5344CB8AC3E}">
        <p14:creationId xmlns:p14="http://schemas.microsoft.com/office/powerpoint/2010/main" val="16039699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6850" y="222250"/>
            <a:ext cx="6464300" cy="48482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7875D73-0CD5-4D61-8B3A-6FB9D2B223B8}" type="slidenum">
              <a:rPr lang="en-US" smtClean="0"/>
              <a:pPr>
                <a:defRPr/>
              </a:pPr>
              <a:t>24</a:t>
            </a:fld>
            <a:endParaRPr lang="en-US"/>
          </a:p>
        </p:txBody>
      </p:sp>
    </p:spTree>
    <p:extLst>
      <p:ext uri="{BB962C8B-B14F-4D97-AF65-F5344CB8AC3E}">
        <p14:creationId xmlns:p14="http://schemas.microsoft.com/office/powerpoint/2010/main" val="20991023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Background on the Elk River chemical spill.</a:t>
            </a:r>
            <a:endParaRPr lang="en-US" dirty="0"/>
          </a:p>
        </p:txBody>
      </p:sp>
      <p:sp>
        <p:nvSpPr>
          <p:cNvPr id="4" name="Slide Number Placeholder 3"/>
          <p:cNvSpPr>
            <a:spLocks noGrp="1"/>
          </p:cNvSpPr>
          <p:nvPr>
            <p:ph type="sldNum" sz="quarter" idx="10"/>
          </p:nvPr>
        </p:nvSpPr>
        <p:spPr/>
        <p:txBody>
          <a:bodyPr/>
          <a:lstStyle/>
          <a:p>
            <a:pPr>
              <a:defRPr/>
            </a:pPr>
            <a:fld id="{87875D73-0CD5-4D61-8B3A-6FB9D2B223B8}" type="slidenum">
              <a:rPr lang="en-US" smtClean="0"/>
              <a:pPr>
                <a:defRPr/>
              </a:pPr>
              <a:t>3</a:t>
            </a:fld>
            <a:endParaRPr lang="en-US"/>
          </a:p>
        </p:txBody>
      </p:sp>
    </p:spTree>
    <p:extLst>
      <p:ext uri="{BB962C8B-B14F-4D97-AF65-F5344CB8AC3E}">
        <p14:creationId xmlns:p14="http://schemas.microsoft.com/office/powerpoint/2010/main" val="1174014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Crude MCHM refers</a:t>
            </a:r>
            <a:r>
              <a:rPr lang="en-US" baseline="0" dirty="0" smtClean="0"/>
              <a:t> to</a:t>
            </a:r>
            <a:r>
              <a:rPr lang="en-US" dirty="0" smtClean="0"/>
              <a:t> a mixture of chemicals of similar structure shown here. MCHM or 4-methylcyclohexane methanol is the primary chemical in the spilled liquid and is indicated</a:t>
            </a:r>
            <a:r>
              <a:rPr lang="en-US" baseline="0" dirty="0" smtClean="0"/>
              <a:t> with an *.</a:t>
            </a:r>
            <a:endParaRPr lang="en-US" dirty="0"/>
          </a:p>
        </p:txBody>
      </p:sp>
      <p:sp>
        <p:nvSpPr>
          <p:cNvPr id="4" name="Slide Number Placeholder 3"/>
          <p:cNvSpPr>
            <a:spLocks noGrp="1"/>
          </p:cNvSpPr>
          <p:nvPr>
            <p:ph type="sldNum" sz="quarter" idx="10"/>
          </p:nvPr>
        </p:nvSpPr>
        <p:spPr/>
        <p:txBody>
          <a:bodyPr/>
          <a:lstStyle/>
          <a:p>
            <a:pPr>
              <a:defRPr/>
            </a:pPr>
            <a:fld id="{87875D73-0CD5-4D61-8B3A-6FB9D2B223B8}" type="slidenum">
              <a:rPr lang="en-US" smtClean="0"/>
              <a:pPr>
                <a:defRPr/>
              </a:pPr>
              <a:t>4</a:t>
            </a:fld>
            <a:endParaRPr lang="en-US"/>
          </a:p>
        </p:txBody>
      </p:sp>
    </p:spTree>
    <p:extLst>
      <p:ext uri="{BB962C8B-B14F-4D97-AF65-F5344CB8AC3E}">
        <p14:creationId xmlns:p14="http://schemas.microsoft.com/office/powerpoint/2010/main" val="1297301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 advisory to not drink the water was issued on the afternoon of the spill. The spilled material overwhelmed the charcoal filtration system of the local water utility and entered the water distribution system. The Centers for Disease Control and Prevention (CDC) set an initial drinking water advisory level of 1 part per million (ppm) for</a:t>
            </a:r>
            <a:r>
              <a:rPr lang="en-US" baseline="0" dirty="0" smtClean="0"/>
              <a:t> MCHM based on information reported on a Material Safety Data Sheet issued by the manufacturer Eastman Chemical Company. The 1 ppm level was reaffirmed later following release by the manufacturer of a more extensive 28-day, repeated-dose, rat toxicology study. A Drinking Water Advisory Level (DWAL) for another chemical propylene glycol phenyl ether (PPH), present in much lower quantities, was established based on a more complete database of toxicology information made available by the manufacturer, Dow Chemical Company.</a:t>
            </a:r>
          </a:p>
          <a:p>
            <a:endParaRPr lang="en-US" baseline="0" dirty="0" smtClean="0"/>
          </a:p>
          <a:p>
            <a:r>
              <a:rPr lang="en-US" baseline="0" dirty="0" smtClean="0"/>
              <a:t>Based on initial evaluation of the structures of the spilled chemicals, the transient nature of the spill, and the irritating qualities of the spilled materials, the NTP predicted that there was low concern for any lasting health effects.</a:t>
            </a:r>
          </a:p>
          <a:p>
            <a:endParaRPr lang="en-US" baseline="0" dirty="0" smtClean="0"/>
          </a:p>
          <a:p>
            <a:r>
              <a:rPr lang="en-US" baseline="0" dirty="0" smtClean="0"/>
              <a:t>The advisory against drinking the water was lifted by the water company on Jan 18. CDC determined the water to be safe for drinking on Jan 21, but retained a caution for pregnant women.</a:t>
            </a:r>
            <a:endParaRPr lang="en-US" dirty="0"/>
          </a:p>
        </p:txBody>
      </p:sp>
      <p:sp>
        <p:nvSpPr>
          <p:cNvPr id="4" name="Slide Number Placeholder 3"/>
          <p:cNvSpPr>
            <a:spLocks noGrp="1"/>
          </p:cNvSpPr>
          <p:nvPr>
            <p:ph type="sldNum" sz="quarter" idx="10"/>
          </p:nvPr>
        </p:nvSpPr>
        <p:spPr/>
        <p:txBody>
          <a:bodyPr/>
          <a:lstStyle/>
          <a:p>
            <a:pPr>
              <a:defRPr/>
            </a:pPr>
            <a:fld id="{87875D73-0CD5-4D61-8B3A-6FB9D2B223B8}" type="slidenum">
              <a:rPr lang="en-US" smtClean="0"/>
              <a:pPr>
                <a:defRPr/>
              </a:pPr>
              <a:t>5</a:t>
            </a:fld>
            <a:endParaRPr lang="en-US"/>
          </a:p>
        </p:txBody>
      </p:sp>
    </p:spTree>
    <p:extLst>
      <p:ext uri="{BB962C8B-B14F-4D97-AF65-F5344CB8AC3E}">
        <p14:creationId xmlns:p14="http://schemas.microsoft.com/office/powerpoint/2010/main" val="11908132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the time of the spill there were few toxicology studies available on which to base a drinking</a:t>
            </a:r>
            <a:r>
              <a:rPr lang="en-US" baseline="0" dirty="0" smtClean="0"/>
              <a:t> water advisory level. Because developing animals and humans are typically considered more susceptible than adults to toxic effects of environmental chemicals, the lack of any studies in developing organisms was a concern, as was the absence of information on many of the minor spilled chemicals.</a:t>
            </a:r>
            <a:endParaRPr lang="en-US" dirty="0"/>
          </a:p>
        </p:txBody>
      </p:sp>
      <p:sp>
        <p:nvSpPr>
          <p:cNvPr id="4" name="Slide Number Placeholder 3"/>
          <p:cNvSpPr>
            <a:spLocks noGrp="1"/>
          </p:cNvSpPr>
          <p:nvPr>
            <p:ph type="sldNum" sz="quarter" idx="10"/>
          </p:nvPr>
        </p:nvSpPr>
        <p:spPr/>
        <p:txBody>
          <a:bodyPr/>
          <a:lstStyle/>
          <a:p>
            <a:pPr>
              <a:defRPr/>
            </a:pPr>
            <a:fld id="{87875D73-0CD5-4D61-8B3A-6FB9D2B223B8}" type="slidenum">
              <a:rPr lang="en-US" smtClean="0"/>
              <a:pPr>
                <a:defRPr/>
              </a:pPr>
              <a:t>6</a:t>
            </a:fld>
            <a:endParaRPr lang="en-US"/>
          </a:p>
        </p:txBody>
      </p:sp>
    </p:spTree>
    <p:extLst>
      <p:ext uri="{BB962C8B-B14F-4D97-AF65-F5344CB8AC3E}">
        <p14:creationId xmlns:p14="http://schemas.microsoft.com/office/powerpoint/2010/main" val="25530288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a:t>
            </a:r>
            <a:r>
              <a:rPr lang="en-US" dirty="0" smtClean="0"/>
              <a:t>pilled</a:t>
            </a:r>
            <a:r>
              <a:rPr lang="en-US" baseline="0" dirty="0" smtClean="0"/>
              <a:t> chemicals were studied in five types of toxicity screening assays in human cells in vitro and in lower life forms. Computerized structure activity relationship screens were performed to extend those performed in the months immediately following the spill.</a:t>
            </a:r>
            <a:endParaRPr lang="en-US" dirty="0"/>
          </a:p>
        </p:txBody>
      </p:sp>
      <p:sp>
        <p:nvSpPr>
          <p:cNvPr id="4" name="Slide Number Placeholder 3"/>
          <p:cNvSpPr>
            <a:spLocks noGrp="1"/>
          </p:cNvSpPr>
          <p:nvPr>
            <p:ph type="sldNum" sz="quarter" idx="10"/>
          </p:nvPr>
        </p:nvSpPr>
        <p:spPr/>
        <p:txBody>
          <a:bodyPr/>
          <a:lstStyle/>
          <a:p>
            <a:pPr>
              <a:defRPr/>
            </a:pPr>
            <a:fld id="{87875D73-0CD5-4D61-8B3A-6FB9D2B223B8}" type="slidenum">
              <a:rPr lang="en-US" smtClean="0"/>
              <a:pPr>
                <a:defRPr/>
              </a:pPr>
              <a:t>7</a:t>
            </a:fld>
            <a:endParaRPr lang="en-US"/>
          </a:p>
        </p:txBody>
      </p:sp>
    </p:spTree>
    <p:extLst>
      <p:ext uri="{BB962C8B-B14F-4D97-AF65-F5344CB8AC3E}">
        <p14:creationId xmlns:p14="http://schemas.microsoft.com/office/powerpoint/2010/main" val="17243483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were three types of studies performed in rodents.</a:t>
            </a:r>
            <a:r>
              <a:rPr lang="en-US" baseline="0" dirty="0" smtClean="0"/>
              <a:t> These</a:t>
            </a:r>
            <a:r>
              <a:rPr lang="en-US" dirty="0" smtClean="0"/>
              <a:t> involved measurements of the irritant</a:t>
            </a:r>
            <a:r>
              <a:rPr lang="en-US" baseline="0" dirty="0" smtClean="0"/>
              <a:t> and potential sensitizing effects on mouse skin, studies of the development of rat fetuses after dosing pregnant females, and very sensitive studies of changes in the expression of genes involved in toxic responses in the livers and kidneys of rats following repeated oral exposures.</a:t>
            </a:r>
            <a:endParaRPr lang="en-US" dirty="0"/>
          </a:p>
        </p:txBody>
      </p:sp>
      <p:sp>
        <p:nvSpPr>
          <p:cNvPr id="4" name="Slide Number Placeholder 3"/>
          <p:cNvSpPr>
            <a:spLocks noGrp="1"/>
          </p:cNvSpPr>
          <p:nvPr>
            <p:ph type="sldNum" sz="quarter" idx="10"/>
          </p:nvPr>
        </p:nvSpPr>
        <p:spPr/>
        <p:txBody>
          <a:bodyPr/>
          <a:lstStyle/>
          <a:p>
            <a:pPr>
              <a:defRPr/>
            </a:pPr>
            <a:fld id="{87875D73-0CD5-4D61-8B3A-6FB9D2B223B8}" type="slidenum">
              <a:rPr lang="en-US" smtClean="0"/>
              <a:pPr>
                <a:defRPr/>
              </a:pPr>
              <a:t>8</a:t>
            </a:fld>
            <a:endParaRPr lang="en-US"/>
          </a:p>
        </p:txBody>
      </p:sp>
    </p:spTree>
    <p:extLst>
      <p:ext uri="{BB962C8B-B14F-4D97-AF65-F5344CB8AC3E}">
        <p14:creationId xmlns:p14="http://schemas.microsoft.com/office/powerpoint/2010/main" val="36958841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Findings from a comprehensive battery of SAR models </a:t>
            </a:r>
            <a:r>
              <a:rPr lang="en-US" baseline="0" dirty="0" smtClean="0"/>
              <a:t>suggested that MCHM would likely be an irritant and may produce toxicity to developing organisms. It’s important to note that the models do not take into account the doses required to produce effects, and that many of the models have a number of limitations that reduce confidence in the predictions.</a:t>
            </a:r>
            <a:endParaRPr lang="en-US" dirty="0"/>
          </a:p>
        </p:txBody>
      </p:sp>
      <p:sp>
        <p:nvSpPr>
          <p:cNvPr id="4" name="Slide Number Placeholder 3"/>
          <p:cNvSpPr>
            <a:spLocks noGrp="1"/>
          </p:cNvSpPr>
          <p:nvPr>
            <p:ph type="sldNum" sz="quarter" idx="10"/>
          </p:nvPr>
        </p:nvSpPr>
        <p:spPr/>
        <p:txBody>
          <a:bodyPr/>
          <a:lstStyle/>
          <a:p>
            <a:pPr>
              <a:defRPr/>
            </a:pPr>
            <a:fld id="{87875D73-0CD5-4D61-8B3A-6FB9D2B223B8}" type="slidenum">
              <a:rPr lang="en-US" smtClean="0"/>
              <a:pPr>
                <a:defRPr/>
              </a:pPr>
              <a:t>9</a:t>
            </a:fld>
            <a:endParaRPr lang="en-US"/>
          </a:p>
        </p:txBody>
      </p:sp>
    </p:spTree>
    <p:extLst>
      <p:ext uri="{BB962C8B-B14F-4D97-AF65-F5344CB8AC3E}">
        <p14:creationId xmlns:p14="http://schemas.microsoft.com/office/powerpoint/2010/main" val="13874176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 Id="rId3" Type="http://schemas.openxmlformats.org/officeDocument/2006/relationships/image" Target="../media/image1.jp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 name="Picture 7" descr="Logo for the Department of Health &amp; Human Services" title="Department of Health &amp; Human Services (HH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9600" y="5943600"/>
            <a:ext cx="590550" cy="660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2530" name="Rectangle 2"/>
          <p:cNvSpPr>
            <a:spLocks noGrp="1" noChangeArrowheads="1"/>
          </p:cNvSpPr>
          <p:nvPr>
            <p:ph type="ctrTitle"/>
          </p:nvPr>
        </p:nvSpPr>
        <p:spPr>
          <a:xfrm>
            <a:off x="152400" y="1905000"/>
            <a:ext cx="8839200" cy="1470025"/>
          </a:xfrm>
          <a:prstGeom prst="rect">
            <a:avLst/>
          </a:prstGeom>
          <a:noFill/>
          <a:ln w="9525" algn="ctr">
            <a:noFill/>
            <a:miter lim="800000"/>
            <a:headEnd/>
            <a:tailEnd/>
          </a:ln>
        </p:spPr>
        <p:txBody>
          <a:bodyPr anchor="b"/>
          <a:lstStyle>
            <a:lvl1pPr algn="ctr" rtl="0" eaLnBrk="1" fontAlgn="base" hangingPunct="1">
              <a:lnSpc>
                <a:spcPct val="90000"/>
              </a:lnSpc>
              <a:spcBef>
                <a:spcPct val="55000"/>
              </a:spcBef>
              <a:spcAft>
                <a:spcPct val="0"/>
              </a:spcAft>
              <a:defRPr lang="en-US" sz="4400" b="1" smtClean="0">
                <a:solidFill>
                  <a:schemeClr val="tx2"/>
                </a:solidFill>
                <a:latin typeface="+mj-lt"/>
                <a:ea typeface="+mj-ea"/>
                <a:cs typeface="+mj-cs"/>
              </a:defRPr>
            </a:lvl1pPr>
          </a:lstStyle>
          <a:p>
            <a:r>
              <a:rPr lang="en-US" dirty="0" smtClean="0"/>
              <a:t>Click to edit Master title style</a:t>
            </a:r>
          </a:p>
        </p:txBody>
      </p:sp>
      <p:sp>
        <p:nvSpPr>
          <p:cNvPr id="22531" name="Rectangle 3"/>
          <p:cNvSpPr>
            <a:spLocks noGrp="1" noChangeArrowheads="1"/>
          </p:cNvSpPr>
          <p:nvPr>
            <p:ph type="subTitle" idx="1"/>
          </p:nvPr>
        </p:nvSpPr>
        <p:spPr>
          <a:xfrm>
            <a:off x="1371600" y="3429000"/>
            <a:ext cx="6400800" cy="1752600"/>
          </a:xfrm>
          <a:ln algn="ctr"/>
        </p:spPr>
        <p:txBody>
          <a:bodyPr/>
          <a:lstStyle>
            <a:lvl1pPr marL="0" indent="0" algn="ctr" eaLnBrk="1" hangingPunct="1">
              <a:lnSpc>
                <a:spcPct val="100000"/>
              </a:lnSpc>
              <a:spcBef>
                <a:spcPct val="0"/>
              </a:spcBef>
              <a:buFont typeface="Arial" charset="0"/>
              <a:buNone/>
              <a:defRPr sz="2400" smtClean="0">
                <a:solidFill>
                  <a:schemeClr val="tx2"/>
                </a:solidFill>
              </a:defRPr>
            </a:lvl1pPr>
          </a:lstStyle>
          <a:p>
            <a:r>
              <a:rPr lang="en-US" smtClean="0"/>
              <a:t>Click to edit Master subtitle style</a:t>
            </a:r>
          </a:p>
        </p:txBody>
      </p:sp>
      <p:cxnSp>
        <p:nvCxnSpPr>
          <p:cNvPr id="6" name="Straight Connector 5" descr="&quot;&quot;" title="&quot;&quot;"/>
          <p:cNvCxnSpPr/>
          <p:nvPr userDrawn="1"/>
        </p:nvCxnSpPr>
        <p:spPr>
          <a:xfrm flipH="1">
            <a:off x="152400" y="838200"/>
            <a:ext cx="8839200" cy="0"/>
          </a:xfrm>
          <a:prstGeom prst="line">
            <a:avLst/>
          </a:prstGeom>
          <a:ln w="57150">
            <a:solidFill>
              <a:srgbClr val="2E4496"/>
            </a:solidFill>
          </a:ln>
        </p:spPr>
        <p:style>
          <a:lnRef idx="1">
            <a:schemeClr val="accent1"/>
          </a:lnRef>
          <a:fillRef idx="0">
            <a:schemeClr val="accent1"/>
          </a:fillRef>
          <a:effectRef idx="0">
            <a:schemeClr val="accent1"/>
          </a:effectRef>
          <a:fontRef idx="minor">
            <a:schemeClr val="tx1"/>
          </a:fontRef>
        </p:style>
      </p:cxnSp>
      <p:pic>
        <p:nvPicPr>
          <p:cNvPr id="3" name="Picture 2" descr="Logo for the National Toxicology Program" title="National Toxicology Program (NTP)"/>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8532" y="84669"/>
            <a:ext cx="2402237" cy="640597"/>
          </a:xfrm>
          <a:prstGeom prst="rect">
            <a:avLst/>
          </a:prstGeom>
        </p:spPr>
      </p:pic>
      <p:cxnSp>
        <p:nvCxnSpPr>
          <p:cNvPr id="7" name="Straight Connector 6" descr="&quot;&quot;" title="&quot;&quot;"/>
          <p:cNvCxnSpPr/>
          <p:nvPr userDrawn="1"/>
        </p:nvCxnSpPr>
        <p:spPr>
          <a:xfrm>
            <a:off x="152399" y="934065"/>
            <a:ext cx="8844117" cy="0"/>
          </a:xfrm>
          <a:prstGeom prst="line">
            <a:avLst/>
          </a:prstGeom>
          <a:ln>
            <a:solidFill>
              <a:srgbClr val="EAAC0C"/>
            </a:solidFill>
          </a:ln>
        </p:spPr>
        <p:style>
          <a:lnRef idx="1">
            <a:schemeClr val="accent1"/>
          </a:lnRef>
          <a:fillRef idx="0">
            <a:schemeClr val="accent1"/>
          </a:fillRef>
          <a:effectRef idx="0">
            <a:schemeClr val="accent1"/>
          </a:effectRef>
          <a:fontRef idx="minor">
            <a:schemeClr val="tx1"/>
          </a:fontRef>
        </p:style>
      </p:cxnSp>
      <p:cxnSp>
        <p:nvCxnSpPr>
          <p:cNvPr id="8" name="Straight Connector 7" descr="&quot;&quot;" title="&quot;&quot;"/>
          <p:cNvCxnSpPr/>
          <p:nvPr userDrawn="1"/>
        </p:nvCxnSpPr>
        <p:spPr>
          <a:xfrm>
            <a:off x="152399" y="894736"/>
            <a:ext cx="8844117" cy="0"/>
          </a:xfrm>
          <a:prstGeom prst="line">
            <a:avLst/>
          </a:prstGeom>
          <a:ln w="28575">
            <a:solidFill>
              <a:srgbClr val="EAAC0C"/>
            </a:solidFill>
          </a:ln>
        </p:spPr>
        <p:style>
          <a:lnRef idx="1">
            <a:schemeClr val="accent1"/>
          </a:lnRef>
          <a:fillRef idx="0">
            <a:schemeClr val="accent1"/>
          </a:fillRef>
          <a:effectRef idx="0">
            <a:schemeClr val="accent1"/>
          </a:effectRef>
          <a:fontRef idx="minor">
            <a:schemeClr val="tx1"/>
          </a:fontRef>
        </p:style>
      </p:cxnSp>
      <p:sp>
        <p:nvSpPr>
          <p:cNvPr id="9"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defRPr sz="1300" smtClean="0">
                <a:latin typeface="Times" pitchFamily="18" charset="0"/>
              </a:defRPr>
            </a:lvl1pPr>
          </a:lstStyle>
          <a:p>
            <a:pPr>
              <a:defRPr/>
            </a:pPr>
            <a:endParaRPr lang="en-US" dirty="0"/>
          </a:p>
        </p:txBody>
      </p:sp>
      <p:sp>
        <p:nvSpPr>
          <p:cNvPr id="10"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lgn="ctr">
              <a:defRPr sz="1300" smtClean="0">
                <a:latin typeface="Times" pitchFamily="18" charset="0"/>
              </a:defRPr>
            </a:lvl1pPr>
          </a:lstStyle>
          <a:p>
            <a:pPr>
              <a:defRPr/>
            </a:pPr>
            <a:endParaRPr lang="en-US"/>
          </a:p>
        </p:txBody>
      </p:sp>
      <p:sp>
        <p:nvSpPr>
          <p:cNvPr id="11"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lgn="r">
              <a:defRPr sz="1300" smtClean="0">
                <a:latin typeface="Times" pitchFamily="18" charset="0"/>
              </a:defRPr>
            </a:lvl1pPr>
          </a:lstStyle>
          <a:p>
            <a:pPr>
              <a:defRPr/>
            </a:pPr>
            <a:fld id="{1D1BF640-8E4B-46C4-B219-C2EE508C5471}" type="slidenum">
              <a:rPr lang="en-US"/>
              <a:pPr>
                <a:defRPr/>
              </a:pPr>
              <a:t>‹#›</a:t>
            </a:fld>
            <a:endParaRPr lang="en-US"/>
          </a:p>
        </p:txBody>
      </p:sp>
    </p:spTree>
    <p:extLst>
      <p:ext uri="{BB962C8B-B14F-4D97-AF65-F5344CB8AC3E}">
        <p14:creationId xmlns:p14="http://schemas.microsoft.com/office/powerpoint/2010/main" val="4124934678"/>
      </p:ext>
    </p:extLst>
  </p:cSld>
  <p:clrMapOvr>
    <a:masterClrMapping/>
  </p:clrMapOvr>
  <p:transition spd="med">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FE0EE-C05F-3845-962D-D61F8FC3FA12}" type="slidenum">
              <a:rPr lang="en-US" smtClean="0"/>
              <a:t>‹#›</a:t>
            </a:fld>
            <a:endParaRPr lang="en-US"/>
          </a:p>
        </p:txBody>
      </p:sp>
    </p:spTree>
    <p:extLst>
      <p:ext uri="{BB962C8B-B14F-4D97-AF65-F5344CB8AC3E}">
        <p14:creationId xmlns:p14="http://schemas.microsoft.com/office/powerpoint/2010/main" val="2105051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FE0EE-C05F-3845-962D-D61F8FC3FA12}" type="slidenum">
              <a:rPr lang="en-US" smtClean="0"/>
              <a:t>‹#›</a:t>
            </a:fld>
            <a:endParaRPr lang="en-US"/>
          </a:p>
        </p:txBody>
      </p:sp>
    </p:spTree>
    <p:extLst>
      <p:ext uri="{BB962C8B-B14F-4D97-AF65-F5344CB8AC3E}">
        <p14:creationId xmlns:p14="http://schemas.microsoft.com/office/powerpoint/2010/main" val="22916435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CFE0EE-C05F-3845-962D-D61F8FC3FA12}" type="slidenum">
              <a:rPr lang="en-US" smtClean="0"/>
              <a:t>‹#›</a:t>
            </a:fld>
            <a:endParaRPr lang="en-US"/>
          </a:p>
        </p:txBody>
      </p:sp>
    </p:spTree>
    <p:extLst>
      <p:ext uri="{BB962C8B-B14F-4D97-AF65-F5344CB8AC3E}">
        <p14:creationId xmlns:p14="http://schemas.microsoft.com/office/powerpoint/2010/main" val="11954374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CFE0EE-C05F-3845-962D-D61F8FC3FA12}" type="slidenum">
              <a:rPr lang="en-US" smtClean="0"/>
              <a:t>‹#›</a:t>
            </a:fld>
            <a:endParaRPr lang="en-US"/>
          </a:p>
        </p:txBody>
      </p:sp>
    </p:spTree>
    <p:extLst>
      <p:ext uri="{BB962C8B-B14F-4D97-AF65-F5344CB8AC3E}">
        <p14:creationId xmlns:p14="http://schemas.microsoft.com/office/powerpoint/2010/main" val="18644645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CFE0EE-C05F-3845-962D-D61F8FC3FA12}" type="slidenum">
              <a:rPr lang="en-US" smtClean="0"/>
              <a:t>‹#›</a:t>
            </a:fld>
            <a:endParaRPr lang="en-US"/>
          </a:p>
        </p:txBody>
      </p:sp>
    </p:spTree>
    <p:extLst>
      <p:ext uri="{BB962C8B-B14F-4D97-AF65-F5344CB8AC3E}">
        <p14:creationId xmlns:p14="http://schemas.microsoft.com/office/powerpoint/2010/main" val="867125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CFE0EE-C05F-3845-962D-D61F8FC3FA12}" type="slidenum">
              <a:rPr lang="en-US" smtClean="0"/>
              <a:t>‹#›</a:t>
            </a:fld>
            <a:endParaRPr lang="en-US"/>
          </a:p>
        </p:txBody>
      </p:sp>
    </p:spTree>
    <p:extLst>
      <p:ext uri="{BB962C8B-B14F-4D97-AF65-F5344CB8AC3E}">
        <p14:creationId xmlns:p14="http://schemas.microsoft.com/office/powerpoint/2010/main" val="3640621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CFE0EE-C05F-3845-962D-D61F8FC3FA12}" type="slidenum">
              <a:rPr lang="en-US" smtClean="0"/>
              <a:t>‹#›</a:t>
            </a:fld>
            <a:endParaRPr lang="en-US"/>
          </a:p>
        </p:txBody>
      </p:sp>
    </p:spTree>
    <p:extLst>
      <p:ext uri="{BB962C8B-B14F-4D97-AF65-F5344CB8AC3E}">
        <p14:creationId xmlns:p14="http://schemas.microsoft.com/office/powerpoint/2010/main" val="25916353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CFE0EE-C05F-3845-962D-D61F8FC3FA12}" type="slidenum">
              <a:rPr lang="en-US" smtClean="0"/>
              <a:t>‹#›</a:t>
            </a:fld>
            <a:endParaRPr lang="en-US"/>
          </a:p>
        </p:txBody>
      </p:sp>
    </p:spTree>
    <p:extLst>
      <p:ext uri="{BB962C8B-B14F-4D97-AF65-F5344CB8AC3E}">
        <p14:creationId xmlns:p14="http://schemas.microsoft.com/office/powerpoint/2010/main" val="18627875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FE0EE-C05F-3845-962D-D61F8FC3FA12}" type="slidenum">
              <a:rPr lang="en-US" smtClean="0"/>
              <a:t>‹#›</a:t>
            </a:fld>
            <a:endParaRPr lang="en-US"/>
          </a:p>
        </p:txBody>
      </p:sp>
    </p:spTree>
    <p:extLst>
      <p:ext uri="{BB962C8B-B14F-4D97-AF65-F5344CB8AC3E}">
        <p14:creationId xmlns:p14="http://schemas.microsoft.com/office/powerpoint/2010/main" val="37961824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FE0EE-C05F-3845-962D-D61F8FC3FA12}" type="slidenum">
              <a:rPr lang="en-US" smtClean="0"/>
              <a:t>‹#›</a:t>
            </a:fld>
            <a:endParaRPr lang="en-US"/>
          </a:p>
        </p:txBody>
      </p:sp>
    </p:spTree>
    <p:extLst>
      <p:ext uri="{BB962C8B-B14F-4D97-AF65-F5344CB8AC3E}">
        <p14:creationId xmlns:p14="http://schemas.microsoft.com/office/powerpoint/2010/main" val="1517326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 Placeholder 4"/>
          <p:cNvSpPr>
            <a:spLocks noGrp="1"/>
          </p:cNvSpPr>
          <p:nvPr>
            <p:ph type="body" sz="quarter" idx="10" hasCustomPrompt="1"/>
          </p:nvPr>
        </p:nvSpPr>
        <p:spPr>
          <a:xfrm>
            <a:off x="152400" y="778948"/>
            <a:ext cx="8153400" cy="381000"/>
          </a:xfrm>
          <a:ln algn="ctr"/>
        </p:spPr>
        <p:txBody>
          <a:bodyPr/>
          <a:lstStyle>
            <a:lvl1pPr marL="230188" indent="-230188">
              <a:buFontTx/>
              <a:buNone/>
              <a:defRPr lang="en-US" sz="2600" b="1" smtClean="0">
                <a:solidFill>
                  <a:schemeClr val="tx2"/>
                </a:solidFill>
              </a:defRPr>
            </a:lvl1pPr>
            <a:lvl2pPr>
              <a:defRPr lang="en-US" smtClean="0"/>
            </a:lvl2pPr>
            <a:lvl3pPr>
              <a:defRPr lang="en-US" smtClean="0"/>
            </a:lvl3pPr>
            <a:lvl4pPr>
              <a:defRPr lang="en-US" smtClean="0"/>
            </a:lvl4pPr>
            <a:lvl5pPr>
              <a:defRPr lang="en-US"/>
            </a:lvl5pPr>
          </a:lstStyle>
          <a:p>
            <a:pPr marL="0" lvl="0" indent="0" eaLnBrk="1" hangingPunct="1">
              <a:lnSpc>
                <a:spcPct val="100000"/>
              </a:lnSpc>
              <a:spcBef>
                <a:spcPct val="0"/>
              </a:spcBef>
            </a:pPr>
            <a:r>
              <a:rPr lang="en-US" dirty="0" smtClean="0"/>
              <a:t>Title 2</a:t>
            </a:r>
            <a:endParaRPr lang="en-US" dirty="0"/>
          </a:p>
        </p:txBody>
      </p:sp>
      <p:sp>
        <p:nvSpPr>
          <p:cNvPr id="5" name="Rectangle 2"/>
          <p:cNvSpPr>
            <a:spLocks noGrp="1" noChangeArrowheads="1"/>
          </p:cNvSpPr>
          <p:nvPr>
            <p:ph type="title" hasCustomPrompt="1"/>
          </p:nvPr>
        </p:nvSpPr>
        <p:spPr bwMode="auto">
          <a:xfrm>
            <a:off x="1295400" y="-1"/>
            <a:ext cx="7620000" cy="63500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defRPr baseline="0"/>
            </a:lvl1pPr>
          </a:lstStyle>
          <a:p>
            <a:pPr lvl="0"/>
            <a:r>
              <a:rPr lang="en-US" dirty="0" smtClean="0"/>
              <a:t>Optional Title 1</a:t>
            </a:r>
          </a:p>
        </p:txBody>
      </p:sp>
      <p:sp>
        <p:nvSpPr>
          <p:cNvPr id="7"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defRPr sz="1300" smtClean="0">
                <a:latin typeface="Times" pitchFamily="18" charset="0"/>
              </a:defRPr>
            </a:lvl1pPr>
          </a:lstStyle>
          <a:p>
            <a:pPr>
              <a:defRPr/>
            </a:pPr>
            <a:endParaRPr lang="en-US" dirty="0"/>
          </a:p>
        </p:txBody>
      </p:sp>
      <p:sp>
        <p:nvSpPr>
          <p:cNvPr id="8"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lgn="ctr">
              <a:defRPr sz="1300" smtClean="0">
                <a:latin typeface="Times" pitchFamily="18" charset="0"/>
              </a:defRPr>
            </a:lvl1pPr>
          </a:lstStyle>
          <a:p>
            <a:pPr>
              <a:defRPr/>
            </a:pPr>
            <a:endParaRPr lang="en-US"/>
          </a:p>
        </p:txBody>
      </p:sp>
      <p:sp>
        <p:nvSpPr>
          <p:cNvPr id="9"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lgn="r">
              <a:defRPr sz="1300" smtClean="0">
                <a:latin typeface="Times" pitchFamily="18" charset="0"/>
              </a:defRPr>
            </a:lvl1pPr>
          </a:lstStyle>
          <a:p>
            <a:pPr>
              <a:defRPr/>
            </a:pPr>
            <a:fld id="{1D1BF640-8E4B-46C4-B219-C2EE508C5471}" type="slidenum">
              <a:rPr lang="en-US"/>
              <a:pPr>
                <a:defRPr/>
              </a:pPr>
              <a:t>‹#›</a:t>
            </a:fld>
            <a:endParaRPr lang="en-US"/>
          </a:p>
        </p:txBody>
      </p:sp>
    </p:spTree>
    <p:extLst>
      <p:ext uri="{BB962C8B-B14F-4D97-AF65-F5344CB8AC3E}">
        <p14:creationId xmlns:p14="http://schemas.microsoft.com/office/powerpoint/2010/main" val="3745437037"/>
      </p:ext>
    </p:extLst>
  </p:cSld>
  <p:clrMapOvr>
    <a:masterClrMapping/>
  </p:clrMapOvr>
  <p:transition spd="med">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 name="Picture 7" descr="Logo for the Department of Health &amp; Human Services" title="Department of Health &amp; Human Services (HH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9600" y="5943600"/>
            <a:ext cx="590550" cy="660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2530" name="Rectangle 2"/>
          <p:cNvSpPr>
            <a:spLocks noGrp="1" noChangeArrowheads="1"/>
          </p:cNvSpPr>
          <p:nvPr>
            <p:ph type="ctrTitle"/>
          </p:nvPr>
        </p:nvSpPr>
        <p:spPr>
          <a:xfrm>
            <a:off x="152400" y="1905000"/>
            <a:ext cx="8839200" cy="1470025"/>
          </a:xfrm>
          <a:prstGeom prst="rect">
            <a:avLst/>
          </a:prstGeom>
          <a:noFill/>
          <a:ln w="9525" algn="ctr">
            <a:noFill/>
            <a:miter lim="800000"/>
            <a:headEnd/>
            <a:tailEnd/>
          </a:ln>
        </p:spPr>
        <p:txBody>
          <a:bodyPr anchor="b"/>
          <a:lstStyle>
            <a:lvl1pPr algn="ctr" rtl="0" eaLnBrk="1" fontAlgn="base" hangingPunct="1">
              <a:lnSpc>
                <a:spcPct val="90000"/>
              </a:lnSpc>
              <a:spcBef>
                <a:spcPct val="55000"/>
              </a:spcBef>
              <a:spcAft>
                <a:spcPct val="0"/>
              </a:spcAft>
              <a:defRPr lang="en-US" sz="4400" b="1" smtClean="0">
                <a:solidFill>
                  <a:schemeClr val="tx2"/>
                </a:solidFill>
                <a:latin typeface="+mj-lt"/>
                <a:ea typeface="+mj-ea"/>
                <a:cs typeface="+mj-cs"/>
              </a:defRPr>
            </a:lvl1pPr>
          </a:lstStyle>
          <a:p>
            <a:r>
              <a:rPr lang="en-US" dirty="0" smtClean="0"/>
              <a:t>Click to edit Master title style</a:t>
            </a:r>
          </a:p>
        </p:txBody>
      </p:sp>
      <p:sp>
        <p:nvSpPr>
          <p:cNvPr id="22531" name="Rectangle 3"/>
          <p:cNvSpPr>
            <a:spLocks noGrp="1" noChangeArrowheads="1"/>
          </p:cNvSpPr>
          <p:nvPr>
            <p:ph type="subTitle" idx="1"/>
          </p:nvPr>
        </p:nvSpPr>
        <p:spPr>
          <a:xfrm>
            <a:off x="1371600" y="3429000"/>
            <a:ext cx="6400800" cy="1752600"/>
          </a:xfrm>
          <a:ln algn="ctr"/>
        </p:spPr>
        <p:txBody>
          <a:bodyPr/>
          <a:lstStyle>
            <a:lvl1pPr marL="0" indent="0" algn="ctr" eaLnBrk="1" hangingPunct="1">
              <a:lnSpc>
                <a:spcPct val="100000"/>
              </a:lnSpc>
              <a:spcBef>
                <a:spcPct val="0"/>
              </a:spcBef>
              <a:buFont typeface="Arial" charset="0"/>
              <a:buNone/>
              <a:defRPr sz="2400" smtClean="0">
                <a:solidFill>
                  <a:schemeClr val="tx2"/>
                </a:solidFill>
              </a:defRPr>
            </a:lvl1pPr>
          </a:lstStyle>
          <a:p>
            <a:r>
              <a:rPr lang="en-US" smtClean="0"/>
              <a:t>Click to edit Master subtitle style</a:t>
            </a:r>
          </a:p>
        </p:txBody>
      </p:sp>
      <p:cxnSp>
        <p:nvCxnSpPr>
          <p:cNvPr id="6" name="Straight Connector 5" descr="&quot;&quot;" title="&quot;&quot;"/>
          <p:cNvCxnSpPr/>
          <p:nvPr userDrawn="1"/>
        </p:nvCxnSpPr>
        <p:spPr>
          <a:xfrm flipH="1">
            <a:off x="152400" y="838200"/>
            <a:ext cx="8839200" cy="0"/>
          </a:xfrm>
          <a:prstGeom prst="line">
            <a:avLst/>
          </a:prstGeom>
          <a:ln w="57150">
            <a:solidFill>
              <a:srgbClr val="2E4496"/>
            </a:solidFill>
          </a:ln>
        </p:spPr>
        <p:style>
          <a:lnRef idx="1">
            <a:schemeClr val="accent1"/>
          </a:lnRef>
          <a:fillRef idx="0">
            <a:schemeClr val="accent1"/>
          </a:fillRef>
          <a:effectRef idx="0">
            <a:schemeClr val="accent1"/>
          </a:effectRef>
          <a:fontRef idx="minor">
            <a:schemeClr val="tx1"/>
          </a:fontRef>
        </p:style>
      </p:cxnSp>
      <p:pic>
        <p:nvPicPr>
          <p:cNvPr id="3" name="Picture 2" descr="Logo for the National Toxicology Program" title="National Toxicology Program (NTP)"/>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8532" y="84669"/>
            <a:ext cx="2402237" cy="640597"/>
          </a:xfrm>
          <a:prstGeom prst="rect">
            <a:avLst/>
          </a:prstGeom>
        </p:spPr>
      </p:pic>
      <p:cxnSp>
        <p:nvCxnSpPr>
          <p:cNvPr id="7" name="Straight Connector 6" descr="&quot;&quot;" title="&quot;&quot;"/>
          <p:cNvCxnSpPr/>
          <p:nvPr userDrawn="1"/>
        </p:nvCxnSpPr>
        <p:spPr>
          <a:xfrm>
            <a:off x="152399" y="934065"/>
            <a:ext cx="8844117" cy="0"/>
          </a:xfrm>
          <a:prstGeom prst="line">
            <a:avLst/>
          </a:prstGeom>
          <a:ln>
            <a:solidFill>
              <a:srgbClr val="EAAC0C"/>
            </a:solidFill>
          </a:ln>
        </p:spPr>
        <p:style>
          <a:lnRef idx="1">
            <a:schemeClr val="accent1"/>
          </a:lnRef>
          <a:fillRef idx="0">
            <a:schemeClr val="accent1"/>
          </a:fillRef>
          <a:effectRef idx="0">
            <a:schemeClr val="accent1"/>
          </a:effectRef>
          <a:fontRef idx="minor">
            <a:schemeClr val="tx1"/>
          </a:fontRef>
        </p:style>
      </p:cxnSp>
      <p:cxnSp>
        <p:nvCxnSpPr>
          <p:cNvPr id="8" name="Straight Connector 7" descr="&quot;&quot;" title="&quot;&quot;"/>
          <p:cNvCxnSpPr/>
          <p:nvPr userDrawn="1"/>
        </p:nvCxnSpPr>
        <p:spPr>
          <a:xfrm>
            <a:off x="152399" y="894736"/>
            <a:ext cx="8844117" cy="0"/>
          </a:xfrm>
          <a:prstGeom prst="line">
            <a:avLst/>
          </a:prstGeom>
          <a:ln w="28575">
            <a:solidFill>
              <a:srgbClr val="EAAC0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7340872"/>
      </p:ext>
    </p:extLst>
  </p:cSld>
  <p:clrMapOvr>
    <a:masterClrMapping/>
  </p:clrMapOvr>
  <p:transition spd="med">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 Placeholder 4"/>
          <p:cNvSpPr>
            <a:spLocks noGrp="1"/>
          </p:cNvSpPr>
          <p:nvPr>
            <p:ph type="body" sz="quarter" idx="10" hasCustomPrompt="1"/>
          </p:nvPr>
        </p:nvSpPr>
        <p:spPr>
          <a:xfrm>
            <a:off x="152400" y="778948"/>
            <a:ext cx="8153400" cy="381000"/>
          </a:xfrm>
          <a:ln algn="ctr"/>
        </p:spPr>
        <p:txBody>
          <a:bodyPr/>
          <a:lstStyle>
            <a:lvl1pPr marL="230188" indent="-230188" algn="l">
              <a:buFontTx/>
              <a:buNone/>
              <a:defRPr lang="en-US" sz="2600" b="1" smtClean="0">
                <a:solidFill>
                  <a:schemeClr val="tx2"/>
                </a:solidFill>
              </a:defRPr>
            </a:lvl1pPr>
            <a:lvl2pPr>
              <a:defRPr lang="en-US" smtClean="0"/>
            </a:lvl2pPr>
            <a:lvl3pPr>
              <a:defRPr lang="en-US" smtClean="0"/>
            </a:lvl3pPr>
            <a:lvl4pPr>
              <a:defRPr lang="en-US" smtClean="0"/>
            </a:lvl4pPr>
            <a:lvl5pPr>
              <a:defRPr lang="en-US"/>
            </a:lvl5pPr>
          </a:lstStyle>
          <a:p>
            <a:pPr marL="0" lvl="0" indent="0" eaLnBrk="1" hangingPunct="1">
              <a:lnSpc>
                <a:spcPct val="100000"/>
              </a:lnSpc>
              <a:spcBef>
                <a:spcPct val="0"/>
              </a:spcBef>
            </a:pPr>
            <a:r>
              <a:rPr lang="en-US" dirty="0" smtClean="0"/>
              <a:t>Title 2</a:t>
            </a:r>
            <a:endParaRPr lang="en-US" dirty="0"/>
          </a:p>
        </p:txBody>
      </p:sp>
      <p:sp>
        <p:nvSpPr>
          <p:cNvPr id="5" name="Rectangle 2"/>
          <p:cNvSpPr>
            <a:spLocks noGrp="1" noChangeArrowheads="1"/>
          </p:cNvSpPr>
          <p:nvPr>
            <p:ph type="title" hasCustomPrompt="1"/>
          </p:nvPr>
        </p:nvSpPr>
        <p:spPr bwMode="auto">
          <a:xfrm>
            <a:off x="152400" y="-1"/>
            <a:ext cx="7620000" cy="63500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a:defRPr baseline="0"/>
            </a:lvl1pPr>
          </a:lstStyle>
          <a:p>
            <a:pPr lvl="0"/>
            <a:r>
              <a:rPr lang="en-US" dirty="0" smtClean="0"/>
              <a:t>Optional Title 1</a:t>
            </a:r>
          </a:p>
        </p:txBody>
      </p:sp>
    </p:spTree>
    <p:extLst>
      <p:ext uri="{BB962C8B-B14F-4D97-AF65-F5344CB8AC3E}">
        <p14:creationId xmlns:p14="http://schemas.microsoft.com/office/powerpoint/2010/main" val="1091184164"/>
      </p:ext>
    </p:extLst>
  </p:cSld>
  <p:clrMapOvr>
    <a:masterClrMapping/>
  </p:clrMapOvr>
  <p:transition spd="med">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04800" y="1524000"/>
            <a:ext cx="3810000" cy="4881562"/>
          </a:xfr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419600" y="1524000"/>
            <a:ext cx="3810000" cy="4881562"/>
          </a:xfr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lang="en-US" smtClean="0"/>
            </a:lvl1pPr>
            <a:lvl2pPr>
              <a:defRPr lang="en-US" smtClean="0"/>
            </a:lvl2pPr>
            <a:lvl3pPr>
              <a:defRPr lang="en-US" smtClean="0"/>
            </a:lvl3pPr>
            <a:lvl4pPr>
              <a:defRPr lang="en-US" smtClean="0"/>
            </a:lvl4pPr>
            <a:lvl5pPr>
              <a:defRPr lang="en-US"/>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Text Placeholder 4"/>
          <p:cNvSpPr>
            <a:spLocks noGrp="1"/>
          </p:cNvSpPr>
          <p:nvPr>
            <p:ph type="body" sz="quarter" idx="10" hasCustomPrompt="1"/>
          </p:nvPr>
        </p:nvSpPr>
        <p:spPr>
          <a:xfrm>
            <a:off x="152400" y="778948"/>
            <a:ext cx="8153400" cy="381000"/>
          </a:xfrm>
          <a:ln algn="ctr"/>
        </p:spPr>
        <p:txBody>
          <a:bodyPr/>
          <a:lstStyle>
            <a:lvl1pPr marL="230188" indent="-230188" algn="l">
              <a:buFontTx/>
              <a:buNone/>
              <a:defRPr lang="en-US" sz="2600" b="1" smtClean="0">
                <a:solidFill>
                  <a:schemeClr val="tx2"/>
                </a:solidFill>
              </a:defRPr>
            </a:lvl1pPr>
            <a:lvl2pPr>
              <a:defRPr lang="en-US" smtClean="0"/>
            </a:lvl2pPr>
            <a:lvl3pPr>
              <a:defRPr lang="en-US" smtClean="0"/>
            </a:lvl3pPr>
            <a:lvl4pPr>
              <a:defRPr lang="en-US" smtClean="0"/>
            </a:lvl4pPr>
            <a:lvl5pPr>
              <a:defRPr lang="en-US"/>
            </a:lvl5pPr>
          </a:lstStyle>
          <a:p>
            <a:pPr marL="0" lvl="0" indent="0" eaLnBrk="1" hangingPunct="1">
              <a:lnSpc>
                <a:spcPct val="100000"/>
              </a:lnSpc>
              <a:spcBef>
                <a:spcPct val="0"/>
              </a:spcBef>
            </a:pPr>
            <a:r>
              <a:rPr lang="en-US" dirty="0" smtClean="0"/>
              <a:t>Title 2</a:t>
            </a:r>
            <a:endParaRPr lang="en-US" dirty="0"/>
          </a:p>
        </p:txBody>
      </p:sp>
      <p:sp>
        <p:nvSpPr>
          <p:cNvPr id="10" name="Rectangle 2"/>
          <p:cNvSpPr>
            <a:spLocks noGrp="1" noChangeArrowheads="1"/>
          </p:cNvSpPr>
          <p:nvPr>
            <p:ph type="title" hasCustomPrompt="1"/>
          </p:nvPr>
        </p:nvSpPr>
        <p:spPr bwMode="auto">
          <a:xfrm>
            <a:off x="152400" y="-1"/>
            <a:ext cx="7620000" cy="63500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a:defRPr baseline="0"/>
            </a:lvl1pPr>
          </a:lstStyle>
          <a:p>
            <a:pPr lvl="0"/>
            <a:r>
              <a:rPr lang="en-US" dirty="0" smtClean="0"/>
              <a:t>Optional Title 1</a:t>
            </a:r>
          </a:p>
        </p:txBody>
      </p:sp>
    </p:spTree>
    <p:extLst>
      <p:ext uri="{BB962C8B-B14F-4D97-AF65-F5344CB8AC3E}">
        <p14:creationId xmlns:p14="http://schemas.microsoft.com/office/powerpoint/2010/main" val="3194807969"/>
      </p:ext>
    </p:extLst>
  </p:cSld>
  <p:clrMapOvr>
    <a:masterClrMapping/>
  </p:clrMapOvr>
  <p:transition spd="med">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1524000"/>
            <a:ext cx="4040188" cy="639762"/>
          </a:xfrm>
        </p:spPr>
        <p:txBody>
          <a:bodyP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304800" y="2286000"/>
            <a:ext cx="4040188" cy="3951288"/>
          </a:xfr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lang="en-US" smtClean="0"/>
            </a:lvl1pPr>
            <a:lvl2pPr>
              <a:defRPr lang="en-US" smtClean="0"/>
            </a:lvl2pPr>
            <a:lvl3pPr>
              <a:defRPr lang="en-US" smtClean="0"/>
            </a:lvl3pPr>
            <a:lvl4pPr>
              <a:defRPr lang="en-US" smtClean="0"/>
            </a:lvl4pPr>
            <a:lvl5pPr>
              <a:defRPr lang="en-US" dirty="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24000"/>
            <a:ext cx="4041775" cy="639762"/>
          </a:xfrm>
        </p:spPr>
        <p:txBody>
          <a:bodyP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286000"/>
            <a:ext cx="4041775" cy="3951288"/>
          </a:xfr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lang="en-US" smtClean="0"/>
            </a:lvl1pPr>
            <a:lvl2pPr>
              <a:defRPr lang="en-US" smtClean="0"/>
            </a:lvl2pPr>
            <a:lvl3pPr>
              <a:defRPr lang="en-US" smtClean="0"/>
            </a:lvl3pPr>
            <a:lvl4pPr>
              <a:defRPr lang="en-US" smtClean="0"/>
            </a:lvl4pPr>
            <a:lvl5pPr>
              <a:defRPr lang="en-US"/>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Text Placeholder 4"/>
          <p:cNvSpPr>
            <a:spLocks noGrp="1"/>
          </p:cNvSpPr>
          <p:nvPr>
            <p:ph type="body" sz="quarter" idx="10" hasCustomPrompt="1"/>
          </p:nvPr>
        </p:nvSpPr>
        <p:spPr>
          <a:xfrm>
            <a:off x="152400" y="778948"/>
            <a:ext cx="8153400" cy="381000"/>
          </a:xfrm>
          <a:ln algn="ctr"/>
        </p:spPr>
        <p:txBody>
          <a:bodyPr/>
          <a:lstStyle>
            <a:lvl1pPr marL="230188" indent="-230188" algn="l">
              <a:buFontTx/>
              <a:buNone/>
              <a:defRPr lang="en-US" sz="2600" b="1" smtClean="0">
                <a:solidFill>
                  <a:schemeClr val="tx2"/>
                </a:solidFill>
              </a:defRPr>
            </a:lvl1pPr>
            <a:lvl2pPr>
              <a:defRPr lang="en-US" smtClean="0"/>
            </a:lvl2pPr>
            <a:lvl3pPr>
              <a:defRPr lang="en-US" smtClean="0"/>
            </a:lvl3pPr>
            <a:lvl4pPr>
              <a:defRPr lang="en-US" smtClean="0"/>
            </a:lvl4pPr>
            <a:lvl5pPr>
              <a:defRPr lang="en-US"/>
            </a:lvl5pPr>
          </a:lstStyle>
          <a:p>
            <a:pPr marL="0" lvl="0" indent="0" eaLnBrk="1" hangingPunct="1">
              <a:lnSpc>
                <a:spcPct val="100000"/>
              </a:lnSpc>
              <a:spcBef>
                <a:spcPct val="0"/>
              </a:spcBef>
            </a:pPr>
            <a:r>
              <a:rPr lang="en-US" dirty="0" smtClean="0"/>
              <a:t>Title 2</a:t>
            </a:r>
            <a:endParaRPr lang="en-US" dirty="0"/>
          </a:p>
        </p:txBody>
      </p:sp>
      <p:sp>
        <p:nvSpPr>
          <p:cNvPr id="12" name="Rectangle 2"/>
          <p:cNvSpPr>
            <a:spLocks noGrp="1" noChangeArrowheads="1"/>
          </p:cNvSpPr>
          <p:nvPr>
            <p:ph type="title" hasCustomPrompt="1"/>
          </p:nvPr>
        </p:nvSpPr>
        <p:spPr bwMode="auto">
          <a:xfrm>
            <a:off x="152400" y="-1"/>
            <a:ext cx="7620000" cy="63500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a:defRPr baseline="0"/>
            </a:lvl1pPr>
          </a:lstStyle>
          <a:p>
            <a:pPr lvl="0"/>
            <a:r>
              <a:rPr lang="en-US" dirty="0" smtClean="0"/>
              <a:t>Optional Title 1</a:t>
            </a:r>
          </a:p>
        </p:txBody>
      </p:sp>
      <p:sp>
        <p:nvSpPr>
          <p:cNvPr id="8" name="Rectangle 4"/>
          <p:cNvSpPr>
            <a:spLocks noGrp="1" noChangeArrowheads="1"/>
          </p:cNvSpPr>
          <p:nvPr>
            <p:ph type="dt" sz="half" idx="11"/>
          </p:nvPr>
        </p:nvSpPr>
        <p:spPr bwMode="auto">
          <a:xfrm>
            <a:off x="685800" y="6248400"/>
            <a:ext cx="19050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defRPr sz="1300" smtClean="0">
                <a:latin typeface="Times" pitchFamily="18" charset="0"/>
              </a:defRPr>
            </a:lvl1pPr>
          </a:lstStyle>
          <a:p>
            <a:pPr>
              <a:defRPr/>
            </a:pPr>
            <a:endParaRPr lang="en-US" dirty="0"/>
          </a:p>
        </p:txBody>
      </p:sp>
      <p:sp>
        <p:nvSpPr>
          <p:cNvPr id="9" name="Rectangle 5"/>
          <p:cNvSpPr>
            <a:spLocks noGrp="1" noChangeArrowheads="1"/>
          </p:cNvSpPr>
          <p:nvPr>
            <p:ph type="ftr" sz="quarter" idx="12"/>
          </p:nvPr>
        </p:nvSpPr>
        <p:spPr bwMode="auto">
          <a:xfrm>
            <a:off x="3124200" y="6248400"/>
            <a:ext cx="28956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lgn="ctr">
              <a:defRPr sz="1300" smtClean="0">
                <a:latin typeface="Times" pitchFamily="18" charset="0"/>
              </a:defRPr>
            </a:lvl1pPr>
          </a:lstStyle>
          <a:p>
            <a:pPr>
              <a:defRPr/>
            </a:pPr>
            <a:endParaRPr lang="en-US"/>
          </a:p>
        </p:txBody>
      </p:sp>
      <p:sp>
        <p:nvSpPr>
          <p:cNvPr id="10" name="Rectangle 6"/>
          <p:cNvSpPr>
            <a:spLocks noGrp="1" noChangeArrowheads="1"/>
          </p:cNvSpPr>
          <p:nvPr>
            <p:ph type="sldNum" sz="quarter" idx="13"/>
          </p:nvPr>
        </p:nvSpPr>
        <p:spPr bwMode="auto">
          <a:xfrm>
            <a:off x="6553200" y="6248400"/>
            <a:ext cx="19050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lgn="r">
              <a:defRPr sz="1300" smtClean="0">
                <a:latin typeface="Times" pitchFamily="18" charset="0"/>
              </a:defRPr>
            </a:lvl1pPr>
          </a:lstStyle>
          <a:p>
            <a:pPr>
              <a:defRPr/>
            </a:pPr>
            <a:fld id="{1D1BF640-8E4B-46C4-B219-C2EE508C5471}" type="slidenum">
              <a:rPr lang="en-US"/>
              <a:pPr>
                <a:defRPr/>
              </a:pPr>
              <a:t>‹#›</a:t>
            </a:fld>
            <a:endParaRPr lang="en-US"/>
          </a:p>
        </p:txBody>
      </p:sp>
    </p:spTree>
    <p:extLst>
      <p:ext uri="{BB962C8B-B14F-4D97-AF65-F5344CB8AC3E}">
        <p14:creationId xmlns:p14="http://schemas.microsoft.com/office/powerpoint/2010/main" val="1615000103"/>
      </p:ext>
    </p:extLst>
  </p:cSld>
  <p:clrMapOvr>
    <a:masterClrMapping/>
  </p:clrMapOvr>
  <p:transition spd="med">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ext Placeholder 4"/>
          <p:cNvSpPr>
            <a:spLocks noGrp="1"/>
          </p:cNvSpPr>
          <p:nvPr>
            <p:ph type="body" sz="quarter" idx="10" hasCustomPrompt="1"/>
          </p:nvPr>
        </p:nvSpPr>
        <p:spPr>
          <a:xfrm>
            <a:off x="152400" y="778948"/>
            <a:ext cx="8153400" cy="381000"/>
          </a:xfrm>
          <a:ln algn="ctr"/>
        </p:spPr>
        <p:txBody>
          <a:bodyPr/>
          <a:lstStyle>
            <a:lvl1pPr marL="230188" indent="-230188" algn="l">
              <a:buFontTx/>
              <a:buNone/>
              <a:defRPr lang="en-US" sz="2600" b="1" smtClean="0">
                <a:solidFill>
                  <a:schemeClr val="tx2"/>
                </a:solidFill>
              </a:defRPr>
            </a:lvl1pPr>
            <a:lvl2pPr>
              <a:defRPr lang="en-US" smtClean="0"/>
            </a:lvl2pPr>
            <a:lvl3pPr>
              <a:defRPr lang="en-US" smtClean="0"/>
            </a:lvl3pPr>
            <a:lvl4pPr>
              <a:defRPr lang="en-US" smtClean="0"/>
            </a:lvl4pPr>
            <a:lvl5pPr>
              <a:defRPr lang="en-US"/>
            </a:lvl5pPr>
          </a:lstStyle>
          <a:p>
            <a:pPr marL="0" lvl="0" indent="0" eaLnBrk="1" hangingPunct="1">
              <a:lnSpc>
                <a:spcPct val="100000"/>
              </a:lnSpc>
              <a:spcBef>
                <a:spcPct val="0"/>
              </a:spcBef>
            </a:pPr>
            <a:r>
              <a:rPr lang="en-US" dirty="0" smtClean="0"/>
              <a:t>Title 2</a:t>
            </a:r>
            <a:endParaRPr lang="en-US" dirty="0"/>
          </a:p>
        </p:txBody>
      </p:sp>
      <p:sp>
        <p:nvSpPr>
          <p:cNvPr id="7" name="Rectangle 2"/>
          <p:cNvSpPr>
            <a:spLocks noGrp="1" noChangeArrowheads="1"/>
          </p:cNvSpPr>
          <p:nvPr>
            <p:ph type="title" hasCustomPrompt="1"/>
          </p:nvPr>
        </p:nvSpPr>
        <p:spPr bwMode="auto">
          <a:xfrm>
            <a:off x="152400" y="-1"/>
            <a:ext cx="7620000" cy="63500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a:defRPr baseline="0"/>
            </a:lvl1pPr>
          </a:lstStyle>
          <a:p>
            <a:pPr lvl="0"/>
            <a:r>
              <a:rPr lang="en-US" dirty="0" smtClean="0"/>
              <a:t>Optional Title 1</a:t>
            </a:r>
          </a:p>
        </p:txBody>
      </p:sp>
      <p:sp>
        <p:nvSpPr>
          <p:cNvPr id="4"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defRPr sz="1300" smtClean="0">
                <a:latin typeface="Times" pitchFamily="18" charset="0"/>
              </a:defRPr>
            </a:lvl1pPr>
          </a:lstStyle>
          <a:p>
            <a:pPr>
              <a:defRPr/>
            </a:pPr>
            <a:endParaRPr lang="en-US" dirty="0"/>
          </a:p>
        </p:txBody>
      </p:sp>
      <p:sp>
        <p:nvSpPr>
          <p:cNvPr id="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lgn="ctr">
              <a:defRPr sz="1300" smtClean="0">
                <a:latin typeface="Times" pitchFamily="18" charset="0"/>
              </a:defRPr>
            </a:lvl1pPr>
          </a:lstStyle>
          <a:p>
            <a:pPr>
              <a:defRPr/>
            </a:pPr>
            <a:endParaRPr lang="en-US"/>
          </a:p>
        </p:txBody>
      </p:sp>
      <p:sp>
        <p:nvSpPr>
          <p:cNvPr id="8"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lgn="r">
              <a:defRPr sz="1300" smtClean="0">
                <a:latin typeface="Times" pitchFamily="18" charset="0"/>
              </a:defRPr>
            </a:lvl1pPr>
          </a:lstStyle>
          <a:p>
            <a:pPr>
              <a:defRPr/>
            </a:pPr>
            <a:fld id="{1D1BF640-8E4B-46C4-B219-C2EE508C5471}" type="slidenum">
              <a:rPr lang="en-US"/>
              <a:pPr>
                <a:defRPr/>
              </a:pPr>
              <a:t>‹#›</a:t>
            </a:fld>
            <a:endParaRPr lang="en-US"/>
          </a:p>
        </p:txBody>
      </p:sp>
    </p:spTree>
    <p:extLst>
      <p:ext uri="{BB962C8B-B14F-4D97-AF65-F5344CB8AC3E}">
        <p14:creationId xmlns:p14="http://schemas.microsoft.com/office/powerpoint/2010/main" val="2128775497"/>
      </p:ext>
    </p:extLst>
  </p:cSld>
  <p:clrMapOvr>
    <a:masterClrMapping/>
  </p:clrMapOvr>
  <p:transition spd="med">
    <p:fade/>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defRPr sz="1300" smtClean="0">
                <a:latin typeface="Times" pitchFamily="18" charset="0"/>
              </a:defRPr>
            </a:lvl1pPr>
          </a:lstStyle>
          <a:p>
            <a:pPr>
              <a:defRPr/>
            </a:pPr>
            <a:endParaRPr lang="en-US" dirty="0"/>
          </a:p>
        </p:txBody>
      </p:sp>
      <p:sp>
        <p:nvSpPr>
          <p:cNvPr id="3"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lgn="ctr">
              <a:defRPr sz="1300" smtClean="0">
                <a:latin typeface="Times" pitchFamily="18" charset="0"/>
              </a:defRPr>
            </a:lvl1pPr>
          </a:lstStyle>
          <a:p>
            <a:pPr>
              <a:defRPr/>
            </a:pPr>
            <a:endParaRPr lang="en-US"/>
          </a:p>
        </p:txBody>
      </p:sp>
      <p:sp>
        <p:nvSpPr>
          <p:cNvPr id="4"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lgn="r">
              <a:defRPr sz="1300" smtClean="0">
                <a:latin typeface="Times" pitchFamily="18" charset="0"/>
              </a:defRPr>
            </a:lvl1pPr>
          </a:lstStyle>
          <a:p>
            <a:pPr>
              <a:defRPr/>
            </a:pPr>
            <a:fld id="{1D1BF640-8E4B-46C4-B219-C2EE508C5471}" type="slidenum">
              <a:rPr lang="en-US"/>
              <a:pPr>
                <a:defRPr/>
              </a:pPr>
              <a:t>‹#›</a:t>
            </a:fld>
            <a:endParaRPr lang="en-US"/>
          </a:p>
        </p:txBody>
      </p:sp>
    </p:spTree>
    <p:extLst>
      <p:ext uri="{BB962C8B-B14F-4D97-AF65-F5344CB8AC3E}">
        <p14:creationId xmlns:p14="http://schemas.microsoft.com/office/powerpoint/2010/main" val="785261135"/>
      </p:ext>
    </p:extLst>
  </p:cSld>
  <p:clrMapOvr>
    <a:masterClrMapping/>
  </p:clrMapOvr>
  <p:transition spd="med">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04800" y="1524000"/>
            <a:ext cx="3810000" cy="4881562"/>
          </a:xfr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419600" y="1524000"/>
            <a:ext cx="3810000" cy="4881562"/>
          </a:xfr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lang="en-US" smtClean="0"/>
            </a:lvl1pPr>
            <a:lvl2pPr>
              <a:defRPr lang="en-US" smtClean="0"/>
            </a:lvl2pPr>
            <a:lvl3pPr>
              <a:defRPr lang="en-US" smtClean="0"/>
            </a:lvl3pPr>
            <a:lvl4pPr>
              <a:defRPr lang="en-US" smtClean="0"/>
            </a:lvl4pPr>
            <a:lvl5pPr>
              <a:defRPr lang="en-US"/>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Text Placeholder 4"/>
          <p:cNvSpPr>
            <a:spLocks noGrp="1"/>
          </p:cNvSpPr>
          <p:nvPr>
            <p:ph type="body" sz="quarter" idx="10" hasCustomPrompt="1"/>
          </p:nvPr>
        </p:nvSpPr>
        <p:spPr>
          <a:xfrm>
            <a:off x="152400" y="778948"/>
            <a:ext cx="8153400" cy="381000"/>
          </a:xfrm>
          <a:ln algn="ctr"/>
        </p:spPr>
        <p:txBody>
          <a:bodyPr/>
          <a:lstStyle>
            <a:lvl1pPr marL="230188" indent="-230188">
              <a:buFontTx/>
              <a:buNone/>
              <a:defRPr lang="en-US" sz="2600" b="1" smtClean="0">
                <a:solidFill>
                  <a:schemeClr val="tx2"/>
                </a:solidFill>
              </a:defRPr>
            </a:lvl1pPr>
            <a:lvl2pPr>
              <a:defRPr lang="en-US" smtClean="0"/>
            </a:lvl2pPr>
            <a:lvl3pPr>
              <a:defRPr lang="en-US" smtClean="0"/>
            </a:lvl3pPr>
            <a:lvl4pPr>
              <a:defRPr lang="en-US" smtClean="0"/>
            </a:lvl4pPr>
            <a:lvl5pPr>
              <a:defRPr lang="en-US"/>
            </a:lvl5pPr>
          </a:lstStyle>
          <a:p>
            <a:pPr marL="0" lvl="0" indent="0" eaLnBrk="1" hangingPunct="1">
              <a:lnSpc>
                <a:spcPct val="100000"/>
              </a:lnSpc>
              <a:spcBef>
                <a:spcPct val="0"/>
              </a:spcBef>
            </a:pPr>
            <a:r>
              <a:rPr lang="en-US" dirty="0" smtClean="0"/>
              <a:t>Title 2</a:t>
            </a:r>
            <a:endParaRPr lang="en-US" dirty="0"/>
          </a:p>
        </p:txBody>
      </p:sp>
      <p:sp>
        <p:nvSpPr>
          <p:cNvPr id="10" name="Rectangle 2"/>
          <p:cNvSpPr>
            <a:spLocks noGrp="1" noChangeArrowheads="1"/>
          </p:cNvSpPr>
          <p:nvPr>
            <p:ph type="title" hasCustomPrompt="1"/>
          </p:nvPr>
        </p:nvSpPr>
        <p:spPr bwMode="auto">
          <a:xfrm>
            <a:off x="1295400" y="-1"/>
            <a:ext cx="7620000" cy="63500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defRPr baseline="0"/>
            </a:lvl1pPr>
          </a:lstStyle>
          <a:p>
            <a:pPr lvl="0"/>
            <a:r>
              <a:rPr lang="en-US" dirty="0" smtClean="0"/>
              <a:t>Optional Title 1</a:t>
            </a:r>
          </a:p>
        </p:txBody>
      </p:sp>
      <p:sp>
        <p:nvSpPr>
          <p:cNvPr id="6" name="Rectangle 4"/>
          <p:cNvSpPr>
            <a:spLocks noGrp="1" noChangeArrowheads="1"/>
          </p:cNvSpPr>
          <p:nvPr>
            <p:ph type="dt" sz="half" idx="11"/>
          </p:nvPr>
        </p:nvSpPr>
        <p:spPr bwMode="auto">
          <a:xfrm>
            <a:off x="685800" y="6248400"/>
            <a:ext cx="19050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defRPr sz="1300" smtClean="0">
                <a:latin typeface="Times" pitchFamily="18" charset="0"/>
              </a:defRPr>
            </a:lvl1pPr>
          </a:lstStyle>
          <a:p>
            <a:pPr>
              <a:defRPr/>
            </a:pPr>
            <a:endParaRPr lang="en-US" dirty="0"/>
          </a:p>
        </p:txBody>
      </p:sp>
      <p:sp>
        <p:nvSpPr>
          <p:cNvPr id="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lgn="ctr">
              <a:defRPr sz="1300" smtClean="0">
                <a:latin typeface="Times" pitchFamily="18" charset="0"/>
              </a:defRPr>
            </a:lvl1pPr>
          </a:lstStyle>
          <a:p>
            <a:pPr>
              <a:defRPr/>
            </a:pPr>
            <a:endParaRPr lang="en-US"/>
          </a:p>
        </p:txBody>
      </p:sp>
      <p:sp>
        <p:nvSpPr>
          <p:cNvPr id="8"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lgn="r">
              <a:defRPr sz="1300" smtClean="0">
                <a:latin typeface="Times" pitchFamily="18" charset="0"/>
              </a:defRPr>
            </a:lvl1pPr>
          </a:lstStyle>
          <a:p>
            <a:pPr>
              <a:defRPr/>
            </a:pPr>
            <a:fld id="{1D1BF640-8E4B-46C4-B219-C2EE508C5471}" type="slidenum">
              <a:rPr lang="en-US"/>
              <a:pPr>
                <a:defRPr/>
              </a:pPr>
              <a:t>‹#›</a:t>
            </a:fld>
            <a:endParaRPr lang="en-US"/>
          </a:p>
        </p:txBody>
      </p:sp>
    </p:spTree>
    <p:extLst>
      <p:ext uri="{BB962C8B-B14F-4D97-AF65-F5344CB8AC3E}">
        <p14:creationId xmlns:p14="http://schemas.microsoft.com/office/powerpoint/2010/main" val="3473201945"/>
      </p:ext>
    </p:extLst>
  </p:cSld>
  <p:clrMapOvr>
    <a:masterClrMapping/>
  </p:clrMapOvr>
  <p:transition spd="med">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4800" y="1524000"/>
            <a:ext cx="4040188" cy="639762"/>
          </a:xfrm>
        </p:spPr>
        <p:txBody>
          <a:bodyP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304800" y="2286000"/>
            <a:ext cx="4040188" cy="3951288"/>
          </a:xfr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lang="en-US" smtClean="0"/>
            </a:lvl1pPr>
            <a:lvl2pPr>
              <a:defRPr lang="en-US" smtClean="0"/>
            </a:lvl2pPr>
            <a:lvl3pPr>
              <a:defRPr lang="en-US" smtClean="0"/>
            </a:lvl3pPr>
            <a:lvl4pPr>
              <a:defRPr lang="en-US" smtClean="0"/>
            </a:lvl4pPr>
            <a:lvl5pPr>
              <a:defRPr lang="en-US" dirty="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24000"/>
            <a:ext cx="4041775" cy="639762"/>
          </a:xfrm>
        </p:spPr>
        <p:txBody>
          <a:bodyP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286000"/>
            <a:ext cx="4041775" cy="3951288"/>
          </a:xfr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lang="en-US" smtClean="0"/>
            </a:lvl1pPr>
            <a:lvl2pPr>
              <a:defRPr lang="en-US" smtClean="0"/>
            </a:lvl2pPr>
            <a:lvl3pPr>
              <a:defRPr lang="en-US" smtClean="0"/>
            </a:lvl3pPr>
            <a:lvl4pPr>
              <a:defRPr lang="en-US" smtClean="0"/>
            </a:lvl4pPr>
            <a:lvl5pPr>
              <a:defRPr lang="en-US"/>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Text Placeholder 4"/>
          <p:cNvSpPr>
            <a:spLocks noGrp="1"/>
          </p:cNvSpPr>
          <p:nvPr>
            <p:ph type="body" sz="quarter" idx="10" hasCustomPrompt="1"/>
          </p:nvPr>
        </p:nvSpPr>
        <p:spPr>
          <a:xfrm>
            <a:off x="152400" y="778948"/>
            <a:ext cx="8153400" cy="381000"/>
          </a:xfrm>
          <a:ln algn="ctr"/>
        </p:spPr>
        <p:txBody>
          <a:bodyPr/>
          <a:lstStyle>
            <a:lvl1pPr marL="230188" indent="-230188">
              <a:buFontTx/>
              <a:buNone/>
              <a:defRPr lang="en-US" sz="2600" b="1" smtClean="0">
                <a:solidFill>
                  <a:schemeClr val="tx2"/>
                </a:solidFill>
              </a:defRPr>
            </a:lvl1pPr>
            <a:lvl2pPr>
              <a:defRPr lang="en-US" smtClean="0"/>
            </a:lvl2pPr>
            <a:lvl3pPr>
              <a:defRPr lang="en-US" smtClean="0"/>
            </a:lvl3pPr>
            <a:lvl4pPr>
              <a:defRPr lang="en-US" smtClean="0"/>
            </a:lvl4pPr>
            <a:lvl5pPr>
              <a:defRPr lang="en-US"/>
            </a:lvl5pPr>
          </a:lstStyle>
          <a:p>
            <a:pPr marL="0" lvl="0" indent="0" eaLnBrk="1" hangingPunct="1">
              <a:lnSpc>
                <a:spcPct val="100000"/>
              </a:lnSpc>
              <a:spcBef>
                <a:spcPct val="0"/>
              </a:spcBef>
            </a:pPr>
            <a:r>
              <a:rPr lang="en-US" dirty="0" smtClean="0"/>
              <a:t>Title 2</a:t>
            </a:r>
            <a:endParaRPr lang="en-US" dirty="0"/>
          </a:p>
        </p:txBody>
      </p:sp>
      <p:sp>
        <p:nvSpPr>
          <p:cNvPr id="12" name="Rectangle 2"/>
          <p:cNvSpPr>
            <a:spLocks noGrp="1" noChangeArrowheads="1"/>
          </p:cNvSpPr>
          <p:nvPr>
            <p:ph type="title" hasCustomPrompt="1"/>
          </p:nvPr>
        </p:nvSpPr>
        <p:spPr bwMode="auto">
          <a:xfrm>
            <a:off x="1295400" y="-1"/>
            <a:ext cx="7620000" cy="63500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defRPr baseline="0"/>
            </a:lvl1pPr>
          </a:lstStyle>
          <a:p>
            <a:pPr lvl="0"/>
            <a:r>
              <a:rPr lang="en-US" dirty="0" smtClean="0"/>
              <a:t>Optional Title 1</a:t>
            </a:r>
          </a:p>
        </p:txBody>
      </p:sp>
      <p:sp>
        <p:nvSpPr>
          <p:cNvPr id="8" name="Rectangle 4"/>
          <p:cNvSpPr>
            <a:spLocks noGrp="1" noChangeArrowheads="1"/>
          </p:cNvSpPr>
          <p:nvPr>
            <p:ph type="dt" sz="half" idx="11"/>
          </p:nvPr>
        </p:nvSpPr>
        <p:spPr bwMode="auto">
          <a:xfrm>
            <a:off x="685800" y="6248400"/>
            <a:ext cx="19050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defRPr sz="1300" smtClean="0">
                <a:latin typeface="Times" pitchFamily="18" charset="0"/>
              </a:defRPr>
            </a:lvl1pPr>
          </a:lstStyle>
          <a:p>
            <a:pPr>
              <a:defRPr/>
            </a:pPr>
            <a:endParaRPr lang="en-US" dirty="0"/>
          </a:p>
        </p:txBody>
      </p:sp>
      <p:sp>
        <p:nvSpPr>
          <p:cNvPr id="9" name="Rectangle 5"/>
          <p:cNvSpPr>
            <a:spLocks noGrp="1" noChangeArrowheads="1"/>
          </p:cNvSpPr>
          <p:nvPr>
            <p:ph type="ftr" sz="quarter" idx="12"/>
          </p:nvPr>
        </p:nvSpPr>
        <p:spPr bwMode="auto">
          <a:xfrm>
            <a:off x="3124200" y="6248400"/>
            <a:ext cx="28956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lgn="ctr">
              <a:defRPr sz="1300" smtClean="0">
                <a:latin typeface="Times" pitchFamily="18" charset="0"/>
              </a:defRPr>
            </a:lvl1pPr>
          </a:lstStyle>
          <a:p>
            <a:pPr>
              <a:defRPr/>
            </a:pPr>
            <a:endParaRPr lang="en-US"/>
          </a:p>
        </p:txBody>
      </p:sp>
      <p:sp>
        <p:nvSpPr>
          <p:cNvPr id="10" name="Rectangle 6"/>
          <p:cNvSpPr>
            <a:spLocks noGrp="1" noChangeArrowheads="1"/>
          </p:cNvSpPr>
          <p:nvPr>
            <p:ph type="sldNum" sz="quarter" idx="13"/>
          </p:nvPr>
        </p:nvSpPr>
        <p:spPr bwMode="auto">
          <a:xfrm>
            <a:off x="6553200" y="6248400"/>
            <a:ext cx="19050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lgn="r">
              <a:defRPr sz="1300" smtClean="0">
                <a:latin typeface="Times" pitchFamily="18" charset="0"/>
              </a:defRPr>
            </a:lvl1pPr>
          </a:lstStyle>
          <a:p>
            <a:pPr>
              <a:defRPr/>
            </a:pPr>
            <a:fld id="{1D1BF640-8E4B-46C4-B219-C2EE508C5471}" type="slidenum">
              <a:rPr lang="en-US"/>
              <a:pPr>
                <a:defRPr/>
              </a:pPr>
              <a:t>‹#›</a:t>
            </a:fld>
            <a:endParaRPr lang="en-US"/>
          </a:p>
        </p:txBody>
      </p:sp>
    </p:spTree>
    <p:extLst>
      <p:ext uri="{BB962C8B-B14F-4D97-AF65-F5344CB8AC3E}">
        <p14:creationId xmlns:p14="http://schemas.microsoft.com/office/powerpoint/2010/main" val="3733901906"/>
      </p:ext>
    </p:extLst>
  </p:cSld>
  <p:clrMapOvr>
    <a:masterClrMapping/>
  </p:clrMapOvr>
  <p:transition spd="med">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ext Placeholder 4"/>
          <p:cNvSpPr>
            <a:spLocks noGrp="1"/>
          </p:cNvSpPr>
          <p:nvPr>
            <p:ph type="body" sz="quarter" idx="10" hasCustomPrompt="1"/>
          </p:nvPr>
        </p:nvSpPr>
        <p:spPr>
          <a:xfrm>
            <a:off x="152400" y="778948"/>
            <a:ext cx="8153400" cy="381000"/>
          </a:xfrm>
          <a:ln algn="ctr"/>
        </p:spPr>
        <p:txBody>
          <a:bodyPr/>
          <a:lstStyle>
            <a:lvl1pPr marL="230188" indent="-230188">
              <a:buFontTx/>
              <a:buNone/>
              <a:defRPr lang="en-US" sz="2600" b="1" smtClean="0">
                <a:solidFill>
                  <a:schemeClr val="tx2"/>
                </a:solidFill>
              </a:defRPr>
            </a:lvl1pPr>
            <a:lvl2pPr>
              <a:defRPr lang="en-US" smtClean="0"/>
            </a:lvl2pPr>
            <a:lvl3pPr>
              <a:defRPr lang="en-US" smtClean="0"/>
            </a:lvl3pPr>
            <a:lvl4pPr>
              <a:defRPr lang="en-US" smtClean="0"/>
            </a:lvl4pPr>
            <a:lvl5pPr>
              <a:defRPr lang="en-US"/>
            </a:lvl5pPr>
          </a:lstStyle>
          <a:p>
            <a:pPr marL="0" lvl="0" indent="0" eaLnBrk="1" hangingPunct="1">
              <a:lnSpc>
                <a:spcPct val="100000"/>
              </a:lnSpc>
              <a:spcBef>
                <a:spcPct val="0"/>
              </a:spcBef>
            </a:pPr>
            <a:r>
              <a:rPr lang="en-US" dirty="0" smtClean="0"/>
              <a:t>Title 2</a:t>
            </a:r>
            <a:endParaRPr lang="en-US" dirty="0"/>
          </a:p>
        </p:txBody>
      </p:sp>
      <p:sp>
        <p:nvSpPr>
          <p:cNvPr id="7" name="Rectangle 2"/>
          <p:cNvSpPr>
            <a:spLocks noGrp="1" noChangeArrowheads="1"/>
          </p:cNvSpPr>
          <p:nvPr>
            <p:ph type="title" hasCustomPrompt="1"/>
          </p:nvPr>
        </p:nvSpPr>
        <p:spPr bwMode="auto">
          <a:xfrm>
            <a:off x="1295400" y="-1"/>
            <a:ext cx="7620000" cy="63500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defRPr baseline="0"/>
            </a:lvl1pPr>
          </a:lstStyle>
          <a:p>
            <a:pPr lvl="0"/>
            <a:r>
              <a:rPr lang="en-US" dirty="0" smtClean="0"/>
              <a:t>Optional Title 1</a:t>
            </a:r>
          </a:p>
        </p:txBody>
      </p:sp>
      <p:sp>
        <p:nvSpPr>
          <p:cNvPr id="4"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defRPr sz="1300" smtClean="0">
                <a:latin typeface="Times" pitchFamily="18" charset="0"/>
              </a:defRPr>
            </a:lvl1pPr>
          </a:lstStyle>
          <a:p>
            <a:pPr>
              <a:defRPr/>
            </a:pPr>
            <a:endParaRPr lang="en-US" dirty="0"/>
          </a:p>
        </p:txBody>
      </p:sp>
      <p:sp>
        <p:nvSpPr>
          <p:cNvPr id="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lgn="ctr">
              <a:defRPr sz="1300" smtClean="0">
                <a:latin typeface="Times" pitchFamily="18" charset="0"/>
              </a:defRPr>
            </a:lvl1pPr>
          </a:lstStyle>
          <a:p>
            <a:pPr>
              <a:defRPr/>
            </a:pPr>
            <a:endParaRPr lang="en-US"/>
          </a:p>
        </p:txBody>
      </p:sp>
      <p:sp>
        <p:nvSpPr>
          <p:cNvPr id="8"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lgn="r">
              <a:defRPr sz="1300" smtClean="0">
                <a:latin typeface="Times" pitchFamily="18" charset="0"/>
              </a:defRPr>
            </a:lvl1pPr>
          </a:lstStyle>
          <a:p>
            <a:pPr>
              <a:defRPr/>
            </a:pPr>
            <a:fld id="{1D1BF640-8E4B-46C4-B219-C2EE508C5471}" type="slidenum">
              <a:rPr lang="en-US"/>
              <a:pPr>
                <a:defRPr/>
              </a:pPr>
              <a:t>‹#›</a:t>
            </a:fld>
            <a:endParaRPr lang="en-US"/>
          </a:p>
        </p:txBody>
      </p:sp>
    </p:spTree>
    <p:extLst>
      <p:ext uri="{BB962C8B-B14F-4D97-AF65-F5344CB8AC3E}">
        <p14:creationId xmlns:p14="http://schemas.microsoft.com/office/powerpoint/2010/main" val="694296467"/>
      </p:ext>
    </p:extLst>
  </p:cSld>
  <p:clrMapOvr>
    <a:masterClrMapping/>
  </p:clrMapOvr>
  <p:transition spd="med">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defRPr sz="1300" smtClean="0">
                <a:latin typeface="Times" pitchFamily="18" charset="0"/>
              </a:defRPr>
            </a:lvl1pPr>
          </a:lstStyle>
          <a:p>
            <a:pPr>
              <a:defRPr/>
            </a:pPr>
            <a:endParaRPr lang="en-US" dirty="0"/>
          </a:p>
        </p:txBody>
      </p:sp>
      <p:sp>
        <p:nvSpPr>
          <p:cNvPr id="3"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lgn="ctr">
              <a:defRPr sz="1300" smtClean="0">
                <a:latin typeface="Times" pitchFamily="18" charset="0"/>
              </a:defRPr>
            </a:lvl1pPr>
          </a:lstStyle>
          <a:p>
            <a:pPr>
              <a:defRPr/>
            </a:pPr>
            <a:endParaRPr lang="en-US"/>
          </a:p>
        </p:txBody>
      </p:sp>
      <p:sp>
        <p:nvSpPr>
          <p:cNvPr id="4"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lgn="r">
              <a:defRPr sz="1300" smtClean="0">
                <a:latin typeface="Times" pitchFamily="18" charset="0"/>
              </a:defRPr>
            </a:lvl1pPr>
          </a:lstStyle>
          <a:p>
            <a:pPr>
              <a:defRPr/>
            </a:pPr>
            <a:fld id="{1D1BF640-8E4B-46C4-B219-C2EE508C5471}" type="slidenum">
              <a:rPr lang="en-US"/>
              <a:pPr>
                <a:defRPr/>
              </a:pPr>
              <a:t>‹#›</a:t>
            </a:fld>
            <a:endParaRPr lang="en-US"/>
          </a:p>
        </p:txBody>
      </p:sp>
    </p:spTree>
    <p:extLst>
      <p:ext uri="{BB962C8B-B14F-4D97-AF65-F5344CB8AC3E}">
        <p14:creationId xmlns:p14="http://schemas.microsoft.com/office/powerpoint/2010/main" val="1393156961"/>
      </p:ext>
    </p:extLst>
  </p:cSld>
  <p:clrMapOvr>
    <a:masterClrMapping/>
  </p:clrMapOvr>
  <p:transition spd="med">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01625" y="498475"/>
            <a:ext cx="8229600" cy="944563"/>
          </a:xfrm>
          <a:prstGeom prst="rect">
            <a:avLst/>
          </a:prstGeo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04800" y="1443038"/>
            <a:ext cx="3810000" cy="4881562"/>
          </a:xfr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443038"/>
            <a:ext cx="3810000" cy="4881562"/>
          </a:xfr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lang="en-US" smtClean="0"/>
            </a:lvl1pPr>
            <a:lvl2pPr>
              <a:defRPr lang="en-US" smtClean="0"/>
            </a:lvl2pPr>
            <a:lvl3pPr>
              <a:defRPr lang="en-US" smtClean="0"/>
            </a:lvl3pPr>
            <a:lvl4pPr>
              <a:defRPr lang="en-US" smtClean="0"/>
            </a:lvl4pPr>
            <a:lvl5pPr>
              <a:defRPr lang="en-US"/>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bwMode="auto">
          <a:xfrm>
            <a:off x="685800" y="6248400"/>
            <a:ext cx="19050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defRPr sz="1300" smtClean="0">
                <a:latin typeface="Times" pitchFamily="18" charset="0"/>
              </a:defRPr>
            </a:lvl1pPr>
          </a:lstStyle>
          <a:p>
            <a:pPr>
              <a:defRPr/>
            </a:pPr>
            <a:endParaRPr lang="en-US" dirty="0"/>
          </a:p>
        </p:txBody>
      </p:sp>
      <p:sp>
        <p:nvSpPr>
          <p:cNvPr id="6" name="Footer Placeholder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lgn="ctr">
              <a:defRPr sz="1300" smtClean="0">
                <a:latin typeface="Times" pitchFamily="18" charset="0"/>
              </a:defRPr>
            </a:lvl1pPr>
          </a:lstStyle>
          <a:p>
            <a:pPr>
              <a:defRPr/>
            </a:pPr>
            <a:endParaRPr lang="en-US"/>
          </a:p>
        </p:txBody>
      </p:sp>
      <p:sp>
        <p:nvSpPr>
          <p:cNvPr id="7" name="Slide Number Placeholder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lgn="r">
              <a:defRPr sz="1300" smtClean="0">
                <a:latin typeface="Times" pitchFamily="18" charset="0"/>
              </a:defRPr>
            </a:lvl1pPr>
          </a:lstStyle>
          <a:p>
            <a:pPr>
              <a:defRPr/>
            </a:pPr>
            <a:fld id="{1D1BF640-8E4B-46C4-B219-C2EE508C5471}" type="slidenum">
              <a:rPr lang="en-US"/>
              <a:pPr>
                <a:defRPr/>
              </a:pPr>
              <a:t>‹#›</a:t>
            </a:fld>
            <a:endParaRPr lang="en-US"/>
          </a:p>
        </p:txBody>
      </p:sp>
    </p:spTree>
    <p:extLst>
      <p:ext uri="{BB962C8B-B14F-4D97-AF65-F5344CB8AC3E}">
        <p14:creationId xmlns:p14="http://schemas.microsoft.com/office/powerpoint/2010/main" val="457800649"/>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1D1BF640-8E4B-46C4-B219-C2EE508C5471}" type="slidenum">
              <a:rPr lang="en-US" smtClean="0"/>
              <a:pPr>
                <a:defRPr/>
              </a:pPr>
              <a:t>‹#›</a:t>
            </a:fld>
            <a:endParaRPr lang="en-US"/>
          </a:p>
        </p:txBody>
      </p:sp>
    </p:spTree>
    <p:extLst>
      <p:ext uri="{BB962C8B-B14F-4D97-AF65-F5344CB8AC3E}">
        <p14:creationId xmlns:p14="http://schemas.microsoft.com/office/powerpoint/2010/main" val="2961242017"/>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CFE0EE-C05F-3845-962D-D61F8FC3FA12}" type="slidenum">
              <a:rPr lang="en-US" smtClean="0"/>
              <a:t>‹#›</a:t>
            </a:fld>
            <a:endParaRPr lang="en-US"/>
          </a:p>
        </p:txBody>
      </p:sp>
    </p:spTree>
    <p:extLst>
      <p:ext uri="{BB962C8B-B14F-4D97-AF65-F5344CB8AC3E}">
        <p14:creationId xmlns:p14="http://schemas.microsoft.com/office/powerpoint/2010/main" val="326253825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theme" Target="../theme/theme1.xml"/><Relationship Id="rId10"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9.xml"/><Relationship Id="rId12" Type="http://schemas.openxmlformats.org/officeDocument/2006/relationships/theme" Target="../theme/theme2.xml"/><Relationship Id="rId1" Type="http://schemas.openxmlformats.org/officeDocument/2006/relationships/slideLayout" Target="../slideLayouts/slideLayout9.xml"/><Relationship Id="rId2" Type="http://schemas.openxmlformats.org/officeDocument/2006/relationships/slideLayout" Target="../slideLayouts/slideLayout10.xml"/><Relationship Id="rId3" Type="http://schemas.openxmlformats.org/officeDocument/2006/relationships/slideLayout" Target="../slideLayouts/slideLayout11.xml"/><Relationship Id="rId4" Type="http://schemas.openxmlformats.org/officeDocument/2006/relationships/slideLayout" Target="../slideLayouts/slideLayout12.xml"/><Relationship Id="rId5" Type="http://schemas.openxmlformats.org/officeDocument/2006/relationships/slideLayout" Target="../slideLayouts/slideLayout13.xml"/><Relationship Id="rId6" Type="http://schemas.openxmlformats.org/officeDocument/2006/relationships/slideLayout" Target="../slideLayouts/slideLayout14.xml"/><Relationship Id="rId7" Type="http://schemas.openxmlformats.org/officeDocument/2006/relationships/slideLayout" Target="../slideLayouts/slideLayout15.xml"/><Relationship Id="rId8" Type="http://schemas.openxmlformats.org/officeDocument/2006/relationships/slideLayout" Target="../slideLayouts/slideLayout16.xml"/><Relationship Id="rId9" Type="http://schemas.openxmlformats.org/officeDocument/2006/relationships/slideLayout" Target="../slideLayouts/slideLayout17.xml"/><Relationship Id="rId10"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2.xml"/><Relationship Id="rId4" Type="http://schemas.openxmlformats.org/officeDocument/2006/relationships/slideLayout" Target="../slideLayouts/slideLayout23.xml"/><Relationship Id="rId5" Type="http://schemas.openxmlformats.org/officeDocument/2006/relationships/slideLayout" Target="../slideLayouts/slideLayout24.xml"/><Relationship Id="rId6" Type="http://schemas.openxmlformats.org/officeDocument/2006/relationships/slideLayout" Target="../slideLayouts/slideLayout25.xml"/><Relationship Id="rId7" Type="http://schemas.openxmlformats.org/officeDocument/2006/relationships/theme" Target="../theme/theme3.xml"/><Relationship Id="rId1" Type="http://schemas.openxmlformats.org/officeDocument/2006/relationships/slideLayout" Target="../slideLayouts/slideLayout20.xml"/><Relationship Id="rId2"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8" name="Rectangle 3"/>
          <p:cNvSpPr>
            <a:spLocks noGrp="1" noChangeArrowheads="1"/>
          </p:cNvSpPr>
          <p:nvPr>
            <p:ph type="body" idx="1"/>
          </p:nvPr>
        </p:nvSpPr>
        <p:spPr bwMode="auto">
          <a:xfrm>
            <a:off x="457200" y="1524000"/>
            <a:ext cx="7772400" cy="4800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cxnSp>
        <p:nvCxnSpPr>
          <p:cNvPr id="4" name="Straight Connector 3" descr="&quot;&quot;" title="&quot;&quot;"/>
          <p:cNvCxnSpPr/>
          <p:nvPr/>
        </p:nvCxnSpPr>
        <p:spPr>
          <a:xfrm>
            <a:off x="152399" y="722672"/>
            <a:ext cx="8844117" cy="0"/>
          </a:xfrm>
          <a:prstGeom prst="line">
            <a:avLst/>
          </a:prstGeom>
          <a:ln w="28575">
            <a:solidFill>
              <a:srgbClr val="EAAC0C"/>
            </a:solidFill>
          </a:ln>
        </p:spPr>
        <p:style>
          <a:lnRef idx="1">
            <a:schemeClr val="accent1"/>
          </a:lnRef>
          <a:fillRef idx="0">
            <a:schemeClr val="accent1"/>
          </a:fillRef>
          <a:effectRef idx="0">
            <a:schemeClr val="accent1"/>
          </a:effectRef>
          <a:fontRef idx="minor">
            <a:schemeClr val="tx1"/>
          </a:fontRef>
        </p:style>
      </p:cxnSp>
      <p:cxnSp>
        <p:nvCxnSpPr>
          <p:cNvPr id="5" name="Straight Connector 4" descr="&quot;&quot;" title="&quot;&quot;"/>
          <p:cNvCxnSpPr/>
          <p:nvPr/>
        </p:nvCxnSpPr>
        <p:spPr>
          <a:xfrm flipH="1">
            <a:off x="152400" y="666136"/>
            <a:ext cx="8839200" cy="0"/>
          </a:xfrm>
          <a:prstGeom prst="line">
            <a:avLst/>
          </a:prstGeom>
          <a:ln w="57150">
            <a:solidFill>
              <a:srgbClr val="2E4496"/>
            </a:solidFill>
          </a:ln>
        </p:spPr>
        <p:style>
          <a:lnRef idx="1">
            <a:schemeClr val="accent1"/>
          </a:lnRef>
          <a:fillRef idx="0">
            <a:schemeClr val="accent1"/>
          </a:fillRef>
          <a:effectRef idx="0">
            <a:schemeClr val="accent1"/>
          </a:effectRef>
          <a:fontRef idx="minor">
            <a:schemeClr val="tx1"/>
          </a:fontRef>
        </p:style>
      </p:cxnSp>
      <p:pic>
        <p:nvPicPr>
          <p:cNvPr id="6" name="Picture 5" descr="The National Toxicology Program (NTP) Seal" title="National Toxicology Program (NTP)"/>
          <p:cNvPicPr>
            <a:picLocks noChangeAspect="1"/>
          </p:cNvPicPr>
          <p:nvPr/>
        </p:nvPicPr>
        <p:blipFill rotWithShape="1">
          <a:blip r:embed="rId10">
            <a:extLst>
              <a:ext uri="{28A0092B-C50C-407E-A947-70E740481C1C}">
                <a14:useLocalDpi xmlns:a14="http://schemas.microsoft.com/office/drawing/2010/main" val="0"/>
              </a:ext>
            </a:extLst>
          </a:blip>
          <a:srcRect l="3460" t="7802" r="73212" b="3304"/>
          <a:stretch/>
        </p:blipFill>
        <p:spPr>
          <a:xfrm>
            <a:off x="191801" y="40144"/>
            <a:ext cx="560367" cy="569457"/>
          </a:xfrm>
          <a:prstGeom prst="rect">
            <a:avLst/>
          </a:prstGeom>
        </p:spPr>
      </p:pic>
      <p:sp>
        <p:nvSpPr>
          <p:cNvPr id="11" name="Rectangle 4"/>
          <p:cNvSpPr>
            <a:spLocks noGrp="1" noChangeArrowheads="1"/>
          </p:cNvSpPr>
          <p:nvPr>
            <p:ph type="dt" sz="half" idx="2"/>
          </p:nvPr>
        </p:nvSpPr>
        <p:spPr bwMode="auto">
          <a:xfrm>
            <a:off x="685800" y="6324600"/>
            <a:ext cx="19050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defRPr sz="1300" smtClean="0">
                <a:latin typeface="Times" pitchFamily="18" charset="0"/>
              </a:defRPr>
            </a:lvl1pPr>
          </a:lstStyle>
          <a:p>
            <a:pPr>
              <a:defRPr/>
            </a:pPr>
            <a:endParaRPr lang="en-US" dirty="0"/>
          </a:p>
        </p:txBody>
      </p:sp>
      <p:sp>
        <p:nvSpPr>
          <p:cNvPr id="12" name="Rectangle 5"/>
          <p:cNvSpPr>
            <a:spLocks noGrp="1" noChangeArrowheads="1"/>
          </p:cNvSpPr>
          <p:nvPr>
            <p:ph type="ftr" sz="quarter" idx="3"/>
          </p:nvPr>
        </p:nvSpPr>
        <p:spPr bwMode="auto">
          <a:xfrm>
            <a:off x="3124200" y="6324600"/>
            <a:ext cx="28956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lgn="ctr">
              <a:defRPr sz="1300" smtClean="0">
                <a:latin typeface="Times" pitchFamily="18" charset="0"/>
              </a:defRPr>
            </a:lvl1pPr>
          </a:lstStyle>
          <a:p>
            <a:pPr>
              <a:defRPr/>
            </a:pPr>
            <a:endParaRPr lang="en-US"/>
          </a:p>
        </p:txBody>
      </p:sp>
      <p:sp>
        <p:nvSpPr>
          <p:cNvPr id="13" name="Rectangle 6"/>
          <p:cNvSpPr>
            <a:spLocks noGrp="1" noChangeArrowheads="1"/>
          </p:cNvSpPr>
          <p:nvPr>
            <p:ph type="sldNum" sz="quarter" idx="4"/>
          </p:nvPr>
        </p:nvSpPr>
        <p:spPr bwMode="auto">
          <a:xfrm>
            <a:off x="6553200" y="6324600"/>
            <a:ext cx="1905000" cy="457200"/>
          </a:xfrm>
          <a:prstGeom prst="rect">
            <a:avLst/>
          </a:prstGeom>
          <a:noFill/>
          <a:ln w="9525">
            <a:noFill/>
            <a:miter lim="800000"/>
            <a:headEnd/>
            <a:tailEnd/>
          </a:ln>
          <a:effectLst/>
        </p:spPr>
        <p:txBody>
          <a:bodyPr vert="horz" wrap="square" lIns="83796" tIns="41898" rIns="83796" bIns="41898" numCol="1" anchor="t" anchorCtr="0" compatLnSpc="1">
            <a:prstTxWarp prst="textNoShape">
              <a:avLst/>
            </a:prstTxWarp>
          </a:bodyPr>
          <a:lstStyle>
            <a:lvl1pPr algn="r">
              <a:defRPr sz="1300" smtClean="0">
                <a:latin typeface="Times" pitchFamily="18" charset="0"/>
              </a:defRPr>
            </a:lvl1pPr>
          </a:lstStyle>
          <a:p>
            <a:pPr>
              <a:defRPr/>
            </a:pPr>
            <a:fld id="{1D1BF640-8E4B-46C4-B219-C2EE508C5471}"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311" r:id="rId1"/>
    <p:sldLayoutId id="2147484301" r:id="rId2"/>
    <p:sldLayoutId id="2147484302" r:id="rId3"/>
    <p:sldLayoutId id="2147484303" r:id="rId4"/>
    <p:sldLayoutId id="2147484304" r:id="rId5"/>
    <p:sldLayoutId id="2147484305" r:id="rId6"/>
    <p:sldLayoutId id="2147484312" r:id="rId7"/>
    <p:sldLayoutId id="2147484320" r:id="rId8"/>
  </p:sldLayoutIdLst>
  <p:transition spd="med">
    <p:fade/>
  </p:transition>
  <p:timing>
    <p:tnLst>
      <p:par>
        <p:cTn id="1" dur="indefinite" restart="never" nodeType="tmRoot"/>
      </p:par>
    </p:tnLst>
  </p:timing>
  <p:hf hdr="0" ftr="0" dt="0"/>
  <p:txStyles>
    <p:titleStyle>
      <a:lvl1pPr algn="r" rtl="0" fontAlgn="base">
        <a:spcBef>
          <a:spcPct val="0"/>
        </a:spcBef>
        <a:spcAft>
          <a:spcPct val="0"/>
        </a:spcAft>
        <a:defRPr lang="en-US" sz="2800" b="1" kern="1200" dirty="0" smtClean="0">
          <a:solidFill>
            <a:schemeClr val="tx2"/>
          </a:solidFill>
          <a:latin typeface="Arial" charset="0"/>
          <a:ea typeface="ＭＳ Ｐゴシック" pitchFamily="34" charset="-128"/>
          <a:cs typeface="Arial" charset="0"/>
        </a:defRPr>
      </a:lvl1pPr>
      <a:lvl2pPr algn="l" rtl="0" fontAlgn="base">
        <a:spcBef>
          <a:spcPct val="0"/>
        </a:spcBef>
        <a:spcAft>
          <a:spcPct val="0"/>
        </a:spcAft>
        <a:defRPr sz="2800" b="1">
          <a:solidFill>
            <a:schemeClr val="tx2"/>
          </a:solidFill>
          <a:latin typeface="Arial" charset="0"/>
          <a:ea typeface="ＭＳ Ｐゴシック" pitchFamily="-106" charset="-128"/>
          <a:cs typeface="Arial" charset="0"/>
        </a:defRPr>
      </a:lvl2pPr>
      <a:lvl3pPr algn="l" rtl="0" fontAlgn="base">
        <a:spcBef>
          <a:spcPct val="0"/>
        </a:spcBef>
        <a:spcAft>
          <a:spcPct val="0"/>
        </a:spcAft>
        <a:defRPr sz="2800" b="1">
          <a:solidFill>
            <a:schemeClr val="tx2"/>
          </a:solidFill>
          <a:latin typeface="Arial" charset="0"/>
          <a:ea typeface="ＭＳ Ｐゴシック" pitchFamily="-106" charset="-128"/>
          <a:cs typeface="Arial" charset="0"/>
        </a:defRPr>
      </a:lvl3pPr>
      <a:lvl4pPr algn="l" rtl="0" fontAlgn="base">
        <a:spcBef>
          <a:spcPct val="0"/>
        </a:spcBef>
        <a:spcAft>
          <a:spcPct val="0"/>
        </a:spcAft>
        <a:defRPr sz="2800" b="1">
          <a:solidFill>
            <a:schemeClr val="tx2"/>
          </a:solidFill>
          <a:latin typeface="Arial" charset="0"/>
          <a:ea typeface="ＭＳ Ｐゴシック" pitchFamily="-106" charset="-128"/>
          <a:cs typeface="Arial" charset="0"/>
        </a:defRPr>
      </a:lvl4pPr>
      <a:lvl5pPr algn="l" rtl="0" fontAlgn="base">
        <a:spcBef>
          <a:spcPct val="0"/>
        </a:spcBef>
        <a:spcAft>
          <a:spcPct val="0"/>
        </a:spcAft>
        <a:defRPr sz="2800" b="1">
          <a:solidFill>
            <a:schemeClr val="tx2"/>
          </a:solidFill>
          <a:latin typeface="Arial" charset="0"/>
          <a:ea typeface="ＭＳ Ｐゴシック" pitchFamily="-106" charset="-128"/>
          <a:cs typeface="Arial" charset="0"/>
        </a:defRPr>
      </a:lvl5pPr>
      <a:lvl6pPr marL="457200" algn="l" rtl="0" eaLnBrk="1" fontAlgn="base" hangingPunct="1">
        <a:spcBef>
          <a:spcPct val="0"/>
        </a:spcBef>
        <a:spcAft>
          <a:spcPct val="0"/>
        </a:spcAft>
        <a:defRPr sz="2400" b="1">
          <a:solidFill>
            <a:schemeClr val="tx1"/>
          </a:solidFill>
          <a:latin typeface="Arial" charset="0"/>
        </a:defRPr>
      </a:lvl6pPr>
      <a:lvl7pPr marL="914400" algn="l" rtl="0" eaLnBrk="1" fontAlgn="base" hangingPunct="1">
        <a:spcBef>
          <a:spcPct val="0"/>
        </a:spcBef>
        <a:spcAft>
          <a:spcPct val="0"/>
        </a:spcAft>
        <a:defRPr sz="2400" b="1">
          <a:solidFill>
            <a:schemeClr val="tx1"/>
          </a:solidFill>
          <a:latin typeface="Arial" charset="0"/>
        </a:defRPr>
      </a:lvl7pPr>
      <a:lvl8pPr marL="1371600" algn="l" rtl="0" eaLnBrk="1" fontAlgn="base" hangingPunct="1">
        <a:spcBef>
          <a:spcPct val="0"/>
        </a:spcBef>
        <a:spcAft>
          <a:spcPct val="0"/>
        </a:spcAft>
        <a:defRPr sz="2400" b="1">
          <a:solidFill>
            <a:schemeClr val="tx1"/>
          </a:solidFill>
          <a:latin typeface="Arial" charset="0"/>
        </a:defRPr>
      </a:lvl8pPr>
      <a:lvl9pPr marL="1828800" algn="l" rtl="0" eaLnBrk="1" fontAlgn="base" hangingPunct="1">
        <a:spcBef>
          <a:spcPct val="0"/>
        </a:spcBef>
        <a:spcAft>
          <a:spcPct val="0"/>
        </a:spcAft>
        <a:defRPr sz="2400" b="1">
          <a:solidFill>
            <a:schemeClr val="tx1"/>
          </a:solidFill>
          <a:latin typeface="Arial" charset="0"/>
        </a:defRPr>
      </a:lvl9pPr>
    </p:titleStyle>
    <p:bodyStyle>
      <a:lvl1pPr marL="230188" indent="-230188" algn="l" rtl="0" fontAlgn="base">
        <a:lnSpc>
          <a:spcPct val="90000"/>
        </a:lnSpc>
        <a:spcBef>
          <a:spcPts val="1800"/>
        </a:spcBef>
        <a:spcAft>
          <a:spcPct val="0"/>
        </a:spcAft>
        <a:buClr>
          <a:schemeClr val="tx2"/>
        </a:buClr>
        <a:buSzPct val="100000"/>
        <a:buFont typeface="Arial" charset="0"/>
        <a:buChar char="•"/>
        <a:defRPr lang="en-US" sz="2400" kern="1200" dirty="0">
          <a:solidFill>
            <a:schemeClr val="tx1"/>
          </a:solidFill>
          <a:latin typeface="+mn-lt"/>
          <a:ea typeface="ＭＳ Ｐゴシック" pitchFamily="-65" charset="-128"/>
          <a:cs typeface="+mn-cs"/>
        </a:defRPr>
      </a:lvl1pPr>
      <a:lvl2pPr marL="628650" indent="-287338" algn="l" rtl="0" fontAlgn="base">
        <a:lnSpc>
          <a:spcPct val="90000"/>
        </a:lnSpc>
        <a:spcBef>
          <a:spcPts val="1800"/>
        </a:spcBef>
        <a:spcAft>
          <a:spcPct val="0"/>
        </a:spcAft>
        <a:buClr>
          <a:schemeClr val="tx2"/>
        </a:buClr>
        <a:buSzPct val="100000"/>
        <a:buFont typeface="Arial" charset="0"/>
        <a:buChar char="–"/>
        <a:defRPr lang="en-US" sz="2000" kern="1200" dirty="0">
          <a:solidFill>
            <a:schemeClr val="tx1"/>
          </a:solidFill>
          <a:latin typeface="+mn-lt"/>
          <a:ea typeface="ＭＳ Ｐゴシック" pitchFamily="-65" charset="-128"/>
          <a:cs typeface="+mn-cs"/>
        </a:defRPr>
      </a:lvl2pPr>
      <a:lvl3pPr marL="857250" indent="-166688" algn="l" rtl="0" fontAlgn="base">
        <a:lnSpc>
          <a:spcPct val="90000"/>
        </a:lnSpc>
        <a:spcBef>
          <a:spcPts val="1800"/>
        </a:spcBef>
        <a:spcAft>
          <a:spcPct val="0"/>
        </a:spcAft>
        <a:buClr>
          <a:schemeClr val="tx2"/>
        </a:buClr>
        <a:buSzPct val="100000"/>
        <a:buFont typeface="Arial" charset="0"/>
        <a:buChar char="•"/>
        <a:defRPr lang="en-US" kern="1200" dirty="0">
          <a:solidFill>
            <a:schemeClr val="tx1"/>
          </a:solidFill>
          <a:latin typeface="+mn-lt"/>
          <a:ea typeface="ＭＳ Ｐゴシック" pitchFamily="-65" charset="-128"/>
          <a:cs typeface="+mn-cs"/>
        </a:defRPr>
      </a:lvl3pPr>
      <a:lvl4pPr marL="1200150" indent="-228600" algn="l" rtl="0" fontAlgn="base">
        <a:lnSpc>
          <a:spcPct val="90000"/>
        </a:lnSpc>
        <a:spcBef>
          <a:spcPts val="1800"/>
        </a:spcBef>
        <a:spcAft>
          <a:spcPct val="0"/>
        </a:spcAft>
        <a:buClr>
          <a:schemeClr val="tx2"/>
        </a:buClr>
        <a:buSzPct val="100000"/>
        <a:buFont typeface="Arial" charset="0"/>
        <a:buChar char="–"/>
        <a:defRPr lang="en-US" sz="1600" kern="1200" dirty="0">
          <a:solidFill>
            <a:schemeClr val="tx1"/>
          </a:solidFill>
          <a:latin typeface="+mn-lt"/>
          <a:ea typeface="ＭＳ Ｐゴシック" pitchFamily="-65" charset="-128"/>
          <a:cs typeface="+mn-cs"/>
        </a:defRPr>
      </a:lvl4pPr>
      <a:lvl5pPr marL="1484313" indent="-171450" algn="l" rtl="0" fontAlgn="base">
        <a:lnSpc>
          <a:spcPct val="90000"/>
        </a:lnSpc>
        <a:spcBef>
          <a:spcPts val="1800"/>
        </a:spcBef>
        <a:spcAft>
          <a:spcPct val="0"/>
        </a:spcAft>
        <a:buClr>
          <a:schemeClr val="tx2"/>
        </a:buClr>
        <a:buFont typeface="Arial" charset="0"/>
        <a:buChar char="•"/>
        <a:defRPr lang="en-US" sz="1600" kern="1200" dirty="0">
          <a:solidFill>
            <a:schemeClr val="tx1"/>
          </a:solidFill>
          <a:latin typeface="+mn-lt"/>
          <a:ea typeface="ＭＳ Ｐゴシック" pitchFamily="-65" charset="-128"/>
          <a:cs typeface="+mn-cs"/>
        </a:defRPr>
      </a:lvl5pPr>
      <a:lvl6pPr marL="1890713" indent="-179388" algn="l" rtl="0" eaLnBrk="1" fontAlgn="base" hangingPunct="1">
        <a:lnSpc>
          <a:spcPct val="90000"/>
        </a:lnSpc>
        <a:spcBef>
          <a:spcPct val="70000"/>
        </a:spcBef>
        <a:spcAft>
          <a:spcPct val="0"/>
        </a:spcAft>
        <a:buClr>
          <a:schemeClr val="tx1"/>
        </a:buClr>
        <a:buFont typeface="Arial" charset="0"/>
        <a:buChar char="•"/>
        <a:defRPr sz="1200">
          <a:solidFill>
            <a:schemeClr val="tx1"/>
          </a:solidFill>
          <a:latin typeface="+mn-lt"/>
        </a:defRPr>
      </a:lvl6pPr>
      <a:lvl7pPr marL="2347913" indent="-179388" algn="l" rtl="0" eaLnBrk="1" fontAlgn="base" hangingPunct="1">
        <a:lnSpc>
          <a:spcPct val="90000"/>
        </a:lnSpc>
        <a:spcBef>
          <a:spcPct val="70000"/>
        </a:spcBef>
        <a:spcAft>
          <a:spcPct val="0"/>
        </a:spcAft>
        <a:buClr>
          <a:schemeClr val="tx1"/>
        </a:buClr>
        <a:buFont typeface="Arial" charset="0"/>
        <a:buChar char="•"/>
        <a:defRPr sz="1200">
          <a:solidFill>
            <a:schemeClr val="tx1"/>
          </a:solidFill>
          <a:latin typeface="+mn-lt"/>
        </a:defRPr>
      </a:lvl7pPr>
      <a:lvl8pPr marL="2805113" indent="-179388" algn="l" rtl="0" eaLnBrk="1" fontAlgn="base" hangingPunct="1">
        <a:lnSpc>
          <a:spcPct val="90000"/>
        </a:lnSpc>
        <a:spcBef>
          <a:spcPct val="70000"/>
        </a:spcBef>
        <a:spcAft>
          <a:spcPct val="0"/>
        </a:spcAft>
        <a:buClr>
          <a:schemeClr val="tx1"/>
        </a:buClr>
        <a:buFont typeface="Arial" charset="0"/>
        <a:buChar char="•"/>
        <a:defRPr sz="1200">
          <a:solidFill>
            <a:schemeClr val="tx1"/>
          </a:solidFill>
          <a:latin typeface="+mn-lt"/>
        </a:defRPr>
      </a:lvl8pPr>
      <a:lvl9pPr marL="3262313" indent="-179388" algn="l" rtl="0" eaLnBrk="1" fontAlgn="base" hangingPunct="1">
        <a:lnSpc>
          <a:spcPct val="90000"/>
        </a:lnSpc>
        <a:spcBef>
          <a:spcPct val="70000"/>
        </a:spcBef>
        <a:spcAft>
          <a:spcPct val="0"/>
        </a:spcAft>
        <a:buClr>
          <a:schemeClr val="tx1"/>
        </a:buClr>
        <a:buFont typeface="Arial" charset="0"/>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CFE0EE-C05F-3845-962D-D61F8FC3FA12}" type="slidenum">
              <a:rPr lang="en-US" smtClean="0"/>
              <a:t>‹#›</a:t>
            </a:fld>
            <a:endParaRPr lang="en-US"/>
          </a:p>
        </p:txBody>
      </p:sp>
    </p:spTree>
    <p:extLst>
      <p:ext uri="{BB962C8B-B14F-4D97-AF65-F5344CB8AC3E}">
        <p14:creationId xmlns:p14="http://schemas.microsoft.com/office/powerpoint/2010/main" val="43018576"/>
      </p:ext>
    </p:extLst>
  </p:cSld>
  <p:clrMap bg1="lt1" tx1="dk1" bg2="lt2" tx2="dk2" accent1="accent1" accent2="accent2" accent3="accent3" accent4="accent4" accent5="accent5" accent6="accent6" hlink="hlink" folHlink="folHlink"/>
  <p:sldLayoutIdLst>
    <p:sldLayoutId id="2147484322" r:id="rId1"/>
    <p:sldLayoutId id="2147484323" r:id="rId2"/>
    <p:sldLayoutId id="2147484324" r:id="rId3"/>
    <p:sldLayoutId id="2147484325" r:id="rId4"/>
    <p:sldLayoutId id="2147484326" r:id="rId5"/>
    <p:sldLayoutId id="2147484327" r:id="rId6"/>
    <p:sldLayoutId id="2147484328" r:id="rId7"/>
    <p:sldLayoutId id="2147484329" r:id="rId8"/>
    <p:sldLayoutId id="2147484330" r:id="rId9"/>
    <p:sldLayoutId id="2147484331" r:id="rId10"/>
    <p:sldLayoutId id="2147484332"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8" name="Rectangle 3"/>
          <p:cNvSpPr>
            <a:spLocks noGrp="1" noChangeArrowheads="1"/>
          </p:cNvSpPr>
          <p:nvPr>
            <p:ph type="body" idx="1"/>
          </p:nvPr>
        </p:nvSpPr>
        <p:spPr bwMode="auto">
          <a:xfrm>
            <a:off x="457200" y="1524000"/>
            <a:ext cx="7772400" cy="4800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extLst>
      <p:ext uri="{BB962C8B-B14F-4D97-AF65-F5344CB8AC3E}">
        <p14:creationId xmlns:p14="http://schemas.microsoft.com/office/powerpoint/2010/main" val="2039138773"/>
      </p:ext>
    </p:extLst>
  </p:cSld>
  <p:clrMap bg1="lt1" tx1="dk1" bg2="lt2" tx2="dk2" accent1="accent1" accent2="accent2" accent3="accent3" accent4="accent4" accent5="accent5" accent6="accent6" hlink="hlink" folHlink="folHlink"/>
  <p:sldLayoutIdLst>
    <p:sldLayoutId id="2147484314" r:id="rId1"/>
    <p:sldLayoutId id="2147484315" r:id="rId2"/>
    <p:sldLayoutId id="2147484316" r:id="rId3"/>
    <p:sldLayoutId id="2147484317" r:id="rId4"/>
    <p:sldLayoutId id="2147484318" r:id="rId5"/>
    <p:sldLayoutId id="2147484319" r:id="rId6"/>
  </p:sldLayoutIdLst>
  <p:transition spd="med">
    <p:fade/>
  </p:transition>
  <p:timing>
    <p:tnLst>
      <p:par>
        <p:cTn id="1" dur="indefinite" restart="never" nodeType="tmRoot"/>
      </p:par>
    </p:tnLst>
  </p:timing>
  <p:hf hdr="0" ftr="0" dt="0"/>
  <p:txStyles>
    <p:titleStyle>
      <a:lvl1pPr algn="r" rtl="0" fontAlgn="base">
        <a:spcBef>
          <a:spcPct val="0"/>
        </a:spcBef>
        <a:spcAft>
          <a:spcPct val="0"/>
        </a:spcAft>
        <a:defRPr lang="en-US" sz="2800" b="1" kern="1200" dirty="0" smtClean="0">
          <a:solidFill>
            <a:schemeClr val="tx2"/>
          </a:solidFill>
          <a:latin typeface="Arial" charset="0"/>
          <a:ea typeface="ＭＳ Ｐゴシック" pitchFamily="34" charset="-128"/>
          <a:cs typeface="Arial" charset="0"/>
        </a:defRPr>
      </a:lvl1pPr>
      <a:lvl2pPr algn="l" rtl="0" fontAlgn="base">
        <a:spcBef>
          <a:spcPct val="0"/>
        </a:spcBef>
        <a:spcAft>
          <a:spcPct val="0"/>
        </a:spcAft>
        <a:defRPr sz="2800" b="1">
          <a:solidFill>
            <a:schemeClr val="tx2"/>
          </a:solidFill>
          <a:latin typeface="Arial" charset="0"/>
          <a:ea typeface="ＭＳ Ｐゴシック" pitchFamily="-106" charset="-128"/>
          <a:cs typeface="Arial" charset="0"/>
        </a:defRPr>
      </a:lvl2pPr>
      <a:lvl3pPr algn="l" rtl="0" fontAlgn="base">
        <a:spcBef>
          <a:spcPct val="0"/>
        </a:spcBef>
        <a:spcAft>
          <a:spcPct val="0"/>
        </a:spcAft>
        <a:defRPr sz="2800" b="1">
          <a:solidFill>
            <a:schemeClr val="tx2"/>
          </a:solidFill>
          <a:latin typeface="Arial" charset="0"/>
          <a:ea typeface="ＭＳ Ｐゴシック" pitchFamily="-106" charset="-128"/>
          <a:cs typeface="Arial" charset="0"/>
        </a:defRPr>
      </a:lvl3pPr>
      <a:lvl4pPr algn="l" rtl="0" fontAlgn="base">
        <a:spcBef>
          <a:spcPct val="0"/>
        </a:spcBef>
        <a:spcAft>
          <a:spcPct val="0"/>
        </a:spcAft>
        <a:defRPr sz="2800" b="1">
          <a:solidFill>
            <a:schemeClr val="tx2"/>
          </a:solidFill>
          <a:latin typeface="Arial" charset="0"/>
          <a:ea typeface="ＭＳ Ｐゴシック" pitchFamily="-106" charset="-128"/>
          <a:cs typeface="Arial" charset="0"/>
        </a:defRPr>
      </a:lvl4pPr>
      <a:lvl5pPr algn="l" rtl="0" fontAlgn="base">
        <a:spcBef>
          <a:spcPct val="0"/>
        </a:spcBef>
        <a:spcAft>
          <a:spcPct val="0"/>
        </a:spcAft>
        <a:defRPr sz="2800" b="1">
          <a:solidFill>
            <a:schemeClr val="tx2"/>
          </a:solidFill>
          <a:latin typeface="Arial" charset="0"/>
          <a:ea typeface="ＭＳ Ｐゴシック" pitchFamily="-106" charset="-128"/>
          <a:cs typeface="Arial" charset="0"/>
        </a:defRPr>
      </a:lvl5pPr>
      <a:lvl6pPr marL="457200" algn="l" rtl="0" eaLnBrk="1" fontAlgn="base" hangingPunct="1">
        <a:spcBef>
          <a:spcPct val="0"/>
        </a:spcBef>
        <a:spcAft>
          <a:spcPct val="0"/>
        </a:spcAft>
        <a:defRPr sz="2400" b="1">
          <a:solidFill>
            <a:schemeClr val="tx1"/>
          </a:solidFill>
          <a:latin typeface="Arial" charset="0"/>
        </a:defRPr>
      </a:lvl6pPr>
      <a:lvl7pPr marL="914400" algn="l" rtl="0" eaLnBrk="1" fontAlgn="base" hangingPunct="1">
        <a:spcBef>
          <a:spcPct val="0"/>
        </a:spcBef>
        <a:spcAft>
          <a:spcPct val="0"/>
        </a:spcAft>
        <a:defRPr sz="2400" b="1">
          <a:solidFill>
            <a:schemeClr val="tx1"/>
          </a:solidFill>
          <a:latin typeface="Arial" charset="0"/>
        </a:defRPr>
      </a:lvl7pPr>
      <a:lvl8pPr marL="1371600" algn="l" rtl="0" eaLnBrk="1" fontAlgn="base" hangingPunct="1">
        <a:spcBef>
          <a:spcPct val="0"/>
        </a:spcBef>
        <a:spcAft>
          <a:spcPct val="0"/>
        </a:spcAft>
        <a:defRPr sz="2400" b="1">
          <a:solidFill>
            <a:schemeClr val="tx1"/>
          </a:solidFill>
          <a:latin typeface="Arial" charset="0"/>
        </a:defRPr>
      </a:lvl8pPr>
      <a:lvl9pPr marL="1828800" algn="l" rtl="0" eaLnBrk="1" fontAlgn="base" hangingPunct="1">
        <a:spcBef>
          <a:spcPct val="0"/>
        </a:spcBef>
        <a:spcAft>
          <a:spcPct val="0"/>
        </a:spcAft>
        <a:defRPr sz="2400" b="1">
          <a:solidFill>
            <a:schemeClr val="tx1"/>
          </a:solidFill>
          <a:latin typeface="Arial" charset="0"/>
        </a:defRPr>
      </a:lvl9pPr>
    </p:titleStyle>
    <p:bodyStyle>
      <a:lvl1pPr marL="230188" indent="-230188" algn="l" rtl="0" fontAlgn="base">
        <a:lnSpc>
          <a:spcPct val="90000"/>
        </a:lnSpc>
        <a:spcBef>
          <a:spcPts val="1800"/>
        </a:spcBef>
        <a:spcAft>
          <a:spcPct val="0"/>
        </a:spcAft>
        <a:buClr>
          <a:schemeClr val="tx2"/>
        </a:buClr>
        <a:buSzPct val="100000"/>
        <a:buFont typeface="Arial" charset="0"/>
        <a:buChar char="•"/>
        <a:defRPr lang="en-US" sz="2400" kern="1200" dirty="0">
          <a:solidFill>
            <a:schemeClr val="tx1"/>
          </a:solidFill>
          <a:latin typeface="+mn-lt"/>
          <a:ea typeface="ＭＳ Ｐゴシック" pitchFamily="-65" charset="-128"/>
          <a:cs typeface="+mn-cs"/>
        </a:defRPr>
      </a:lvl1pPr>
      <a:lvl2pPr marL="628650" indent="-287338" algn="l" rtl="0" fontAlgn="base">
        <a:lnSpc>
          <a:spcPct val="90000"/>
        </a:lnSpc>
        <a:spcBef>
          <a:spcPts val="1800"/>
        </a:spcBef>
        <a:spcAft>
          <a:spcPct val="0"/>
        </a:spcAft>
        <a:buClr>
          <a:schemeClr val="tx2"/>
        </a:buClr>
        <a:buSzPct val="100000"/>
        <a:buFont typeface="Arial" charset="0"/>
        <a:buChar char="–"/>
        <a:defRPr lang="en-US" sz="2000" kern="1200" dirty="0">
          <a:solidFill>
            <a:schemeClr val="tx1"/>
          </a:solidFill>
          <a:latin typeface="+mn-lt"/>
          <a:ea typeface="ＭＳ Ｐゴシック" pitchFamily="-65" charset="-128"/>
          <a:cs typeface="+mn-cs"/>
        </a:defRPr>
      </a:lvl2pPr>
      <a:lvl3pPr marL="857250" indent="-166688" algn="l" rtl="0" fontAlgn="base">
        <a:lnSpc>
          <a:spcPct val="90000"/>
        </a:lnSpc>
        <a:spcBef>
          <a:spcPts val="1800"/>
        </a:spcBef>
        <a:spcAft>
          <a:spcPct val="0"/>
        </a:spcAft>
        <a:buClr>
          <a:schemeClr val="tx2"/>
        </a:buClr>
        <a:buSzPct val="100000"/>
        <a:buFont typeface="Arial" charset="0"/>
        <a:buChar char="•"/>
        <a:defRPr lang="en-US" kern="1200" dirty="0">
          <a:solidFill>
            <a:schemeClr val="tx1"/>
          </a:solidFill>
          <a:latin typeface="+mn-lt"/>
          <a:ea typeface="ＭＳ Ｐゴシック" pitchFamily="-65" charset="-128"/>
          <a:cs typeface="+mn-cs"/>
        </a:defRPr>
      </a:lvl3pPr>
      <a:lvl4pPr marL="1200150" indent="-228600" algn="l" rtl="0" fontAlgn="base">
        <a:lnSpc>
          <a:spcPct val="90000"/>
        </a:lnSpc>
        <a:spcBef>
          <a:spcPts val="1800"/>
        </a:spcBef>
        <a:spcAft>
          <a:spcPct val="0"/>
        </a:spcAft>
        <a:buClr>
          <a:schemeClr val="tx2"/>
        </a:buClr>
        <a:buSzPct val="100000"/>
        <a:buFont typeface="Arial" charset="0"/>
        <a:buChar char="–"/>
        <a:defRPr lang="en-US" sz="1600" kern="1200" dirty="0">
          <a:solidFill>
            <a:schemeClr val="tx1"/>
          </a:solidFill>
          <a:latin typeface="+mn-lt"/>
          <a:ea typeface="ＭＳ Ｐゴシック" pitchFamily="-65" charset="-128"/>
          <a:cs typeface="+mn-cs"/>
        </a:defRPr>
      </a:lvl4pPr>
      <a:lvl5pPr marL="1484313" indent="-171450" algn="l" rtl="0" fontAlgn="base">
        <a:lnSpc>
          <a:spcPct val="90000"/>
        </a:lnSpc>
        <a:spcBef>
          <a:spcPts val="1800"/>
        </a:spcBef>
        <a:spcAft>
          <a:spcPct val="0"/>
        </a:spcAft>
        <a:buClr>
          <a:schemeClr val="tx2"/>
        </a:buClr>
        <a:buFont typeface="Arial" charset="0"/>
        <a:buChar char="•"/>
        <a:defRPr lang="en-US" sz="1600" kern="1200" dirty="0">
          <a:solidFill>
            <a:schemeClr val="tx1"/>
          </a:solidFill>
          <a:latin typeface="+mn-lt"/>
          <a:ea typeface="ＭＳ Ｐゴシック" pitchFamily="-65" charset="-128"/>
          <a:cs typeface="+mn-cs"/>
        </a:defRPr>
      </a:lvl5pPr>
      <a:lvl6pPr marL="1890713" indent="-179388" algn="l" rtl="0" eaLnBrk="1" fontAlgn="base" hangingPunct="1">
        <a:lnSpc>
          <a:spcPct val="90000"/>
        </a:lnSpc>
        <a:spcBef>
          <a:spcPct val="70000"/>
        </a:spcBef>
        <a:spcAft>
          <a:spcPct val="0"/>
        </a:spcAft>
        <a:buClr>
          <a:schemeClr val="tx1"/>
        </a:buClr>
        <a:buFont typeface="Arial" charset="0"/>
        <a:buChar char="•"/>
        <a:defRPr sz="1200">
          <a:solidFill>
            <a:schemeClr val="tx1"/>
          </a:solidFill>
          <a:latin typeface="+mn-lt"/>
        </a:defRPr>
      </a:lvl6pPr>
      <a:lvl7pPr marL="2347913" indent="-179388" algn="l" rtl="0" eaLnBrk="1" fontAlgn="base" hangingPunct="1">
        <a:lnSpc>
          <a:spcPct val="90000"/>
        </a:lnSpc>
        <a:spcBef>
          <a:spcPct val="70000"/>
        </a:spcBef>
        <a:spcAft>
          <a:spcPct val="0"/>
        </a:spcAft>
        <a:buClr>
          <a:schemeClr val="tx1"/>
        </a:buClr>
        <a:buFont typeface="Arial" charset="0"/>
        <a:buChar char="•"/>
        <a:defRPr sz="1200">
          <a:solidFill>
            <a:schemeClr val="tx1"/>
          </a:solidFill>
          <a:latin typeface="+mn-lt"/>
        </a:defRPr>
      </a:lvl7pPr>
      <a:lvl8pPr marL="2805113" indent="-179388" algn="l" rtl="0" eaLnBrk="1" fontAlgn="base" hangingPunct="1">
        <a:lnSpc>
          <a:spcPct val="90000"/>
        </a:lnSpc>
        <a:spcBef>
          <a:spcPct val="70000"/>
        </a:spcBef>
        <a:spcAft>
          <a:spcPct val="0"/>
        </a:spcAft>
        <a:buClr>
          <a:schemeClr val="tx1"/>
        </a:buClr>
        <a:buFont typeface="Arial" charset="0"/>
        <a:buChar char="•"/>
        <a:defRPr sz="1200">
          <a:solidFill>
            <a:schemeClr val="tx1"/>
          </a:solidFill>
          <a:latin typeface="+mn-lt"/>
        </a:defRPr>
      </a:lvl8pPr>
      <a:lvl9pPr marL="3262313" indent="-179388" algn="l" rtl="0" eaLnBrk="1" fontAlgn="base" hangingPunct="1">
        <a:lnSpc>
          <a:spcPct val="90000"/>
        </a:lnSpc>
        <a:spcBef>
          <a:spcPct val="70000"/>
        </a:spcBef>
        <a:spcAft>
          <a:spcPct val="0"/>
        </a:spcAft>
        <a:buClr>
          <a:schemeClr val="tx1"/>
        </a:buClr>
        <a:buFont typeface="Arial" charset="0"/>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3.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5.png"/><Relationship Id="rId4" Type="http://schemas.openxmlformats.org/officeDocument/2006/relationships/image" Target="../media/image16.png"/><Relationship Id="rId5" Type="http://schemas.openxmlformats.org/officeDocument/2006/relationships/image" Target="../media/image17.png"/><Relationship Id="rId6" Type="http://schemas.openxmlformats.org/officeDocument/2006/relationships/image" Target="../media/image18.png"/><Relationship Id="rId1" Type="http://schemas.openxmlformats.org/officeDocument/2006/relationships/slideLayout" Target="../slideLayouts/slideLayout5.xml"/><Relationship Id="rId2" Type="http://schemas.openxmlformats.org/officeDocument/2006/relationships/image" Target="../media/image14.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9.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image" Target="../media/image7.png"/><Relationship Id="rId7" Type="http://schemas.openxmlformats.org/officeDocument/2006/relationships/image" Target="../media/image8.png"/><Relationship Id="rId8" Type="http://schemas.openxmlformats.org/officeDocument/2006/relationships/image" Target="../media/image9.png"/><Relationship Id="rId9" Type="http://schemas.openxmlformats.org/officeDocument/2006/relationships/image" Target="../media/image10.png"/><Relationship Id="rId10" Type="http://schemas.openxmlformats.org/officeDocument/2006/relationships/image" Target="../media/image11.png"/><Relationship Id="rId11" Type="http://schemas.openxmlformats.org/officeDocument/2006/relationships/image" Target="../media/image12.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533400" y="1752600"/>
            <a:ext cx="8153400" cy="1676400"/>
          </a:xfrm>
        </p:spPr>
        <p:txBody>
          <a:bodyPr/>
          <a:lstStyle/>
          <a:p>
            <a:r>
              <a:rPr lang="en-US" b="0" dirty="0"/>
              <a:t/>
            </a:r>
            <a:br>
              <a:rPr lang="en-US" b="0" dirty="0"/>
            </a:br>
            <a:r>
              <a:rPr lang="en-US" b="0" dirty="0"/>
              <a:t/>
            </a:r>
            <a:br>
              <a:rPr lang="en-US" b="0" dirty="0"/>
            </a:br>
            <a:r>
              <a:rPr lang="en-US" sz="3600" dirty="0" smtClean="0"/>
              <a:t>Use of All Available Data in Chemicals Assessment</a:t>
            </a:r>
            <a:endParaRPr lang="en-US" sz="3600" dirty="0"/>
          </a:p>
        </p:txBody>
      </p:sp>
      <p:sp>
        <p:nvSpPr>
          <p:cNvPr id="6" name="Subtitle 5"/>
          <p:cNvSpPr>
            <a:spLocks noGrp="1"/>
          </p:cNvSpPr>
          <p:nvPr>
            <p:ph type="subTitle" idx="1"/>
          </p:nvPr>
        </p:nvSpPr>
        <p:spPr>
          <a:xfrm>
            <a:off x="990600" y="3505200"/>
            <a:ext cx="7136210" cy="1905000"/>
          </a:xfrm>
        </p:spPr>
        <p:txBody>
          <a:bodyPr/>
          <a:lstStyle/>
          <a:p>
            <a:endParaRPr lang="en-US" dirty="0" smtClean="0"/>
          </a:p>
          <a:p>
            <a:r>
              <a:rPr lang="en-US" sz="2000" dirty="0" smtClean="0"/>
              <a:t>John Bucher, Kristina Thayer</a:t>
            </a:r>
          </a:p>
          <a:p>
            <a:endParaRPr lang="en-US" sz="2000" dirty="0"/>
          </a:p>
          <a:p>
            <a:r>
              <a:rPr lang="en-US" sz="1800" dirty="0" smtClean="0"/>
              <a:t>Division of the National Toxicology Program, National Institute of Environmental Health Sciences, National Institutes of Health </a:t>
            </a:r>
            <a:endParaRPr lang="en-US" sz="1800" b="1" dirty="0" smtClean="0"/>
          </a:p>
          <a:p>
            <a:r>
              <a:rPr lang="en-US" sz="2800" dirty="0" smtClean="0"/>
              <a:t> </a:t>
            </a:r>
            <a:endParaRPr lang="en-US" sz="2800" b="1" dirty="0" smtClean="0"/>
          </a:p>
          <a:p>
            <a:endParaRPr lang="en-US" sz="2800" dirty="0"/>
          </a:p>
        </p:txBody>
      </p:sp>
      <p:sp>
        <p:nvSpPr>
          <p:cNvPr id="2" name="Slide Number Placeholder 1"/>
          <p:cNvSpPr>
            <a:spLocks noGrp="1"/>
          </p:cNvSpPr>
          <p:nvPr>
            <p:ph type="sldNum" sz="quarter" idx="4"/>
          </p:nvPr>
        </p:nvSpPr>
        <p:spPr/>
        <p:txBody>
          <a:bodyPr/>
          <a:lstStyle/>
          <a:p>
            <a:pPr>
              <a:defRPr/>
            </a:pPr>
            <a:fld id="{1D1BF640-8E4B-46C4-B219-C2EE508C5471}" type="slidenum">
              <a:rPr lang="en-US" smtClean="0"/>
              <a:pPr>
                <a:defRPr/>
              </a:pPr>
              <a:t>1</a:t>
            </a:fld>
            <a:endParaRPr lang="en-US"/>
          </a:p>
        </p:txBody>
      </p:sp>
    </p:spTree>
    <p:extLst>
      <p:ext uri="{BB962C8B-B14F-4D97-AF65-F5344CB8AC3E}">
        <p14:creationId xmlns:p14="http://schemas.microsoft.com/office/powerpoint/2010/main" val="803952414"/>
      </p:ext>
    </p:extLst>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7772400" cy="4960620"/>
          </a:xfrm>
        </p:spPr>
        <p:txBody>
          <a:bodyPr/>
          <a:lstStyle/>
          <a:p>
            <a:r>
              <a:rPr lang="en-US" dirty="0" smtClean="0"/>
              <a:t>Evaluate effects of chemicals on </a:t>
            </a:r>
            <a:r>
              <a:rPr lang="en-US" dirty="0"/>
              <a:t>signaling pathways of toxicological </a:t>
            </a:r>
            <a:r>
              <a:rPr lang="en-US" dirty="0" smtClean="0"/>
              <a:t>concern in human cells </a:t>
            </a:r>
            <a:r>
              <a:rPr lang="en-US" i="1" dirty="0" smtClean="0"/>
              <a:t>in vitro</a:t>
            </a:r>
          </a:p>
          <a:p>
            <a:r>
              <a:rPr lang="en-US" dirty="0" smtClean="0"/>
              <a:t>Used 27 different human cell-based automated screening assays</a:t>
            </a:r>
          </a:p>
          <a:p>
            <a:r>
              <a:rPr lang="en-US" dirty="0" smtClean="0"/>
              <a:t>Tested </a:t>
            </a:r>
            <a:r>
              <a:rPr lang="en-US" dirty="0"/>
              <a:t>concentrations </a:t>
            </a:r>
            <a:r>
              <a:rPr lang="en-US" dirty="0" smtClean="0"/>
              <a:t>from 5 </a:t>
            </a:r>
            <a:r>
              <a:rPr lang="en-US" dirty="0" err="1" smtClean="0"/>
              <a:t>nM</a:t>
            </a:r>
            <a:r>
              <a:rPr lang="en-US" dirty="0" smtClean="0"/>
              <a:t> </a:t>
            </a:r>
            <a:r>
              <a:rPr lang="en-US" dirty="0"/>
              <a:t>to 92 µM </a:t>
            </a:r>
            <a:endParaRPr lang="en-US" dirty="0" smtClean="0"/>
          </a:p>
        </p:txBody>
      </p:sp>
      <p:sp>
        <p:nvSpPr>
          <p:cNvPr id="4" name="Title 3"/>
          <p:cNvSpPr>
            <a:spLocks noGrp="1"/>
          </p:cNvSpPr>
          <p:nvPr>
            <p:ph type="title"/>
          </p:nvPr>
        </p:nvSpPr>
        <p:spPr/>
        <p:txBody>
          <a:bodyPr/>
          <a:lstStyle/>
          <a:p>
            <a:r>
              <a:rPr lang="en-US" dirty="0"/>
              <a:t>High t</a:t>
            </a:r>
            <a:r>
              <a:rPr lang="en-US" dirty="0" smtClean="0"/>
              <a:t>hroughput </a:t>
            </a:r>
            <a:r>
              <a:rPr lang="en-US" dirty="0"/>
              <a:t>s</a:t>
            </a:r>
            <a:r>
              <a:rPr lang="en-US" dirty="0" smtClean="0"/>
              <a:t>creening</a:t>
            </a:r>
            <a:endParaRPr lang="en-US" dirty="0"/>
          </a:p>
        </p:txBody>
      </p:sp>
      <p:sp>
        <p:nvSpPr>
          <p:cNvPr id="5" name="Text Placeholder 2"/>
          <p:cNvSpPr>
            <a:spLocks noGrp="1"/>
          </p:cNvSpPr>
          <p:nvPr>
            <p:ph type="body" sz="quarter" idx="10"/>
          </p:nvPr>
        </p:nvSpPr>
        <p:spPr>
          <a:xfrm>
            <a:off x="152400" y="778948"/>
            <a:ext cx="8153400" cy="381000"/>
          </a:xfrm>
        </p:spPr>
        <p:txBody>
          <a:bodyPr/>
          <a:lstStyle/>
          <a:p>
            <a:r>
              <a:rPr lang="en-US" dirty="0" smtClean="0"/>
              <a:t>Description (Tox21 platform)</a:t>
            </a:r>
            <a:endParaRPr lang="en-US" dirty="0"/>
          </a:p>
        </p:txBody>
      </p:sp>
    </p:spTree>
    <p:extLst>
      <p:ext uri="{BB962C8B-B14F-4D97-AF65-F5344CB8AC3E}">
        <p14:creationId xmlns:p14="http://schemas.microsoft.com/office/powerpoint/2010/main" val="1512929140"/>
      </p:ext>
    </p:extLst>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p:txBody>
          <a:bodyPr/>
          <a:lstStyle/>
          <a:p>
            <a:r>
              <a:rPr lang="en-US" dirty="0"/>
              <a:t>T</a:t>
            </a:r>
            <a:r>
              <a:rPr lang="en-US" dirty="0" smtClean="0"/>
              <a:t>ested chemicals</a:t>
            </a:r>
            <a:r>
              <a:rPr lang="en-US" dirty="0" smtClean="0"/>
              <a:t>, </a:t>
            </a:r>
            <a:r>
              <a:rPr lang="en-US" dirty="0" smtClean="0"/>
              <a:t>were inactive at concentrations up </a:t>
            </a:r>
            <a:r>
              <a:rPr lang="en-US" dirty="0"/>
              <a:t>to 92 </a:t>
            </a:r>
            <a:r>
              <a:rPr lang="en-US" dirty="0" smtClean="0"/>
              <a:t>µM (~10-20 ppm)</a:t>
            </a:r>
            <a:endParaRPr lang="en-US" dirty="0"/>
          </a:p>
        </p:txBody>
      </p:sp>
      <p:sp>
        <p:nvSpPr>
          <p:cNvPr id="3" name="Text Placeholder 2"/>
          <p:cNvSpPr>
            <a:spLocks noGrp="1"/>
          </p:cNvSpPr>
          <p:nvPr>
            <p:ph type="body" sz="quarter" idx="10"/>
          </p:nvPr>
        </p:nvSpPr>
        <p:spPr/>
        <p:txBody>
          <a:bodyPr/>
          <a:lstStyle/>
          <a:p>
            <a:r>
              <a:rPr lang="en-US" dirty="0" smtClean="0"/>
              <a:t>Findings</a:t>
            </a:r>
            <a:endParaRPr lang="en-US" dirty="0"/>
          </a:p>
        </p:txBody>
      </p:sp>
      <p:sp>
        <p:nvSpPr>
          <p:cNvPr id="4" name="Title 3"/>
          <p:cNvSpPr>
            <a:spLocks noGrp="1"/>
          </p:cNvSpPr>
          <p:nvPr>
            <p:ph type="title"/>
          </p:nvPr>
        </p:nvSpPr>
        <p:spPr/>
        <p:txBody>
          <a:bodyPr/>
          <a:lstStyle/>
          <a:p>
            <a:r>
              <a:rPr lang="en-US" dirty="0"/>
              <a:t>High </a:t>
            </a:r>
            <a:r>
              <a:rPr lang="en-US" dirty="0" smtClean="0"/>
              <a:t>throughput </a:t>
            </a:r>
            <a:r>
              <a:rPr lang="en-US" dirty="0"/>
              <a:t>s</a:t>
            </a:r>
            <a:r>
              <a:rPr lang="en-US" dirty="0" smtClean="0"/>
              <a:t>creening</a:t>
            </a:r>
            <a:endParaRPr lang="en-US" dirty="0"/>
          </a:p>
        </p:txBody>
      </p:sp>
      <p:sp>
        <p:nvSpPr>
          <p:cNvPr id="5" name="Slide Number Placeholder 4"/>
          <p:cNvSpPr>
            <a:spLocks noGrp="1"/>
          </p:cNvSpPr>
          <p:nvPr>
            <p:ph type="sldNum" sz="quarter" idx="4"/>
          </p:nvPr>
        </p:nvSpPr>
        <p:spPr/>
        <p:txBody>
          <a:bodyPr/>
          <a:lstStyle/>
          <a:p>
            <a:pPr>
              <a:defRPr/>
            </a:pP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663451237"/>
              </p:ext>
            </p:extLst>
          </p:nvPr>
        </p:nvGraphicFramePr>
        <p:xfrm>
          <a:off x="381000" y="2743200"/>
          <a:ext cx="8229600" cy="1676400"/>
        </p:xfrm>
        <a:graphic>
          <a:graphicData uri="http://schemas.openxmlformats.org/drawingml/2006/table">
            <a:tbl>
              <a:tblPr firstRow="1" firstCol="1" bandRow="1">
                <a:tableStyleId>{9D7B26C5-4107-4FEC-AEDC-1716B250A1EF}</a:tableStyleId>
              </a:tblPr>
              <a:tblGrid>
                <a:gridCol w="7010400"/>
                <a:gridCol w="1219200"/>
              </a:tblGrid>
              <a:tr h="457200">
                <a:tc>
                  <a:txBody>
                    <a:bodyPr/>
                    <a:lstStyle/>
                    <a:p>
                      <a:pPr marL="0" marR="0" algn="ctr">
                        <a:spcBef>
                          <a:spcPts val="0"/>
                        </a:spcBef>
                        <a:spcAft>
                          <a:spcPts val="0"/>
                        </a:spcAft>
                      </a:pPr>
                      <a:r>
                        <a:rPr lang="en-US" sz="2000" dirty="0" smtClean="0">
                          <a:effectLst/>
                        </a:rPr>
                        <a:t>Chemical</a:t>
                      </a:r>
                      <a:endParaRPr lang="en-US" sz="2000" dirty="0">
                        <a:solidFill>
                          <a:srgbClr val="000000"/>
                        </a:solidFill>
                        <a:effectLst/>
                        <a:latin typeface="Calibri"/>
                        <a:ea typeface="Times New Roman"/>
                        <a:cs typeface="Arial"/>
                      </a:endParaRPr>
                    </a:p>
                  </a:txBody>
                  <a:tcPr marL="68580" marR="68580" marT="0" marB="0" anchor="ctr"/>
                </a:tc>
                <a:tc>
                  <a:txBody>
                    <a:bodyPr/>
                    <a:lstStyle/>
                    <a:p>
                      <a:pPr marL="45720" marR="0" algn="ctr">
                        <a:spcBef>
                          <a:spcPts val="0"/>
                        </a:spcBef>
                        <a:spcAft>
                          <a:spcPts val="0"/>
                        </a:spcAft>
                      </a:pPr>
                      <a:r>
                        <a:rPr lang="en-US" sz="2000" dirty="0" smtClean="0">
                          <a:effectLst/>
                        </a:rPr>
                        <a:t>Call</a:t>
                      </a:r>
                      <a:endParaRPr lang="en-US" sz="2400" b="1" dirty="0">
                        <a:solidFill>
                          <a:schemeClr val="bg1"/>
                        </a:solidFill>
                        <a:effectLst/>
                        <a:latin typeface="Calibri"/>
                        <a:ea typeface="Times New Roman"/>
                        <a:cs typeface="Arial"/>
                      </a:endParaRPr>
                    </a:p>
                  </a:txBody>
                  <a:tcPr marL="68580" marR="68580" marT="0" marB="0" anchor="ctr"/>
                </a:tc>
              </a:tr>
              <a:tr h="170873">
                <a:tc>
                  <a:txBody>
                    <a:bodyPr/>
                    <a:lstStyle/>
                    <a:p>
                      <a:pPr marL="0" marR="0">
                        <a:spcBef>
                          <a:spcPts val="0"/>
                        </a:spcBef>
                        <a:spcAft>
                          <a:spcPts val="0"/>
                        </a:spcAft>
                      </a:pPr>
                      <a:r>
                        <a:rPr lang="en-US" sz="2000" b="0" dirty="0">
                          <a:effectLst/>
                        </a:rPr>
                        <a:t>4-Methylcyclohexanemethanol [</a:t>
                      </a:r>
                      <a:r>
                        <a:rPr lang="en-US" sz="2000" b="0" dirty="0" smtClean="0">
                          <a:effectLst/>
                        </a:rPr>
                        <a:t>MCHM]</a:t>
                      </a:r>
                      <a:endParaRPr lang="en-US" sz="2000" b="0" dirty="0">
                        <a:solidFill>
                          <a:srgbClr val="FFC000"/>
                        </a:solidFill>
                        <a:effectLst/>
                        <a:latin typeface="Calibri"/>
                        <a:ea typeface="Times New Roman"/>
                        <a:cs typeface="Arial"/>
                      </a:endParaRPr>
                    </a:p>
                  </a:txBody>
                  <a:tcPr marL="68580" marR="68580" marT="0" marB="0" anchor="ctr"/>
                </a:tc>
                <a:tc>
                  <a:txBody>
                    <a:bodyPr/>
                    <a:lstStyle/>
                    <a:p>
                      <a:pPr marL="0" marR="0" algn="ctr">
                        <a:spcBef>
                          <a:spcPts val="0"/>
                        </a:spcBef>
                        <a:spcAft>
                          <a:spcPts val="0"/>
                        </a:spcAft>
                      </a:pPr>
                      <a:r>
                        <a:rPr lang="en-US" sz="2000" dirty="0" smtClean="0">
                          <a:effectLst/>
                        </a:rPr>
                        <a:t>Inacti</a:t>
                      </a:r>
                      <a:r>
                        <a:rPr lang="en-US" sz="2000" baseline="0" dirty="0" smtClean="0">
                          <a:effectLst/>
                        </a:rPr>
                        <a:t>ve</a:t>
                      </a:r>
                      <a:endParaRPr lang="en-US" sz="3200" dirty="0">
                        <a:solidFill>
                          <a:srgbClr val="000000"/>
                        </a:solidFill>
                        <a:effectLst/>
                        <a:latin typeface="Calibri"/>
                        <a:ea typeface="Times New Roman"/>
                        <a:cs typeface="Arial"/>
                      </a:endParaRPr>
                    </a:p>
                  </a:txBody>
                  <a:tcPr marL="68580" marR="68580" marT="0" marB="0" anchor="ctr"/>
                </a:tc>
              </a:tr>
              <a:tr h="202517">
                <a:tc>
                  <a:txBody>
                    <a:bodyPr/>
                    <a:lstStyle/>
                    <a:p>
                      <a:pPr marL="0" marR="0">
                        <a:spcBef>
                          <a:spcPts val="0"/>
                        </a:spcBef>
                        <a:spcAft>
                          <a:spcPts val="0"/>
                        </a:spcAft>
                      </a:pPr>
                      <a:r>
                        <a:rPr lang="en-US" sz="2000" b="0" dirty="0">
                          <a:effectLst/>
                        </a:rPr>
                        <a:t>Propylene glycol phenyl ether [</a:t>
                      </a:r>
                      <a:r>
                        <a:rPr lang="en-US" sz="2000" b="0" dirty="0" smtClean="0">
                          <a:effectLst/>
                        </a:rPr>
                        <a:t>PPH]</a:t>
                      </a:r>
                      <a:endParaRPr lang="en-US" sz="2000" b="0" dirty="0">
                        <a:solidFill>
                          <a:srgbClr val="000000"/>
                        </a:solidFill>
                        <a:effectLst/>
                        <a:latin typeface="Calibri"/>
                        <a:ea typeface="Times New Roman"/>
                        <a:cs typeface="Arial"/>
                      </a:endParaRPr>
                    </a:p>
                  </a:txBody>
                  <a:tcPr marL="68580" marR="68580" marT="0" marB="0" anchor="ctr"/>
                </a:tc>
                <a:tc>
                  <a:txBody>
                    <a:bodyPr/>
                    <a:lstStyle/>
                    <a:p>
                      <a:pPr marL="0" marR="0" algn="ctr">
                        <a:spcBef>
                          <a:spcPts val="0"/>
                        </a:spcBef>
                        <a:spcAft>
                          <a:spcPts val="0"/>
                        </a:spcAft>
                      </a:pPr>
                      <a:r>
                        <a:rPr lang="en-US" sz="2000" dirty="0" smtClean="0">
                          <a:effectLst/>
                        </a:rPr>
                        <a:t>Inactive</a:t>
                      </a:r>
                      <a:endParaRPr lang="en-US" sz="3200" dirty="0">
                        <a:solidFill>
                          <a:srgbClr val="000000"/>
                        </a:solidFill>
                        <a:effectLst/>
                        <a:latin typeface="Calibri"/>
                        <a:ea typeface="Times New Roman"/>
                        <a:cs typeface="Arial"/>
                      </a:endParaRPr>
                    </a:p>
                  </a:txBody>
                  <a:tcPr marL="68580" marR="68580" marT="0" marB="0" anchor="ctr"/>
                </a:tc>
              </a:tr>
              <a:tr h="170873">
                <a:tc>
                  <a:txBody>
                    <a:bodyPr/>
                    <a:lstStyle/>
                    <a:p>
                      <a:pPr marL="0" marR="0">
                        <a:spcBef>
                          <a:spcPts val="0"/>
                        </a:spcBef>
                        <a:spcAft>
                          <a:spcPts val="0"/>
                        </a:spcAft>
                      </a:pPr>
                      <a:r>
                        <a:rPr lang="en-US" sz="2000" b="0" dirty="0">
                          <a:effectLst/>
                        </a:rPr>
                        <a:t>1,4-Cyclohexanedimethanol </a:t>
                      </a:r>
                      <a:r>
                        <a:rPr lang="en-US" sz="2000" b="0" dirty="0" smtClean="0">
                          <a:effectLst/>
                        </a:rPr>
                        <a:t>[CHDM]</a:t>
                      </a:r>
                      <a:endParaRPr lang="en-US" sz="2000" b="0" dirty="0">
                        <a:solidFill>
                          <a:srgbClr val="000000"/>
                        </a:solidFill>
                        <a:effectLst/>
                        <a:latin typeface="Calibri"/>
                        <a:ea typeface="Times New Roman"/>
                        <a:cs typeface="Arial"/>
                      </a:endParaRPr>
                    </a:p>
                  </a:txBody>
                  <a:tcPr marL="68580" marR="68580" marT="0" marB="0" anchor="ctr"/>
                </a:tc>
                <a:tc>
                  <a:txBody>
                    <a:bodyPr/>
                    <a:lstStyle/>
                    <a:p>
                      <a:pPr marL="0" marR="0" algn="ctr">
                        <a:spcBef>
                          <a:spcPts val="0"/>
                        </a:spcBef>
                        <a:spcAft>
                          <a:spcPts val="0"/>
                        </a:spcAft>
                      </a:pPr>
                      <a:r>
                        <a:rPr lang="en-US" sz="2000" dirty="0" smtClean="0">
                          <a:effectLst/>
                        </a:rPr>
                        <a:t>Inactive</a:t>
                      </a:r>
                      <a:endParaRPr lang="en-US" sz="3200" dirty="0">
                        <a:solidFill>
                          <a:srgbClr val="000000"/>
                        </a:solidFill>
                        <a:effectLst/>
                        <a:latin typeface="Calibri"/>
                        <a:ea typeface="Times New Roman"/>
                        <a:cs typeface="Arial"/>
                      </a:endParaRPr>
                    </a:p>
                  </a:txBody>
                  <a:tcPr marL="68580" marR="68580" marT="0" marB="0" anchor="ctr"/>
                </a:tc>
              </a:tr>
              <a:tr h="170873">
                <a:tc>
                  <a:txBody>
                    <a:bodyPr/>
                    <a:lstStyle/>
                    <a:p>
                      <a:pPr marL="0" marR="0">
                        <a:spcBef>
                          <a:spcPts val="0"/>
                        </a:spcBef>
                        <a:spcAft>
                          <a:spcPts val="0"/>
                        </a:spcAft>
                      </a:pPr>
                      <a:r>
                        <a:rPr lang="en-US" sz="2000" b="0" dirty="0">
                          <a:effectLst/>
                        </a:rPr>
                        <a:t>Dimethyl 1,4-cyclohexanedicarboxylate [</a:t>
                      </a:r>
                      <a:r>
                        <a:rPr lang="en-US" sz="2000" b="0" dirty="0" smtClean="0">
                          <a:effectLst/>
                        </a:rPr>
                        <a:t>DMCHDC]</a:t>
                      </a:r>
                      <a:endParaRPr lang="en-US" sz="2000" b="0" dirty="0">
                        <a:solidFill>
                          <a:schemeClr val="bg1"/>
                        </a:solidFill>
                        <a:effectLst/>
                        <a:latin typeface="Calibri"/>
                        <a:ea typeface="Times New Roman"/>
                        <a:cs typeface="Arial"/>
                      </a:endParaRPr>
                    </a:p>
                  </a:txBody>
                  <a:tcPr marL="68580" marR="68580" marT="0" marB="0" anchor="ctr"/>
                </a:tc>
                <a:tc>
                  <a:txBody>
                    <a:bodyPr/>
                    <a:lstStyle/>
                    <a:p>
                      <a:pPr marL="0" marR="0" algn="ctr">
                        <a:spcBef>
                          <a:spcPts val="0"/>
                        </a:spcBef>
                        <a:spcAft>
                          <a:spcPts val="0"/>
                        </a:spcAft>
                      </a:pPr>
                      <a:r>
                        <a:rPr lang="en-US" sz="2000" dirty="0" smtClean="0">
                          <a:effectLst/>
                        </a:rPr>
                        <a:t>Inactive</a:t>
                      </a:r>
                      <a:endParaRPr lang="en-US" sz="3200" dirty="0">
                        <a:solidFill>
                          <a:srgbClr val="000000"/>
                        </a:solidFill>
                        <a:effectLst/>
                        <a:latin typeface="Calibri"/>
                        <a:ea typeface="Times New Roman"/>
                        <a:cs typeface="Arial"/>
                      </a:endParaRPr>
                    </a:p>
                  </a:txBody>
                  <a:tcPr marL="68580" marR="68580" marT="0" marB="0" anchor="ctr"/>
                </a:tc>
              </a:tr>
            </a:tbl>
          </a:graphicData>
        </a:graphic>
      </p:graphicFrame>
    </p:spTree>
    <p:extLst>
      <p:ext uri="{BB962C8B-B14F-4D97-AF65-F5344CB8AC3E}">
        <p14:creationId xmlns:p14="http://schemas.microsoft.com/office/powerpoint/2010/main" val="2774088693"/>
      </p:ext>
    </p:extLst>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800600"/>
          </a:xfrm>
        </p:spPr>
        <p:txBody>
          <a:bodyPr/>
          <a:lstStyle/>
          <a:p>
            <a:r>
              <a:rPr lang="en-US" dirty="0"/>
              <a:t>All tested </a:t>
            </a:r>
            <a:r>
              <a:rPr lang="en-US" dirty="0" smtClean="0"/>
              <a:t>chemicals </a:t>
            </a:r>
            <a:r>
              <a:rPr lang="en-US" dirty="0"/>
              <a:t>were inactive up to </a:t>
            </a:r>
            <a:r>
              <a:rPr lang="en-US" dirty="0" smtClean="0"/>
              <a:t>100 </a:t>
            </a:r>
            <a:r>
              <a:rPr lang="en-US" dirty="0"/>
              <a:t>µM </a:t>
            </a:r>
            <a:r>
              <a:rPr lang="en-US" dirty="0" smtClean="0"/>
              <a:t>(~10- </a:t>
            </a:r>
            <a:r>
              <a:rPr lang="en-US" dirty="0"/>
              <a:t>20 ppm)</a:t>
            </a:r>
          </a:p>
          <a:p>
            <a:endParaRPr lang="en-US" dirty="0"/>
          </a:p>
        </p:txBody>
      </p:sp>
      <p:sp>
        <p:nvSpPr>
          <p:cNvPr id="3" name="Text Placeholder 2"/>
          <p:cNvSpPr>
            <a:spLocks noGrp="1"/>
          </p:cNvSpPr>
          <p:nvPr>
            <p:ph type="body" sz="quarter" idx="10"/>
          </p:nvPr>
        </p:nvSpPr>
        <p:spPr/>
        <p:txBody>
          <a:bodyPr/>
          <a:lstStyle/>
          <a:p>
            <a:r>
              <a:rPr lang="en-US" dirty="0" smtClean="0"/>
              <a:t>Findings</a:t>
            </a:r>
            <a:endParaRPr lang="en-US" dirty="0"/>
          </a:p>
        </p:txBody>
      </p:sp>
      <p:sp>
        <p:nvSpPr>
          <p:cNvPr id="4" name="Title 3"/>
          <p:cNvSpPr>
            <a:spLocks noGrp="1"/>
          </p:cNvSpPr>
          <p:nvPr>
            <p:ph type="title"/>
          </p:nvPr>
        </p:nvSpPr>
        <p:spPr/>
        <p:txBody>
          <a:bodyPr/>
          <a:lstStyle/>
          <a:p>
            <a:r>
              <a:rPr lang="en-US" dirty="0" smtClean="0"/>
              <a:t>C. </a:t>
            </a:r>
            <a:r>
              <a:rPr lang="en-US" dirty="0" err="1"/>
              <a:t>e</a:t>
            </a:r>
            <a:r>
              <a:rPr lang="en-US" dirty="0" err="1" smtClean="0"/>
              <a:t>legans</a:t>
            </a:r>
            <a:r>
              <a:rPr lang="en-US" dirty="0" smtClean="0"/>
              <a:t> </a:t>
            </a:r>
            <a:r>
              <a:rPr lang="en-US" dirty="0"/>
              <a:t>t</a:t>
            </a:r>
            <a:r>
              <a:rPr lang="en-US" dirty="0" smtClean="0"/>
              <a:t>oxicity</a:t>
            </a:r>
            <a:endParaRPr lang="en-US" dirty="0"/>
          </a:p>
        </p:txBody>
      </p:sp>
      <p:sp>
        <p:nvSpPr>
          <p:cNvPr id="5" name="Slide Number Placeholder 4"/>
          <p:cNvSpPr>
            <a:spLocks noGrp="1"/>
          </p:cNvSpPr>
          <p:nvPr>
            <p:ph type="sldNum" sz="quarter" idx="4"/>
          </p:nvPr>
        </p:nvSpPr>
        <p:spPr/>
        <p:txBody>
          <a:bodyPr/>
          <a:lstStyle/>
          <a:p>
            <a:pPr>
              <a:defRPr/>
            </a:pP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101296838"/>
              </p:ext>
            </p:extLst>
          </p:nvPr>
        </p:nvGraphicFramePr>
        <p:xfrm>
          <a:off x="152400" y="2585633"/>
          <a:ext cx="8763001" cy="3357967"/>
        </p:xfrm>
        <a:graphic>
          <a:graphicData uri="http://schemas.openxmlformats.org/drawingml/2006/table">
            <a:tbl>
              <a:tblPr firstRow="1" firstCol="1" bandRow="1">
                <a:tableStyleId>{9D7B26C5-4107-4FEC-AEDC-1716B250A1EF}</a:tableStyleId>
              </a:tblPr>
              <a:tblGrid>
                <a:gridCol w="7543800"/>
                <a:gridCol w="1219201"/>
              </a:tblGrid>
              <a:tr h="351271">
                <a:tc>
                  <a:txBody>
                    <a:bodyPr/>
                    <a:lstStyle/>
                    <a:p>
                      <a:pPr marL="0" marR="0" algn="ctr">
                        <a:spcBef>
                          <a:spcPts val="0"/>
                        </a:spcBef>
                        <a:spcAft>
                          <a:spcPts val="0"/>
                        </a:spcAft>
                      </a:pPr>
                      <a:r>
                        <a:rPr lang="en-US" sz="2000" dirty="0" smtClean="0">
                          <a:effectLst/>
                        </a:rPr>
                        <a:t>Chemical</a:t>
                      </a:r>
                      <a:endParaRPr lang="en-US" sz="2000" dirty="0">
                        <a:solidFill>
                          <a:srgbClr val="000000"/>
                        </a:solidFill>
                        <a:effectLst/>
                        <a:latin typeface="Calibri"/>
                        <a:ea typeface="Times New Roman"/>
                        <a:cs typeface="Arial"/>
                      </a:endParaRPr>
                    </a:p>
                  </a:txBody>
                  <a:tcPr marL="68580" marR="68580" marT="0" marB="0" anchor="ctr"/>
                </a:tc>
                <a:tc>
                  <a:txBody>
                    <a:bodyPr/>
                    <a:lstStyle/>
                    <a:p>
                      <a:pPr marL="45720" marR="0" algn="ctr">
                        <a:spcBef>
                          <a:spcPts val="0"/>
                        </a:spcBef>
                        <a:spcAft>
                          <a:spcPts val="0"/>
                        </a:spcAft>
                      </a:pPr>
                      <a:r>
                        <a:rPr lang="en-US" sz="2000" dirty="0" smtClean="0">
                          <a:effectLst/>
                        </a:rPr>
                        <a:t>Call</a:t>
                      </a:r>
                      <a:endParaRPr lang="en-US" sz="2400" b="1" dirty="0">
                        <a:solidFill>
                          <a:schemeClr val="bg1"/>
                        </a:solidFill>
                        <a:effectLst/>
                        <a:latin typeface="Calibri"/>
                        <a:ea typeface="Times New Roman"/>
                        <a:cs typeface="Arial"/>
                      </a:endParaRPr>
                    </a:p>
                  </a:txBody>
                  <a:tcPr marL="68580" marR="68580" marT="0" marB="0" anchor="ctr"/>
                </a:tc>
              </a:tr>
              <a:tr h="375837">
                <a:tc>
                  <a:txBody>
                    <a:bodyPr/>
                    <a:lstStyle/>
                    <a:p>
                      <a:pPr marL="0" marR="0">
                        <a:spcBef>
                          <a:spcPts val="0"/>
                        </a:spcBef>
                        <a:spcAft>
                          <a:spcPts val="0"/>
                        </a:spcAft>
                      </a:pPr>
                      <a:r>
                        <a:rPr lang="en-US" sz="2000" b="0" dirty="0">
                          <a:effectLst/>
                        </a:rPr>
                        <a:t>4-Methylcyclohexanemethanol [</a:t>
                      </a:r>
                      <a:r>
                        <a:rPr lang="en-US" sz="2000" b="0" dirty="0" smtClean="0">
                          <a:effectLst/>
                        </a:rPr>
                        <a:t>MCHM]</a:t>
                      </a:r>
                      <a:endParaRPr lang="en-US" sz="2000" b="0" dirty="0">
                        <a:solidFill>
                          <a:srgbClr val="FFC000"/>
                        </a:solidFill>
                        <a:effectLst/>
                        <a:latin typeface="Calibri"/>
                        <a:ea typeface="Times New Roman"/>
                        <a:cs typeface="Arial"/>
                      </a:endParaRPr>
                    </a:p>
                  </a:txBody>
                  <a:tcPr marL="68580" marR="68580" marT="0" marB="0" anchor="ctr"/>
                </a:tc>
                <a:tc>
                  <a:txBody>
                    <a:bodyPr/>
                    <a:lstStyle/>
                    <a:p>
                      <a:pPr marL="0" marR="0" algn="ctr">
                        <a:spcBef>
                          <a:spcPts val="0"/>
                        </a:spcBef>
                        <a:spcAft>
                          <a:spcPts val="0"/>
                        </a:spcAft>
                      </a:pPr>
                      <a:r>
                        <a:rPr lang="en-US" sz="2000" dirty="0" smtClean="0">
                          <a:effectLst/>
                        </a:rPr>
                        <a:t>Inactive</a:t>
                      </a:r>
                      <a:endParaRPr lang="en-US" sz="2000" dirty="0">
                        <a:solidFill>
                          <a:srgbClr val="000000"/>
                        </a:solidFill>
                        <a:effectLst/>
                        <a:latin typeface="+mn-lt"/>
                        <a:ea typeface="Times New Roman"/>
                        <a:cs typeface="Arial"/>
                      </a:endParaRPr>
                    </a:p>
                  </a:txBody>
                  <a:tcPr marL="68580" marR="68580" marT="0" marB="0" anchor="ctr"/>
                </a:tc>
              </a:tr>
              <a:tr h="375837">
                <a:tc>
                  <a:txBody>
                    <a:bodyPr/>
                    <a:lstStyle/>
                    <a:p>
                      <a:r>
                        <a:rPr lang="en-US" sz="2000" b="0" dirty="0" smtClean="0"/>
                        <a:t>Technical product [crude MCHM]</a:t>
                      </a:r>
                    </a:p>
                  </a:txBody>
                  <a:tcPr marL="68580" marR="68580" marT="0" marB="0" anchor="ctr"/>
                </a:tc>
                <a:tc>
                  <a:txBody>
                    <a:bodyPr/>
                    <a:lstStyle/>
                    <a:p>
                      <a:pPr algn="ctr"/>
                      <a:r>
                        <a:rPr lang="en-US" sz="2000" dirty="0" smtClean="0"/>
                        <a:t>Inactive</a:t>
                      </a:r>
                      <a:endParaRPr lang="en-US" sz="2000" dirty="0" smtClean="0">
                        <a:latin typeface="+mn-lt"/>
                      </a:endParaRPr>
                    </a:p>
                  </a:txBody>
                  <a:tcPr marL="68580" marR="68580" marT="0" marB="0" anchor="ctr"/>
                </a:tc>
              </a:tr>
              <a:tr h="375837">
                <a:tc>
                  <a:txBody>
                    <a:bodyPr/>
                    <a:lstStyle/>
                    <a:p>
                      <a:pPr marL="0" marR="0">
                        <a:spcBef>
                          <a:spcPts val="0"/>
                        </a:spcBef>
                        <a:spcAft>
                          <a:spcPts val="0"/>
                        </a:spcAft>
                      </a:pPr>
                      <a:r>
                        <a:rPr lang="en-US" sz="2000" b="0" dirty="0" err="1">
                          <a:effectLst/>
                        </a:rPr>
                        <a:t>Dipropylene</a:t>
                      </a:r>
                      <a:r>
                        <a:rPr lang="en-US" sz="2000" b="0" dirty="0">
                          <a:effectLst/>
                        </a:rPr>
                        <a:t> glycol phenyl ether [</a:t>
                      </a:r>
                      <a:r>
                        <a:rPr lang="en-US" sz="2000" b="0" dirty="0" err="1" smtClean="0">
                          <a:effectLst/>
                        </a:rPr>
                        <a:t>DiPPH</a:t>
                      </a:r>
                      <a:r>
                        <a:rPr lang="en-US" sz="2000" b="0" dirty="0" smtClean="0">
                          <a:effectLst/>
                        </a:rPr>
                        <a:t>]</a:t>
                      </a:r>
                      <a:endParaRPr lang="en-US" sz="2000" b="0" dirty="0">
                        <a:solidFill>
                          <a:srgbClr val="000000"/>
                        </a:solidFill>
                        <a:effectLst/>
                        <a:latin typeface="Calibri"/>
                        <a:ea typeface="Times New Roman"/>
                        <a:cs typeface="Arial"/>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effectLst/>
                        </a:rPr>
                        <a:t>Inactive</a:t>
                      </a:r>
                      <a:endParaRPr lang="en-US" sz="2000" dirty="0">
                        <a:solidFill>
                          <a:srgbClr val="000000"/>
                        </a:solidFill>
                        <a:effectLst/>
                        <a:latin typeface="+mn-lt"/>
                        <a:ea typeface="Times New Roman"/>
                        <a:cs typeface="Arial"/>
                      </a:endParaRPr>
                    </a:p>
                  </a:txBody>
                  <a:tcPr marL="68580" marR="68580" marT="0" marB="0" anchor="ctr"/>
                </a:tc>
              </a:tr>
              <a:tr h="375837">
                <a:tc>
                  <a:txBody>
                    <a:bodyPr/>
                    <a:lstStyle/>
                    <a:p>
                      <a:pPr marL="0" marR="0">
                        <a:spcBef>
                          <a:spcPts val="0"/>
                        </a:spcBef>
                        <a:spcAft>
                          <a:spcPts val="0"/>
                        </a:spcAft>
                      </a:pPr>
                      <a:r>
                        <a:rPr lang="en-US" sz="2000" b="0" dirty="0">
                          <a:effectLst/>
                        </a:rPr>
                        <a:t>Propylene glycol phenyl ether [</a:t>
                      </a:r>
                      <a:r>
                        <a:rPr lang="en-US" sz="2000" b="0" dirty="0" smtClean="0">
                          <a:effectLst/>
                        </a:rPr>
                        <a:t>PPH]</a:t>
                      </a:r>
                      <a:endParaRPr lang="en-US" sz="2000" b="0" dirty="0">
                        <a:solidFill>
                          <a:srgbClr val="000000"/>
                        </a:solidFill>
                        <a:effectLst/>
                        <a:latin typeface="Calibri"/>
                        <a:ea typeface="Times New Roman"/>
                        <a:cs typeface="Arial"/>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effectLst/>
                        </a:rPr>
                        <a:t>Inactive</a:t>
                      </a:r>
                      <a:endParaRPr lang="en-US" sz="2000" dirty="0" smtClean="0">
                        <a:solidFill>
                          <a:srgbClr val="000000"/>
                        </a:solidFill>
                        <a:effectLst/>
                        <a:latin typeface="+mn-lt"/>
                        <a:ea typeface="Times New Roman"/>
                        <a:cs typeface="Arial"/>
                      </a:endParaRPr>
                    </a:p>
                  </a:txBody>
                  <a:tcPr marL="68580" marR="68580" marT="0" marB="0" anchor="ctr"/>
                </a:tc>
              </a:tr>
              <a:tr h="375837">
                <a:tc>
                  <a:txBody>
                    <a:bodyPr/>
                    <a:lstStyle/>
                    <a:p>
                      <a:pPr marL="0" marR="0">
                        <a:spcBef>
                          <a:spcPts val="0"/>
                        </a:spcBef>
                        <a:spcAft>
                          <a:spcPts val="0"/>
                        </a:spcAft>
                      </a:pPr>
                      <a:r>
                        <a:rPr lang="en-US" sz="2000" b="0" dirty="0">
                          <a:effectLst/>
                        </a:rPr>
                        <a:t>1,4-Cyclohexanedimethanol </a:t>
                      </a:r>
                      <a:r>
                        <a:rPr lang="en-US" sz="2000" b="0" dirty="0" smtClean="0">
                          <a:effectLst/>
                        </a:rPr>
                        <a:t> [CHDM]</a:t>
                      </a:r>
                      <a:endParaRPr lang="en-US" sz="2000" b="0" dirty="0">
                        <a:solidFill>
                          <a:srgbClr val="000000"/>
                        </a:solidFill>
                        <a:effectLst/>
                        <a:latin typeface="Calibri"/>
                        <a:ea typeface="Times New Roman"/>
                        <a:cs typeface="Arial"/>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effectLst/>
                        </a:rPr>
                        <a:t>Inactive</a:t>
                      </a:r>
                      <a:endParaRPr lang="en-US" sz="2000" dirty="0">
                        <a:solidFill>
                          <a:srgbClr val="000000"/>
                        </a:solidFill>
                        <a:effectLst/>
                        <a:latin typeface="+mn-lt"/>
                        <a:ea typeface="Times New Roman"/>
                        <a:cs typeface="Arial"/>
                      </a:endParaRPr>
                    </a:p>
                  </a:txBody>
                  <a:tcPr marL="68580" marR="68580" marT="0" marB="0" anchor="ctr"/>
                </a:tc>
              </a:tr>
              <a:tr h="375837">
                <a:tc>
                  <a:txBody>
                    <a:bodyPr/>
                    <a:lstStyle/>
                    <a:p>
                      <a:pPr marL="0" marR="0">
                        <a:spcBef>
                          <a:spcPts val="0"/>
                        </a:spcBef>
                        <a:spcAft>
                          <a:spcPts val="0"/>
                        </a:spcAft>
                      </a:pPr>
                      <a:r>
                        <a:rPr lang="en-US" sz="2000" b="0" dirty="0">
                          <a:effectLst/>
                        </a:rPr>
                        <a:t>4-(</a:t>
                      </a:r>
                      <a:r>
                        <a:rPr lang="en-US" sz="2000" b="0" dirty="0" err="1">
                          <a:effectLst/>
                        </a:rPr>
                        <a:t>Methoxymethyl</a:t>
                      </a:r>
                      <a:r>
                        <a:rPr lang="en-US" sz="2000" b="0" dirty="0">
                          <a:effectLst/>
                        </a:rPr>
                        <a:t>)</a:t>
                      </a:r>
                      <a:r>
                        <a:rPr lang="en-US" sz="2000" b="0" dirty="0" err="1">
                          <a:effectLst/>
                        </a:rPr>
                        <a:t>cyclohexanemethanol</a:t>
                      </a:r>
                      <a:r>
                        <a:rPr lang="en-US" sz="2000" b="0" dirty="0">
                          <a:effectLst/>
                        </a:rPr>
                        <a:t> </a:t>
                      </a:r>
                      <a:r>
                        <a:rPr lang="en-US" sz="2000" b="0" dirty="0" smtClean="0">
                          <a:effectLst/>
                        </a:rPr>
                        <a:t> [MMCHM]</a:t>
                      </a:r>
                      <a:endParaRPr lang="en-US" sz="2000" b="0" dirty="0">
                        <a:solidFill>
                          <a:srgbClr val="000000"/>
                        </a:solidFill>
                        <a:effectLst/>
                        <a:latin typeface="Calibri"/>
                        <a:ea typeface="Times New Roman"/>
                        <a:cs typeface="Arial"/>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effectLst/>
                        </a:rPr>
                        <a:t>Inactive</a:t>
                      </a:r>
                      <a:endParaRPr lang="en-US" sz="2000" dirty="0" smtClean="0">
                        <a:solidFill>
                          <a:srgbClr val="000000"/>
                        </a:solidFill>
                        <a:effectLst/>
                        <a:latin typeface="+mn-lt"/>
                        <a:ea typeface="Times New Roman"/>
                        <a:cs typeface="Arial"/>
                      </a:endParaRPr>
                    </a:p>
                  </a:txBody>
                  <a:tcPr marL="68580" marR="68580" marT="0" marB="0" anchor="ctr"/>
                </a:tc>
              </a:tr>
              <a:tr h="375837">
                <a:tc>
                  <a:txBody>
                    <a:bodyPr/>
                    <a:lstStyle/>
                    <a:p>
                      <a:pPr marL="0" marR="0">
                        <a:spcBef>
                          <a:spcPts val="0"/>
                        </a:spcBef>
                        <a:spcAft>
                          <a:spcPts val="0"/>
                        </a:spcAft>
                      </a:pPr>
                      <a:r>
                        <a:rPr lang="en-US" sz="2000" b="0" dirty="0">
                          <a:effectLst/>
                        </a:rPr>
                        <a:t>Dimethyl 1,4-cyclohexanedicarboxylate </a:t>
                      </a:r>
                      <a:r>
                        <a:rPr lang="en-US" sz="2000" b="0" dirty="0" smtClean="0">
                          <a:effectLst/>
                        </a:rPr>
                        <a:t> [DMCHDC]</a:t>
                      </a:r>
                      <a:endParaRPr lang="en-US" sz="2000" b="0" dirty="0">
                        <a:solidFill>
                          <a:schemeClr val="bg1"/>
                        </a:solidFill>
                        <a:effectLst/>
                        <a:latin typeface="Calibri"/>
                        <a:ea typeface="Times New Roman"/>
                        <a:cs typeface="Arial"/>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effectLst/>
                        </a:rPr>
                        <a:t>Inactive</a:t>
                      </a:r>
                      <a:endParaRPr lang="en-US" sz="2000" dirty="0" smtClean="0">
                        <a:solidFill>
                          <a:srgbClr val="000000"/>
                        </a:solidFill>
                        <a:effectLst/>
                        <a:latin typeface="+mn-lt"/>
                        <a:ea typeface="Times New Roman"/>
                        <a:cs typeface="Arial"/>
                      </a:endParaRPr>
                    </a:p>
                  </a:txBody>
                  <a:tcPr marL="68580" marR="68580" marT="0" marB="0" anchor="ctr"/>
                </a:tc>
              </a:tr>
              <a:tr h="375837">
                <a:tc>
                  <a:txBody>
                    <a:bodyPr/>
                    <a:lstStyle/>
                    <a:p>
                      <a:pPr marL="0" marR="0">
                        <a:spcBef>
                          <a:spcPts val="0"/>
                        </a:spcBef>
                        <a:spcAft>
                          <a:spcPts val="0"/>
                        </a:spcAft>
                      </a:pPr>
                      <a:r>
                        <a:rPr lang="en-US" sz="2000" b="0" dirty="0" smtClean="0">
                          <a:effectLst/>
                        </a:rPr>
                        <a:t>Commercial product [</a:t>
                      </a:r>
                      <a:r>
                        <a:rPr lang="en-US" sz="2000" b="0" dirty="0" err="1" smtClean="0">
                          <a:effectLst/>
                        </a:rPr>
                        <a:t>Dowanol</a:t>
                      </a:r>
                      <a:r>
                        <a:rPr lang="en-US" sz="2000" b="0" dirty="0" smtClean="0">
                          <a:effectLst/>
                        </a:rPr>
                        <a:t> </a:t>
                      </a:r>
                      <a:r>
                        <a:rPr lang="en-US" sz="2000" b="0" dirty="0" err="1" smtClean="0">
                          <a:effectLst/>
                        </a:rPr>
                        <a:t>DiPPh</a:t>
                      </a:r>
                      <a:r>
                        <a:rPr lang="en-US" sz="2000" b="0" dirty="0" smtClean="0">
                          <a:effectLst/>
                        </a:rPr>
                        <a:t> glycol ether]</a:t>
                      </a:r>
                      <a:endParaRPr lang="en-US" sz="2000" b="0" dirty="0">
                        <a:solidFill>
                          <a:schemeClr val="bg1"/>
                        </a:solidFill>
                        <a:effectLst/>
                        <a:latin typeface="+mn-lt"/>
                        <a:ea typeface="Times New Roman"/>
                        <a:cs typeface="Arial"/>
                      </a:endParaRPr>
                    </a:p>
                  </a:txBody>
                  <a:tcPr marL="68580" marR="68580" marT="0" marB="0" anchor="ctr"/>
                </a:tc>
                <a:tc>
                  <a:txBody>
                    <a:bodyPr/>
                    <a:lstStyle/>
                    <a:p>
                      <a:pPr marL="0" marR="0" algn="ctr">
                        <a:spcBef>
                          <a:spcPts val="0"/>
                        </a:spcBef>
                        <a:spcAft>
                          <a:spcPts val="0"/>
                        </a:spcAft>
                      </a:pPr>
                      <a:r>
                        <a:rPr lang="en-US" sz="2000" dirty="0" smtClean="0">
                          <a:effectLst/>
                        </a:rPr>
                        <a:t>Inactive</a:t>
                      </a:r>
                      <a:endParaRPr lang="en-US" sz="2000" dirty="0" smtClean="0">
                        <a:solidFill>
                          <a:srgbClr val="000000"/>
                        </a:solidFill>
                        <a:effectLst/>
                        <a:latin typeface="+mn-lt"/>
                        <a:ea typeface="Times New Roman"/>
                        <a:cs typeface="Arial"/>
                      </a:endParaRPr>
                    </a:p>
                  </a:txBody>
                  <a:tcPr marL="68580" marR="68580" marT="0" marB="0" anchor="ctr"/>
                </a:tc>
              </a:tr>
            </a:tbl>
          </a:graphicData>
        </a:graphic>
      </p:graphicFrame>
    </p:spTree>
    <p:extLst>
      <p:ext uri="{BB962C8B-B14F-4D97-AF65-F5344CB8AC3E}">
        <p14:creationId xmlns:p14="http://schemas.microsoft.com/office/powerpoint/2010/main" val="4131543008"/>
      </p:ext>
    </p:extLst>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p:txBody>
          <a:bodyPr/>
          <a:lstStyle/>
          <a:p>
            <a:r>
              <a:rPr lang="en-US" dirty="0" smtClean="0"/>
              <a:t>Findings</a:t>
            </a:r>
            <a:endParaRPr lang="en-US" dirty="0"/>
          </a:p>
        </p:txBody>
      </p:sp>
      <p:sp>
        <p:nvSpPr>
          <p:cNvPr id="4" name="Title 3"/>
          <p:cNvSpPr>
            <a:spLocks noGrp="1"/>
          </p:cNvSpPr>
          <p:nvPr>
            <p:ph type="title"/>
          </p:nvPr>
        </p:nvSpPr>
        <p:spPr/>
        <p:txBody>
          <a:bodyPr/>
          <a:lstStyle/>
          <a:p>
            <a:r>
              <a:rPr lang="en-US" dirty="0" err="1"/>
              <a:t>Zebrafish</a:t>
            </a:r>
            <a:r>
              <a:rPr lang="en-US" dirty="0"/>
              <a:t> </a:t>
            </a:r>
            <a:r>
              <a:rPr lang="en-US" dirty="0" smtClean="0"/>
              <a:t>developmental </a:t>
            </a:r>
            <a:r>
              <a:rPr lang="en-US" dirty="0"/>
              <a:t>t</a:t>
            </a:r>
            <a:r>
              <a:rPr lang="en-US" dirty="0" smtClean="0"/>
              <a:t>oxicity</a:t>
            </a:r>
            <a:endParaRPr lang="en-US" dirty="0"/>
          </a:p>
        </p:txBody>
      </p:sp>
      <p:sp>
        <p:nvSpPr>
          <p:cNvPr id="7" name="Content Placeholder 1"/>
          <p:cNvSpPr>
            <a:spLocks noGrp="1"/>
          </p:cNvSpPr>
          <p:nvPr>
            <p:ph idx="1"/>
          </p:nvPr>
        </p:nvSpPr>
        <p:spPr>
          <a:xfrm>
            <a:off x="228600" y="1371600"/>
            <a:ext cx="8534400" cy="2362200"/>
          </a:xfrm>
        </p:spPr>
        <p:txBody>
          <a:bodyPr/>
          <a:lstStyle/>
          <a:p>
            <a:r>
              <a:rPr lang="en-US" dirty="0" smtClean="0"/>
              <a:t>No effects at concentrations up to 100 µM (~10 - 20 ppm)</a:t>
            </a:r>
          </a:p>
          <a:p>
            <a:r>
              <a:rPr lang="en-US" dirty="0" smtClean="0"/>
              <a:t>Minor spill component (&lt;1%) produced developmental abnormalities at ~ 13 ppm</a:t>
            </a:r>
          </a:p>
        </p:txBody>
      </p:sp>
      <p:sp>
        <p:nvSpPr>
          <p:cNvPr id="2" name="Slide Number Placeholder 1"/>
          <p:cNvSpPr>
            <a:spLocks noGrp="1"/>
          </p:cNvSpPr>
          <p:nvPr>
            <p:ph type="sldNum" sz="quarter" idx="4"/>
          </p:nvPr>
        </p:nvSpPr>
        <p:spPr/>
        <p:txBody>
          <a:bodyPr/>
          <a:lstStyle/>
          <a:p>
            <a:pPr>
              <a:defRPr/>
            </a:pP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306844398"/>
              </p:ext>
            </p:extLst>
          </p:nvPr>
        </p:nvGraphicFramePr>
        <p:xfrm>
          <a:off x="304800" y="3581400"/>
          <a:ext cx="8610600" cy="1752600"/>
        </p:xfrm>
        <a:graphic>
          <a:graphicData uri="http://schemas.openxmlformats.org/drawingml/2006/table">
            <a:tbl>
              <a:tblPr firstRow="1" firstCol="1" bandRow="1">
                <a:tableStyleId>{9D7B26C5-4107-4FEC-AEDC-1716B250A1EF}</a:tableStyleId>
              </a:tblPr>
              <a:tblGrid>
                <a:gridCol w="6705600"/>
                <a:gridCol w="1905000"/>
              </a:tblGrid>
              <a:tr h="381000">
                <a:tc>
                  <a:txBody>
                    <a:bodyPr/>
                    <a:lstStyle/>
                    <a:p>
                      <a:pPr marL="0" marR="0" algn="ctr">
                        <a:spcBef>
                          <a:spcPts val="0"/>
                        </a:spcBef>
                        <a:spcAft>
                          <a:spcPts val="0"/>
                        </a:spcAft>
                      </a:pPr>
                      <a:r>
                        <a:rPr lang="en-US" sz="1800" dirty="0" smtClean="0">
                          <a:effectLst/>
                        </a:rPr>
                        <a:t>Chemical</a:t>
                      </a:r>
                      <a:endParaRPr lang="en-US" sz="1800" dirty="0">
                        <a:solidFill>
                          <a:srgbClr val="000000"/>
                        </a:solidFill>
                        <a:effectLst/>
                        <a:latin typeface="Calibri"/>
                        <a:ea typeface="Times New Roman"/>
                        <a:cs typeface="Arial"/>
                      </a:endParaRPr>
                    </a:p>
                  </a:txBody>
                  <a:tcPr marL="68580" marR="68580" marT="0" marB="0" anchor="ctr"/>
                </a:tc>
                <a:tc>
                  <a:txBody>
                    <a:bodyPr/>
                    <a:lstStyle/>
                    <a:p>
                      <a:pPr marL="45720" marR="0" algn="ctr">
                        <a:spcBef>
                          <a:spcPts val="0"/>
                        </a:spcBef>
                        <a:spcAft>
                          <a:spcPts val="0"/>
                        </a:spcAft>
                      </a:pPr>
                      <a:r>
                        <a:rPr lang="en-US" sz="1800" dirty="0" smtClean="0">
                          <a:effectLst/>
                        </a:rPr>
                        <a:t>Call</a:t>
                      </a:r>
                      <a:endParaRPr lang="en-US" sz="1800" b="1" dirty="0">
                        <a:solidFill>
                          <a:schemeClr val="bg1"/>
                        </a:solidFill>
                        <a:effectLst/>
                        <a:latin typeface="Calibri"/>
                        <a:ea typeface="Times New Roman"/>
                        <a:cs typeface="Arial"/>
                      </a:endParaRPr>
                    </a:p>
                  </a:txBody>
                  <a:tcPr marL="68580" marR="68580" marT="0" marB="0" anchor="ctr"/>
                </a:tc>
              </a:tr>
              <a:tr h="170873">
                <a:tc>
                  <a:txBody>
                    <a:bodyPr/>
                    <a:lstStyle/>
                    <a:p>
                      <a:pPr marL="0" marR="0">
                        <a:spcBef>
                          <a:spcPts val="0"/>
                        </a:spcBef>
                        <a:spcAft>
                          <a:spcPts val="0"/>
                        </a:spcAft>
                      </a:pPr>
                      <a:r>
                        <a:rPr lang="en-US" sz="1800" b="0" dirty="0">
                          <a:effectLst/>
                        </a:rPr>
                        <a:t>4-Methylcyclohexanemethanol </a:t>
                      </a:r>
                      <a:r>
                        <a:rPr lang="en-US" sz="1800" b="0" dirty="0" smtClean="0">
                          <a:effectLst/>
                        </a:rPr>
                        <a:t> [MCHM]</a:t>
                      </a:r>
                      <a:endParaRPr lang="en-US" sz="1800" b="0" dirty="0">
                        <a:solidFill>
                          <a:srgbClr val="FFC000"/>
                        </a:solidFill>
                        <a:effectLst/>
                        <a:latin typeface="Calibri"/>
                        <a:ea typeface="Times New Roman"/>
                        <a:cs typeface="Arial"/>
                      </a:endParaRPr>
                    </a:p>
                  </a:txBody>
                  <a:tcPr marL="68580" marR="68580" marT="0" marB="0" anchor="ctr"/>
                </a:tc>
                <a:tc>
                  <a:txBody>
                    <a:bodyPr/>
                    <a:lstStyle/>
                    <a:p>
                      <a:pPr marL="0" marR="0" algn="ctr">
                        <a:spcBef>
                          <a:spcPts val="0"/>
                        </a:spcBef>
                        <a:spcAft>
                          <a:spcPts val="0"/>
                        </a:spcAft>
                      </a:pPr>
                      <a:r>
                        <a:rPr lang="en-US" sz="1800" dirty="0" smtClean="0">
                          <a:effectLst/>
                        </a:rPr>
                        <a:t>Inactive</a:t>
                      </a:r>
                      <a:endParaRPr lang="en-US" sz="2800" dirty="0">
                        <a:solidFill>
                          <a:srgbClr val="000000"/>
                        </a:solidFill>
                        <a:effectLst/>
                        <a:latin typeface="Calibri"/>
                        <a:ea typeface="Times New Roman"/>
                        <a:cs typeface="Arial"/>
                      </a:endParaRPr>
                    </a:p>
                  </a:txBody>
                  <a:tcPr marL="68580" marR="68580" marT="0" marB="0" anchor="ctr"/>
                </a:tc>
              </a:tr>
              <a:tr h="202517">
                <a:tc>
                  <a:txBody>
                    <a:bodyPr/>
                    <a:lstStyle/>
                    <a:p>
                      <a:pPr marL="0" marR="0">
                        <a:spcBef>
                          <a:spcPts val="0"/>
                        </a:spcBef>
                        <a:spcAft>
                          <a:spcPts val="0"/>
                        </a:spcAft>
                      </a:pPr>
                      <a:r>
                        <a:rPr lang="en-US" sz="1800" b="0" dirty="0">
                          <a:effectLst/>
                        </a:rPr>
                        <a:t>Technical product </a:t>
                      </a:r>
                      <a:r>
                        <a:rPr lang="en-US" sz="1800" b="0" dirty="0" smtClean="0">
                          <a:effectLst/>
                        </a:rPr>
                        <a:t> [crude MCHM]</a:t>
                      </a:r>
                      <a:endParaRPr lang="en-US" sz="1800" b="0" dirty="0">
                        <a:solidFill>
                          <a:schemeClr val="bg1"/>
                        </a:solidFill>
                        <a:effectLst/>
                        <a:latin typeface="Calibri"/>
                        <a:ea typeface="Times New Roman"/>
                        <a:cs typeface="Arial"/>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effectLst/>
                        </a:rPr>
                        <a:t>Inactive</a:t>
                      </a:r>
                      <a:endParaRPr lang="en-US" sz="2800" dirty="0" smtClean="0">
                        <a:solidFill>
                          <a:srgbClr val="000000"/>
                        </a:solidFill>
                        <a:effectLst/>
                        <a:latin typeface="Calibri"/>
                        <a:ea typeface="Times New Roman"/>
                        <a:cs typeface="Arial"/>
                      </a:endParaRPr>
                    </a:p>
                  </a:txBody>
                  <a:tcPr marL="68580" marR="68580" marT="0" marB="0" anchor="ctr"/>
                </a:tc>
              </a:tr>
              <a:tr h="202517">
                <a:tc>
                  <a:txBody>
                    <a:bodyPr/>
                    <a:lstStyle/>
                    <a:p>
                      <a:pPr marL="0" marR="0">
                        <a:spcBef>
                          <a:spcPts val="0"/>
                        </a:spcBef>
                        <a:spcAft>
                          <a:spcPts val="0"/>
                        </a:spcAft>
                      </a:pPr>
                      <a:r>
                        <a:rPr lang="en-US" sz="1800" b="0" dirty="0">
                          <a:effectLst/>
                        </a:rPr>
                        <a:t>Propylene glycol phenyl ether </a:t>
                      </a:r>
                      <a:r>
                        <a:rPr lang="en-US" sz="1800" b="0" dirty="0" smtClean="0">
                          <a:effectLst/>
                        </a:rPr>
                        <a:t> [PPH]</a:t>
                      </a:r>
                      <a:endParaRPr lang="en-US" sz="1800" b="0" dirty="0">
                        <a:solidFill>
                          <a:srgbClr val="000000"/>
                        </a:solidFill>
                        <a:effectLst/>
                        <a:latin typeface="Calibri"/>
                        <a:ea typeface="Times New Roman"/>
                        <a:cs typeface="Arial"/>
                      </a:endParaRPr>
                    </a:p>
                  </a:txBody>
                  <a:tcPr marL="68580" marR="68580" marT="0" marB="0" anchor="ctr"/>
                </a:tc>
                <a:tc>
                  <a:txBody>
                    <a:bodyPr/>
                    <a:lstStyle/>
                    <a:p>
                      <a:pPr marL="0" marR="0" algn="ctr">
                        <a:spcBef>
                          <a:spcPts val="0"/>
                        </a:spcBef>
                        <a:spcAft>
                          <a:spcPts val="0"/>
                        </a:spcAft>
                      </a:pPr>
                      <a:r>
                        <a:rPr lang="en-US" sz="1800" dirty="0" smtClean="0">
                          <a:effectLst/>
                        </a:rPr>
                        <a:t>Inactive</a:t>
                      </a:r>
                      <a:endParaRPr lang="en-US" sz="2800" dirty="0">
                        <a:solidFill>
                          <a:srgbClr val="000000"/>
                        </a:solidFill>
                        <a:effectLst/>
                        <a:latin typeface="Calibri"/>
                        <a:ea typeface="Times New Roman"/>
                        <a:cs typeface="Arial"/>
                      </a:endParaRPr>
                    </a:p>
                  </a:txBody>
                  <a:tcPr marL="68580" marR="68580" marT="0" marB="0" anchor="ctr"/>
                </a:tc>
              </a:tr>
              <a:tr h="170873">
                <a:tc>
                  <a:txBody>
                    <a:bodyPr/>
                    <a:lstStyle/>
                    <a:p>
                      <a:pPr marL="0" marR="0">
                        <a:spcBef>
                          <a:spcPts val="0"/>
                        </a:spcBef>
                        <a:spcAft>
                          <a:spcPts val="0"/>
                        </a:spcAft>
                      </a:pPr>
                      <a:r>
                        <a:rPr lang="en-US" sz="1800" b="0" dirty="0">
                          <a:effectLst/>
                        </a:rPr>
                        <a:t>1,4-Cyclohexanedimethanol </a:t>
                      </a:r>
                      <a:r>
                        <a:rPr lang="en-US" sz="1800" b="0" dirty="0" smtClean="0">
                          <a:effectLst/>
                        </a:rPr>
                        <a:t> [CHDM]</a:t>
                      </a:r>
                      <a:endParaRPr lang="en-US" sz="1800" b="0" dirty="0">
                        <a:solidFill>
                          <a:srgbClr val="000000"/>
                        </a:solidFill>
                        <a:effectLst/>
                        <a:latin typeface="Calibri"/>
                        <a:ea typeface="Times New Roman"/>
                        <a:cs typeface="Arial"/>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effectLst/>
                        </a:rPr>
                        <a:t>Inactive</a:t>
                      </a:r>
                      <a:endParaRPr lang="en-US" sz="2800" dirty="0" smtClean="0">
                        <a:solidFill>
                          <a:srgbClr val="000000"/>
                        </a:solidFill>
                        <a:effectLst/>
                        <a:latin typeface="Calibri"/>
                        <a:ea typeface="Times New Roman"/>
                        <a:cs typeface="Arial"/>
                      </a:endParaRPr>
                    </a:p>
                  </a:txBody>
                  <a:tcPr marL="68580" marR="68580" marT="0" marB="0" anchor="ctr"/>
                </a:tc>
              </a:tr>
              <a:tr h="170873">
                <a:tc>
                  <a:txBody>
                    <a:bodyPr/>
                    <a:lstStyle/>
                    <a:p>
                      <a:pPr marL="0" marR="0">
                        <a:spcBef>
                          <a:spcPts val="0"/>
                        </a:spcBef>
                        <a:spcAft>
                          <a:spcPts val="0"/>
                        </a:spcAft>
                      </a:pPr>
                      <a:r>
                        <a:rPr lang="en-US" sz="1800" b="0" dirty="0">
                          <a:effectLst/>
                        </a:rPr>
                        <a:t>Dimethyl 1,4-cyclohexanedicarboxylate </a:t>
                      </a:r>
                      <a:r>
                        <a:rPr lang="en-US" sz="1800" b="0" dirty="0" smtClean="0">
                          <a:effectLst/>
                        </a:rPr>
                        <a:t> [DMCHDC]</a:t>
                      </a:r>
                      <a:endParaRPr lang="en-US" sz="1800" b="0" dirty="0">
                        <a:solidFill>
                          <a:schemeClr val="bg1"/>
                        </a:solidFill>
                        <a:effectLst/>
                        <a:latin typeface="Calibri"/>
                        <a:ea typeface="Times New Roman"/>
                        <a:cs typeface="Arial"/>
                      </a:endParaRPr>
                    </a:p>
                  </a:txBody>
                  <a:tcPr marL="68580" marR="68580" marT="0" marB="0" anchor="ctr"/>
                </a:tc>
                <a:tc>
                  <a:txBody>
                    <a:bodyPr/>
                    <a:lstStyle/>
                    <a:p>
                      <a:pPr marL="0" marR="0" algn="ctr">
                        <a:spcBef>
                          <a:spcPts val="0"/>
                        </a:spcBef>
                        <a:spcAft>
                          <a:spcPts val="0"/>
                        </a:spcAft>
                      </a:pPr>
                      <a:r>
                        <a:rPr lang="en-US" sz="1800" dirty="0" smtClean="0">
                          <a:effectLst/>
                        </a:rPr>
                        <a:t>Active</a:t>
                      </a:r>
                      <a:endParaRPr lang="en-US" sz="2800" dirty="0">
                        <a:solidFill>
                          <a:srgbClr val="2E4496"/>
                        </a:solidFill>
                        <a:effectLst/>
                        <a:latin typeface="Calibri"/>
                        <a:ea typeface="Times New Roman"/>
                        <a:cs typeface="Arial"/>
                      </a:endParaRPr>
                    </a:p>
                  </a:txBody>
                  <a:tcPr marL="68580" marR="68580" marT="0" marB="0" anchor="ctr"/>
                </a:tc>
              </a:tr>
            </a:tbl>
          </a:graphicData>
        </a:graphic>
      </p:graphicFrame>
    </p:spTree>
    <p:extLst>
      <p:ext uri="{BB962C8B-B14F-4D97-AF65-F5344CB8AC3E}">
        <p14:creationId xmlns:p14="http://schemas.microsoft.com/office/powerpoint/2010/main" val="3781391059"/>
      </p:ext>
    </p:extLst>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800600"/>
          </a:xfrm>
        </p:spPr>
        <p:txBody>
          <a:bodyPr/>
          <a:lstStyle/>
          <a:p>
            <a:pPr marL="230188" lvl="1" indent="-230188">
              <a:buFont typeface="Arial" charset="0"/>
              <a:buChar char="•"/>
            </a:pPr>
            <a:r>
              <a:rPr lang="en-US" sz="2400" dirty="0" smtClean="0"/>
              <a:t>Minor component (Dimethyl 1,4-cyclohexanedicarboxylate, &lt;1%) caused DNA mutations </a:t>
            </a:r>
            <a:r>
              <a:rPr lang="en-US" sz="2400" smtClean="0"/>
              <a:t>in </a:t>
            </a:r>
            <a:r>
              <a:rPr lang="en-US" sz="2400" smtClean="0"/>
              <a:t>bacteria </a:t>
            </a:r>
            <a:endParaRPr lang="en-US" sz="2400" dirty="0" smtClean="0"/>
          </a:p>
        </p:txBody>
      </p:sp>
      <p:sp>
        <p:nvSpPr>
          <p:cNvPr id="3" name="Text Placeholder 2"/>
          <p:cNvSpPr>
            <a:spLocks noGrp="1"/>
          </p:cNvSpPr>
          <p:nvPr>
            <p:ph type="body" sz="quarter" idx="10"/>
          </p:nvPr>
        </p:nvSpPr>
        <p:spPr/>
        <p:txBody>
          <a:bodyPr/>
          <a:lstStyle/>
          <a:p>
            <a:r>
              <a:rPr lang="en-US" dirty="0" smtClean="0"/>
              <a:t>Findings</a:t>
            </a:r>
            <a:endParaRPr lang="en-US" dirty="0"/>
          </a:p>
        </p:txBody>
      </p:sp>
      <p:sp>
        <p:nvSpPr>
          <p:cNvPr id="4" name="Title 3"/>
          <p:cNvSpPr>
            <a:spLocks noGrp="1"/>
          </p:cNvSpPr>
          <p:nvPr>
            <p:ph type="title"/>
          </p:nvPr>
        </p:nvSpPr>
        <p:spPr/>
        <p:txBody>
          <a:bodyPr/>
          <a:lstStyle/>
          <a:p>
            <a:r>
              <a:rPr lang="en-US" dirty="0"/>
              <a:t>Bacterial </a:t>
            </a:r>
            <a:r>
              <a:rPr lang="en-US" dirty="0" smtClean="0"/>
              <a:t>mutagenesis</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698622697"/>
              </p:ext>
            </p:extLst>
          </p:nvPr>
        </p:nvGraphicFramePr>
        <p:xfrm>
          <a:off x="228600" y="3048000"/>
          <a:ext cx="8610600" cy="2564892"/>
        </p:xfrm>
        <a:graphic>
          <a:graphicData uri="http://schemas.openxmlformats.org/drawingml/2006/table">
            <a:tbl>
              <a:tblPr firstRow="1" firstCol="1" bandRow="1">
                <a:tableStyleId>{9D7B26C5-4107-4FEC-AEDC-1716B250A1EF}</a:tableStyleId>
              </a:tblPr>
              <a:tblGrid>
                <a:gridCol w="6553200"/>
                <a:gridCol w="2057400"/>
              </a:tblGrid>
              <a:tr h="284988">
                <a:tc>
                  <a:txBody>
                    <a:bodyPr/>
                    <a:lstStyle/>
                    <a:p>
                      <a:pPr marL="0" marR="0" algn="ctr">
                        <a:spcBef>
                          <a:spcPts val="0"/>
                        </a:spcBef>
                        <a:spcAft>
                          <a:spcPts val="0"/>
                        </a:spcAft>
                      </a:pPr>
                      <a:r>
                        <a:rPr lang="en-US" sz="1800" dirty="0">
                          <a:effectLst/>
                        </a:rPr>
                        <a:t>Chemical Name</a:t>
                      </a:r>
                      <a:endParaRPr lang="en-US" sz="1800" dirty="0">
                        <a:effectLst/>
                        <a:latin typeface="+mj-lt"/>
                        <a:ea typeface="Calibri"/>
                        <a:cs typeface="Times New Roman"/>
                      </a:endParaRPr>
                    </a:p>
                  </a:txBody>
                  <a:tcPr marL="68580" marR="68580" marT="0" marB="0"/>
                </a:tc>
                <a:tc>
                  <a:txBody>
                    <a:bodyPr/>
                    <a:lstStyle/>
                    <a:p>
                      <a:pPr marL="0" marR="0" algn="ctr">
                        <a:spcBef>
                          <a:spcPts val="0"/>
                        </a:spcBef>
                        <a:spcAft>
                          <a:spcPts val="0"/>
                        </a:spcAft>
                      </a:pPr>
                      <a:r>
                        <a:rPr lang="en-US" sz="1800" dirty="0" smtClean="0">
                          <a:effectLst/>
                        </a:rPr>
                        <a:t>Call</a:t>
                      </a:r>
                      <a:endParaRPr lang="en-US" sz="1800" dirty="0">
                        <a:effectLst/>
                        <a:latin typeface="+mj-lt"/>
                        <a:ea typeface="Calibri"/>
                        <a:cs typeface="Times New Roman"/>
                      </a:endParaRPr>
                    </a:p>
                  </a:txBody>
                  <a:tcPr marL="68580" marR="68580" marT="0" marB="0"/>
                </a:tc>
              </a:tr>
              <a:tr h="284988">
                <a:tc>
                  <a:txBody>
                    <a:bodyPr/>
                    <a:lstStyle/>
                    <a:p>
                      <a:pPr marL="0" marR="0">
                        <a:spcBef>
                          <a:spcPts val="0"/>
                        </a:spcBef>
                        <a:spcAft>
                          <a:spcPts val="0"/>
                        </a:spcAft>
                      </a:pPr>
                      <a:r>
                        <a:rPr lang="en-US" sz="1800" b="0" dirty="0">
                          <a:effectLst/>
                        </a:rPr>
                        <a:t>4-Methylcyclohexanemethanol </a:t>
                      </a:r>
                      <a:r>
                        <a:rPr lang="en-US" sz="1800" b="0" dirty="0" smtClean="0">
                          <a:effectLst/>
                        </a:rPr>
                        <a:t>[MCHM]</a:t>
                      </a:r>
                      <a:endParaRPr lang="en-US" sz="1800" b="0" dirty="0">
                        <a:solidFill>
                          <a:srgbClr val="FFC000"/>
                        </a:solidFill>
                        <a:effectLst/>
                        <a:latin typeface="+mj-lt"/>
                        <a:ea typeface="Calibri"/>
                        <a:cs typeface="Times New Roman"/>
                      </a:endParaRPr>
                    </a:p>
                  </a:txBody>
                  <a:tcPr marL="68580" marR="68580" marT="0" marB="0"/>
                </a:tc>
                <a:tc>
                  <a:txBody>
                    <a:bodyPr/>
                    <a:lstStyle/>
                    <a:p>
                      <a:pPr marL="0" marR="0" algn="ctr">
                        <a:spcBef>
                          <a:spcPts val="0"/>
                        </a:spcBef>
                        <a:spcAft>
                          <a:spcPts val="0"/>
                        </a:spcAft>
                      </a:pPr>
                      <a:r>
                        <a:rPr lang="en-US" sz="1800" dirty="0" smtClean="0">
                          <a:effectLst/>
                        </a:rPr>
                        <a:t>Inactive</a:t>
                      </a:r>
                      <a:endParaRPr lang="en-US" sz="1800" dirty="0">
                        <a:effectLst/>
                        <a:latin typeface="+mj-lt"/>
                        <a:ea typeface="Calibri"/>
                        <a:cs typeface="Times New Roman"/>
                      </a:endParaRPr>
                    </a:p>
                  </a:txBody>
                  <a:tcPr marL="68580" marR="68580" marT="0" marB="0"/>
                </a:tc>
              </a:tr>
              <a:tr h="284988">
                <a:tc>
                  <a:txBody>
                    <a:bodyPr/>
                    <a:lstStyle/>
                    <a:p>
                      <a:pPr marL="0" marR="0">
                        <a:spcBef>
                          <a:spcPts val="0"/>
                        </a:spcBef>
                        <a:spcAft>
                          <a:spcPts val="0"/>
                        </a:spcAft>
                      </a:pPr>
                      <a:r>
                        <a:rPr lang="en-US" sz="1800" b="0" dirty="0" smtClean="0">
                          <a:effectLst/>
                        </a:rPr>
                        <a:t>Technical product [crude MCHM]</a:t>
                      </a:r>
                      <a:endParaRPr lang="en-US" sz="1800" b="0" dirty="0">
                        <a:solidFill>
                          <a:schemeClr val="bg1"/>
                        </a:solidFill>
                        <a:effectLst/>
                        <a:latin typeface="+mj-lt"/>
                        <a:ea typeface="Times New Roman"/>
                        <a:cs typeface="Arial"/>
                      </a:endParaRPr>
                    </a:p>
                  </a:txBody>
                  <a:tcPr marL="68580" marR="68580" marT="0" marB="0"/>
                </a:tc>
                <a:tc>
                  <a:txBody>
                    <a:bodyPr/>
                    <a:lstStyle/>
                    <a:p>
                      <a:pPr marL="0" marR="0" algn="ctr">
                        <a:spcBef>
                          <a:spcPts val="0"/>
                        </a:spcBef>
                        <a:spcAft>
                          <a:spcPts val="0"/>
                        </a:spcAft>
                      </a:pPr>
                      <a:r>
                        <a:rPr lang="en-US" sz="1800" dirty="0" smtClean="0">
                          <a:effectLst/>
                        </a:rPr>
                        <a:t>Inactive</a:t>
                      </a:r>
                      <a:endParaRPr lang="en-US" sz="1800" dirty="0">
                        <a:effectLst/>
                        <a:latin typeface="+mj-lt"/>
                        <a:ea typeface="Calibri"/>
                        <a:cs typeface="Times New Roman"/>
                      </a:endParaRPr>
                    </a:p>
                  </a:txBody>
                  <a:tcPr marL="68580" marR="68580" marT="0" marB="0"/>
                </a:tc>
              </a:tr>
              <a:tr h="284988">
                <a:tc>
                  <a:txBody>
                    <a:bodyPr/>
                    <a:lstStyle/>
                    <a:p>
                      <a:pPr marL="0" marR="0">
                        <a:spcBef>
                          <a:spcPts val="0"/>
                        </a:spcBef>
                        <a:spcAft>
                          <a:spcPts val="0"/>
                        </a:spcAft>
                      </a:pPr>
                      <a:r>
                        <a:rPr lang="en-US" sz="1800" b="0" dirty="0">
                          <a:effectLst/>
                        </a:rPr>
                        <a:t>Propylene glycol phenyl ether </a:t>
                      </a:r>
                      <a:r>
                        <a:rPr lang="en-US" sz="1800" b="0" dirty="0" smtClean="0">
                          <a:effectLst/>
                        </a:rPr>
                        <a:t>[PPH]</a:t>
                      </a:r>
                      <a:endParaRPr lang="en-US" sz="1800" b="0" dirty="0">
                        <a:effectLst/>
                        <a:latin typeface="+mj-lt"/>
                        <a:ea typeface="Calibri"/>
                        <a:cs typeface="Times New Roman"/>
                      </a:endParaRPr>
                    </a:p>
                  </a:txBody>
                  <a:tcPr marL="68580" marR="68580" marT="0" marB="0"/>
                </a:tc>
                <a:tc>
                  <a:txBody>
                    <a:bodyPr/>
                    <a:lstStyle/>
                    <a:p>
                      <a:pPr marL="0" marR="0" algn="ctr">
                        <a:spcBef>
                          <a:spcPts val="0"/>
                        </a:spcBef>
                        <a:spcAft>
                          <a:spcPts val="0"/>
                        </a:spcAft>
                      </a:pPr>
                      <a:r>
                        <a:rPr lang="en-US" sz="1800" dirty="0" smtClean="0">
                          <a:effectLst/>
                        </a:rPr>
                        <a:t>Inactive</a:t>
                      </a:r>
                      <a:endParaRPr lang="en-US" sz="1800" dirty="0">
                        <a:effectLst/>
                        <a:latin typeface="+mj-lt"/>
                        <a:ea typeface="Calibri"/>
                        <a:cs typeface="Times New Roman"/>
                      </a:endParaRPr>
                    </a:p>
                  </a:txBody>
                  <a:tcPr marL="68580" marR="68580" marT="0" marB="0"/>
                </a:tc>
              </a:tr>
              <a:tr h="284988">
                <a:tc>
                  <a:txBody>
                    <a:bodyPr/>
                    <a:lstStyle/>
                    <a:p>
                      <a:pPr marL="0" marR="0">
                        <a:spcBef>
                          <a:spcPts val="0"/>
                        </a:spcBef>
                        <a:spcAft>
                          <a:spcPts val="0"/>
                        </a:spcAft>
                      </a:pPr>
                      <a:r>
                        <a:rPr lang="en-US" sz="1800" b="0" dirty="0" err="1">
                          <a:effectLst/>
                        </a:rPr>
                        <a:t>Dipropylene</a:t>
                      </a:r>
                      <a:r>
                        <a:rPr lang="en-US" sz="1800" b="0" dirty="0">
                          <a:effectLst/>
                        </a:rPr>
                        <a:t> glycol phenyl ether </a:t>
                      </a:r>
                      <a:r>
                        <a:rPr lang="en-US" sz="1800" b="0" dirty="0" smtClean="0">
                          <a:effectLst/>
                        </a:rPr>
                        <a:t>[</a:t>
                      </a:r>
                      <a:r>
                        <a:rPr lang="en-US" sz="1800" b="0" dirty="0" err="1" smtClean="0">
                          <a:effectLst/>
                        </a:rPr>
                        <a:t>DiPPH</a:t>
                      </a:r>
                      <a:r>
                        <a:rPr lang="en-US" sz="1800" b="0" dirty="0" smtClean="0">
                          <a:effectLst/>
                        </a:rPr>
                        <a:t>]</a:t>
                      </a:r>
                      <a:endParaRPr lang="en-US" sz="1800" b="0" dirty="0">
                        <a:effectLst/>
                        <a:latin typeface="+mj-lt"/>
                        <a:ea typeface="Calibri"/>
                        <a:cs typeface="Times New Roman"/>
                      </a:endParaRPr>
                    </a:p>
                  </a:txBody>
                  <a:tcPr marL="68580" marR="68580" marT="0" marB="0"/>
                </a:tc>
                <a:tc>
                  <a:txBody>
                    <a:bodyPr/>
                    <a:lstStyle/>
                    <a:p>
                      <a:pPr marL="0" marR="0" algn="ctr">
                        <a:spcBef>
                          <a:spcPts val="0"/>
                        </a:spcBef>
                        <a:spcAft>
                          <a:spcPts val="0"/>
                        </a:spcAft>
                      </a:pPr>
                      <a:r>
                        <a:rPr lang="en-US" sz="1800" dirty="0" smtClean="0">
                          <a:effectLst/>
                        </a:rPr>
                        <a:t>Inactive</a:t>
                      </a:r>
                      <a:endParaRPr lang="en-US" sz="1800" dirty="0">
                        <a:effectLst/>
                        <a:latin typeface="+mj-lt"/>
                        <a:ea typeface="Calibri"/>
                        <a:cs typeface="Times New Roman"/>
                      </a:endParaRPr>
                    </a:p>
                  </a:txBody>
                  <a:tcPr marL="68580" marR="68580" marT="0" marB="0"/>
                </a:tc>
              </a:tr>
              <a:tr h="284988">
                <a:tc>
                  <a:txBody>
                    <a:bodyPr/>
                    <a:lstStyle/>
                    <a:p>
                      <a:pPr marL="0" marR="0">
                        <a:spcBef>
                          <a:spcPts val="0"/>
                        </a:spcBef>
                        <a:spcAft>
                          <a:spcPts val="0"/>
                        </a:spcAft>
                      </a:pPr>
                      <a:r>
                        <a:rPr lang="en-US" sz="1800" b="0" dirty="0" smtClean="0">
                          <a:effectLst/>
                        </a:rPr>
                        <a:t>Commercial Product [</a:t>
                      </a:r>
                      <a:r>
                        <a:rPr lang="en-US" sz="1800" b="0" dirty="0" err="1" smtClean="0">
                          <a:effectLst/>
                        </a:rPr>
                        <a:t>Dowanol</a:t>
                      </a:r>
                      <a:r>
                        <a:rPr lang="en-US" sz="1800" b="0" dirty="0" smtClean="0">
                          <a:effectLst/>
                        </a:rPr>
                        <a:t> </a:t>
                      </a:r>
                      <a:r>
                        <a:rPr lang="en-US" sz="1800" b="0" dirty="0" err="1" smtClean="0">
                          <a:effectLst/>
                        </a:rPr>
                        <a:t>DiPPh</a:t>
                      </a:r>
                      <a:r>
                        <a:rPr lang="en-US" sz="1800" b="0" dirty="0" smtClean="0">
                          <a:effectLst/>
                        </a:rPr>
                        <a:t> glycol ether]</a:t>
                      </a:r>
                      <a:endParaRPr lang="en-US" sz="1800" b="0" dirty="0">
                        <a:solidFill>
                          <a:schemeClr val="bg1"/>
                        </a:solidFill>
                        <a:effectLst/>
                        <a:latin typeface="+mj-lt"/>
                        <a:ea typeface="Times New Roman"/>
                        <a:cs typeface="Arial"/>
                      </a:endParaRPr>
                    </a:p>
                  </a:txBody>
                  <a:tcPr marL="68580" marR="68580" marT="0" marB="0"/>
                </a:tc>
                <a:tc>
                  <a:txBody>
                    <a:bodyPr/>
                    <a:lstStyle/>
                    <a:p>
                      <a:pPr marL="0" marR="0" algn="ctr">
                        <a:spcBef>
                          <a:spcPts val="0"/>
                        </a:spcBef>
                        <a:spcAft>
                          <a:spcPts val="0"/>
                        </a:spcAft>
                      </a:pPr>
                      <a:r>
                        <a:rPr lang="en-US" sz="1800" dirty="0" smtClean="0">
                          <a:effectLst/>
                        </a:rPr>
                        <a:t>Inactive</a:t>
                      </a:r>
                      <a:endParaRPr lang="en-US" sz="1800" dirty="0">
                        <a:effectLst/>
                        <a:latin typeface="+mj-lt"/>
                        <a:ea typeface="Calibri"/>
                        <a:cs typeface="Times New Roman"/>
                      </a:endParaRPr>
                    </a:p>
                  </a:txBody>
                  <a:tcPr marL="68580" marR="68580" marT="0" marB="0"/>
                </a:tc>
              </a:tr>
              <a:tr h="284988">
                <a:tc>
                  <a:txBody>
                    <a:bodyPr/>
                    <a:lstStyle/>
                    <a:p>
                      <a:pPr marL="0" marR="0">
                        <a:spcBef>
                          <a:spcPts val="0"/>
                        </a:spcBef>
                        <a:spcAft>
                          <a:spcPts val="0"/>
                        </a:spcAft>
                      </a:pPr>
                      <a:r>
                        <a:rPr lang="en-US" sz="1800" b="0" dirty="0">
                          <a:effectLst/>
                        </a:rPr>
                        <a:t>Methyl </a:t>
                      </a:r>
                      <a:r>
                        <a:rPr lang="en-US" sz="1800" b="0" dirty="0" smtClean="0">
                          <a:effectLst/>
                        </a:rPr>
                        <a:t>4-methylcyclohexanecarboxylate [MMCHC]</a:t>
                      </a:r>
                      <a:endParaRPr lang="en-US" sz="1800" b="0" dirty="0">
                        <a:effectLst/>
                        <a:latin typeface="+mj-lt"/>
                        <a:ea typeface="Calibri"/>
                        <a:cs typeface="Times New Roman"/>
                      </a:endParaRP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effectLst/>
                        </a:rPr>
                        <a:t>Inactive</a:t>
                      </a:r>
                      <a:endParaRPr lang="en-US" sz="1800" dirty="0" smtClean="0">
                        <a:effectLst/>
                        <a:latin typeface="+mj-lt"/>
                        <a:ea typeface="Calibri"/>
                        <a:cs typeface="Times New Roman"/>
                      </a:endParaRPr>
                    </a:p>
                  </a:txBody>
                  <a:tcPr marL="68580" marR="68580" marT="0" marB="0"/>
                </a:tc>
              </a:tr>
              <a:tr h="284988">
                <a:tc>
                  <a:txBody>
                    <a:bodyPr/>
                    <a:lstStyle/>
                    <a:p>
                      <a:pPr marL="0" marR="0">
                        <a:spcBef>
                          <a:spcPts val="0"/>
                        </a:spcBef>
                        <a:spcAft>
                          <a:spcPts val="0"/>
                        </a:spcAft>
                      </a:pPr>
                      <a:r>
                        <a:rPr lang="en-US" sz="1800" b="0" dirty="0">
                          <a:effectLst/>
                        </a:rPr>
                        <a:t>4-</a:t>
                      </a:r>
                      <a:r>
                        <a:rPr lang="en-US" sz="1800" b="0" dirty="0" smtClean="0">
                          <a:effectLst/>
                        </a:rPr>
                        <a:t>(</a:t>
                      </a:r>
                      <a:r>
                        <a:rPr lang="en-US" sz="1800" b="0" dirty="0" err="1" smtClean="0">
                          <a:effectLst/>
                        </a:rPr>
                        <a:t>Methoxymethyl</a:t>
                      </a:r>
                      <a:r>
                        <a:rPr lang="en-US" sz="1800" b="0" dirty="0" smtClean="0">
                          <a:effectLst/>
                        </a:rPr>
                        <a:t>)</a:t>
                      </a:r>
                      <a:r>
                        <a:rPr lang="en-US" sz="1800" b="0" dirty="0" err="1" smtClean="0">
                          <a:effectLst/>
                        </a:rPr>
                        <a:t>cyclohexanemethanol</a:t>
                      </a:r>
                      <a:r>
                        <a:rPr lang="en-US" sz="1800" b="0" dirty="0" smtClean="0">
                          <a:effectLst/>
                        </a:rPr>
                        <a:t> [MMCHM]</a:t>
                      </a:r>
                      <a:endParaRPr lang="en-US" sz="1800" b="0" dirty="0">
                        <a:effectLst/>
                        <a:latin typeface="+mj-lt"/>
                        <a:ea typeface="Calibri"/>
                        <a:cs typeface="Times New Roman"/>
                      </a:endParaRP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effectLst/>
                        </a:rPr>
                        <a:t>Inactive</a:t>
                      </a:r>
                      <a:endParaRPr lang="en-US" sz="1800" dirty="0" smtClean="0">
                        <a:effectLst/>
                        <a:latin typeface="+mj-lt"/>
                        <a:ea typeface="Calibri"/>
                        <a:cs typeface="Times New Roman"/>
                      </a:endParaRPr>
                    </a:p>
                  </a:txBody>
                  <a:tcPr marL="68580" marR="68580" marT="0" marB="0"/>
                </a:tc>
              </a:tr>
              <a:tr h="284988">
                <a:tc>
                  <a:txBody>
                    <a:bodyPr/>
                    <a:lstStyle/>
                    <a:p>
                      <a:pPr marL="0" marR="0">
                        <a:spcBef>
                          <a:spcPts val="0"/>
                        </a:spcBef>
                        <a:spcAft>
                          <a:spcPts val="0"/>
                        </a:spcAft>
                      </a:pPr>
                      <a:r>
                        <a:rPr lang="en-US" sz="1800" b="0" dirty="0" smtClean="0">
                          <a:effectLst/>
                        </a:rPr>
                        <a:t>2-Methylcyclohexanemethanol [2MCHM]</a:t>
                      </a:r>
                      <a:endParaRPr lang="en-US" sz="1800" b="0" dirty="0">
                        <a:effectLst/>
                        <a:latin typeface="+mj-lt"/>
                        <a:ea typeface="Calibri"/>
                        <a:cs typeface="Times New Roman"/>
                      </a:endParaRP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effectLst/>
                        </a:rPr>
                        <a:t>Inactive</a:t>
                      </a:r>
                      <a:endParaRPr lang="en-US" sz="1800" dirty="0">
                        <a:effectLst/>
                        <a:latin typeface="+mj-lt"/>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470211985"/>
      </p:ext>
    </p:extLst>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447800"/>
            <a:ext cx="7848600" cy="4724400"/>
          </a:xfrm>
        </p:spPr>
        <p:txBody>
          <a:bodyPr/>
          <a:lstStyle/>
          <a:p>
            <a:r>
              <a:rPr lang="en-US" dirty="0" smtClean="0"/>
              <a:t>Chemical orally administered to rats for 5 days- (0.1 to 500 mg/kg; 6 dose levels)</a:t>
            </a:r>
          </a:p>
          <a:p>
            <a:r>
              <a:rPr lang="en-US" dirty="0" smtClean="0"/>
              <a:t>Global gene expression measured (liver, kidney</a:t>
            </a:r>
            <a:r>
              <a:rPr lang="en-US" dirty="0" smtClean="0"/>
              <a:t>)</a:t>
            </a:r>
          </a:p>
          <a:p>
            <a:r>
              <a:rPr lang="en-US" dirty="0" smtClean="0"/>
              <a:t>Determine the most sensitive </a:t>
            </a:r>
            <a:r>
              <a:rPr lang="en-US" u="sng" dirty="0" smtClean="0"/>
              <a:t>M</a:t>
            </a:r>
            <a:r>
              <a:rPr lang="en-US" dirty="0" smtClean="0"/>
              <a:t>olecular </a:t>
            </a:r>
            <a:r>
              <a:rPr lang="en-US" u="sng" dirty="0" smtClean="0"/>
              <a:t>B</a:t>
            </a:r>
            <a:r>
              <a:rPr lang="en-US" dirty="0" smtClean="0"/>
              <a:t>iological </a:t>
            </a:r>
            <a:r>
              <a:rPr lang="en-US" u="sng" dirty="0" smtClean="0"/>
              <a:t>P</a:t>
            </a:r>
            <a:r>
              <a:rPr lang="en-US" dirty="0" smtClean="0"/>
              <a:t>rocess (</a:t>
            </a:r>
            <a:r>
              <a:rPr lang="en-US" dirty="0"/>
              <a:t>group of genes that function together to control a cellular </a:t>
            </a:r>
            <a:r>
              <a:rPr lang="en-US" dirty="0" smtClean="0"/>
              <a:t>process)</a:t>
            </a:r>
          </a:p>
          <a:p>
            <a:r>
              <a:rPr lang="en-US" dirty="0" smtClean="0"/>
              <a:t>Run Bench Mark Dose software</a:t>
            </a:r>
          </a:p>
          <a:p>
            <a:r>
              <a:rPr lang="en-US" dirty="0" smtClean="0"/>
              <a:t>Identify </a:t>
            </a:r>
            <a:r>
              <a:rPr lang="en-US" dirty="0" smtClean="0"/>
              <a:t>a biological “no effect level”, which typically occurs at a dose within a factor of 10 below that required for overt toxicity</a:t>
            </a:r>
          </a:p>
        </p:txBody>
      </p:sp>
      <p:sp>
        <p:nvSpPr>
          <p:cNvPr id="4" name="Title 3"/>
          <p:cNvSpPr>
            <a:spLocks noGrp="1"/>
          </p:cNvSpPr>
          <p:nvPr>
            <p:ph type="title"/>
          </p:nvPr>
        </p:nvSpPr>
        <p:spPr/>
        <p:txBody>
          <a:bodyPr/>
          <a:lstStyle/>
          <a:p>
            <a:r>
              <a:rPr lang="en-US" dirty="0" smtClean="0"/>
              <a:t>5-Day </a:t>
            </a:r>
            <a:r>
              <a:rPr lang="en-US" dirty="0" err="1"/>
              <a:t>t</a:t>
            </a:r>
            <a:r>
              <a:rPr lang="en-US" dirty="0" err="1" smtClean="0"/>
              <a:t>oxicogenomics</a:t>
            </a:r>
            <a:endParaRPr lang="en-US" dirty="0"/>
          </a:p>
        </p:txBody>
      </p:sp>
      <p:pic>
        <p:nvPicPr>
          <p:cNvPr id="4098" name="Picture 2" descr="Sprague Dawley ® Rat Crl:SD"/>
          <p:cNvPicPr>
            <a:picLocks noChangeAspect="1" noChangeArrowheads="1"/>
          </p:cNvPicPr>
          <p:nvPr/>
        </p:nvPicPr>
        <p:blipFill rotWithShape="1">
          <a:blip r:embed="rId3">
            <a:extLst>
              <a:ext uri="{28A0092B-C50C-407E-A947-70E740481C1C}">
                <a14:useLocalDpi xmlns:a14="http://schemas.microsoft.com/office/drawing/2010/main" val="0"/>
              </a:ext>
            </a:extLst>
          </a:blip>
          <a:srcRect b="21771"/>
          <a:stretch/>
        </p:blipFill>
        <p:spPr bwMode="auto">
          <a:xfrm>
            <a:off x="6172200" y="5410200"/>
            <a:ext cx="2762005" cy="1217645"/>
          </a:xfrm>
          <a:prstGeom prst="rect">
            <a:avLst/>
          </a:prstGeom>
          <a:noFill/>
          <a:extLst>
            <a:ext uri="{909E8E84-426E-40dd-AFC4-6F175D3DCCD1}">
              <a14:hiddenFill xmlns="" xmlns:a14="http://schemas.microsoft.com/office/drawing/2010/main">
                <a:solidFill>
                  <a:srgbClr val="FFFFFF"/>
                </a:solidFill>
              </a14:hiddenFill>
            </a:ext>
          </a:extLst>
        </p:spPr>
      </p:pic>
      <p:sp>
        <p:nvSpPr>
          <p:cNvPr id="5" name="Text Placeholder 2"/>
          <p:cNvSpPr>
            <a:spLocks noGrp="1"/>
          </p:cNvSpPr>
          <p:nvPr>
            <p:ph type="body" sz="quarter" idx="10"/>
          </p:nvPr>
        </p:nvSpPr>
        <p:spPr>
          <a:xfrm>
            <a:off x="152400" y="778948"/>
            <a:ext cx="8153400" cy="381000"/>
          </a:xfrm>
        </p:spPr>
        <p:txBody>
          <a:bodyPr/>
          <a:lstStyle/>
          <a:p>
            <a:r>
              <a:rPr lang="en-US" dirty="0" smtClean="0"/>
              <a:t>Description</a:t>
            </a:r>
            <a:endParaRPr lang="en-US" dirty="0"/>
          </a:p>
        </p:txBody>
      </p:sp>
      <p:sp>
        <p:nvSpPr>
          <p:cNvPr id="3" name="Slide Number Placeholder 2"/>
          <p:cNvSpPr>
            <a:spLocks noGrp="1"/>
          </p:cNvSpPr>
          <p:nvPr>
            <p:ph type="sldNum" sz="quarter" idx="4"/>
          </p:nvPr>
        </p:nvSpPr>
        <p:spPr/>
        <p:txBody>
          <a:bodyPr/>
          <a:lstStyle/>
          <a:p>
            <a:pPr>
              <a:defRPr/>
            </a:pPr>
            <a:endParaRPr lang="en-US" dirty="0"/>
          </a:p>
        </p:txBody>
      </p:sp>
    </p:spTree>
    <p:extLst>
      <p:ext uri="{BB962C8B-B14F-4D97-AF65-F5344CB8AC3E}">
        <p14:creationId xmlns:p14="http://schemas.microsoft.com/office/powerpoint/2010/main" val="797661763"/>
      </p:ext>
    </p:extLst>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t>Liver</a:t>
            </a:r>
            <a:r>
              <a:rPr lang="en-US" dirty="0" smtClean="0"/>
              <a:t> </a:t>
            </a:r>
          </a:p>
          <a:p>
            <a:pPr lvl="1"/>
            <a:r>
              <a:rPr lang="en-US" sz="2400" dirty="0" smtClean="0"/>
              <a:t>MCHM</a:t>
            </a:r>
          </a:p>
          <a:p>
            <a:pPr lvl="2"/>
            <a:r>
              <a:rPr lang="en-US" sz="2000" dirty="0" smtClean="0"/>
              <a:t>22 Molecular Biological Processes active and had calculated BMD values</a:t>
            </a:r>
          </a:p>
          <a:p>
            <a:pPr lvl="2"/>
            <a:r>
              <a:rPr lang="en-US" sz="2000" dirty="0" smtClean="0"/>
              <a:t>Minimum biological effect benchmark dose: 13 mg/kg/day- </a:t>
            </a:r>
            <a:r>
              <a:rPr lang="en-US" sz="2000" dirty="0"/>
              <a:t>f</a:t>
            </a:r>
            <a:r>
              <a:rPr lang="en-US" sz="2000" dirty="0" smtClean="0"/>
              <a:t>atty acid metabolism</a:t>
            </a:r>
          </a:p>
          <a:p>
            <a:pPr lvl="1"/>
            <a:r>
              <a:rPr lang="en-US" sz="2400" dirty="0" smtClean="0"/>
              <a:t>Crude MCMH mixture</a:t>
            </a:r>
          </a:p>
          <a:p>
            <a:pPr lvl="2"/>
            <a:r>
              <a:rPr lang="en-US" sz="2000" dirty="0" smtClean="0"/>
              <a:t>28 Molecular Biological </a:t>
            </a:r>
            <a:r>
              <a:rPr lang="en-US" sz="2000" dirty="0"/>
              <a:t>P</a:t>
            </a:r>
            <a:r>
              <a:rPr lang="en-US" sz="2000" dirty="0" smtClean="0"/>
              <a:t>rocesses active</a:t>
            </a:r>
          </a:p>
          <a:p>
            <a:pPr lvl="2"/>
            <a:r>
              <a:rPr lang="en-US" sz="2000" dirty="0" smtClean="0"/>
              <a:t>Minimum biological effect benchmark dose: 10 mg/kg/day- ribosome biogenesis</a:t>
            </a:r>
          </a:p>
          <a:p>
            <a:pPr lvl="2"/>
            <a:endParaRPr lang="en-US" sz="1600" dirty="0"/>
          </a:p>
        </p:txBody>
      </p:sp>
      <p:sp>
        <p:nvSpPr>
          <p:cNvPr id="3" name="Text Placeholder 2"/>
          <p:cNvSpPr>
            <a:spLocks noGrp="1"/>
          </p:cNvSpPr>
          <p:nvPr>
            <p:ph type="body" sz="quarter" idx="10"/>
          </p:nvPr>
        </p:nvSpPr>
        <p:spPr/>
        <p:txBody>
          <a:bodyPr/>
          <a:lstStyle/>
          <a:p>
            <a:r>
              <a:rPr lang="en-US" dirty="0" smtClean="0"/>
              <a:t>Findings</a:t>
            </a:r>
            <a:endParaRPr lang="en-US" dirty="0"/>
          </a:p>
        </p:txBody>
      </p:sp>
      <p:sp>
        <p:nvSpPr>
          <p:cNvPr id="4" name="Title 3"/>
          <p:cNvSpPr>
            <a:spLocks noGrp="1"/>
          </p:cNvSpPr>
          <p:nvPr>
            <p:ph type="title"/>
          </p:nvPr>
        </p:nvSpPr>
        <p:spPr/>
        <p:txBody>
          <a:bodyPr/>
          <a:lstStyle/>
          <a:p>
            <a:r>
              <a:rPr lang="en-US" dirty="0" smtClean="0"/>
              <a:t>5-Day rat </a:t>
            </a:r>
            <a:r>
              <a:rPr lang="en-US" dirty="0" err="1"/>
              <a:t>t</a:t>
            </a:r>
            <a:r>
              <a:rPr lang="en-US" dirty="0" err="1" smtClean="0"/>
              <a:t>oxicogenomics</a:t>
            </a:r>
            <a:endParaRPr lang="en-US" dirty="0"/>
          </a:p>
        </p:txBody>
      </p:sp>
    </p:spTree>
    <p:extLst>
      <p:ext uri="{BB962C8B-B14F-4D97-AF65-F5344CB8AC3E}">
        <p14:creationId xmlns:p14="http://schemas.microsoft.com/office/powerpoint/2010/main" val="3554553259"/>
      </p:ext>
    </p:extLst>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077200" cy="4953000"/>
          </a:xfrm>
        </p:spPr>
        <p:txBody>
          <a:bodyPr/>
          <a:lstStyle/>
          <a:p>
            <a:r>
              <a:rPr lang="en-US" sz="2200" dirty="0"/>
              <a:t>MCHM</a:t>
            </a:r>
          </a:p>
          <a:p>
            <a:pPr lvl="1"/>
            <a:r>
              <a:rPr lang="en-US" dirty="0" smtClean="0"/>
              <a:t>Mild irritation </a:t>
            </a:r>
            <a:r>
              <a:rPr lang="en-US" dirty="0"/>
              <a:t>at </a:t>
            </a:r>
            <a:r>
              <a:rPr lang="en-US" dirty="0" smtClean="0"/>
              <a:t>concentrations </a:t>
            </a:r>
            <a:r>
              <a:rPr lang="en-US" u="sng" dirty="0" smtClean="0"/>
              <a:t>&gt;</a:t>
            </a:r>
            <a:r>
              <a:rPr lang="en-US" dirty="0" smtClean="0"/>
              <a:t> 20% </a:t>
            </a:r>
          </a:p>
          <a:p>
            <a:pPr lvl="1"/>
            <a:r>
              <a:rPr lang="en-US" dirty="0" smtClean="0"/>
              <a:t>No allergic response</a:t>
            </a:r>
            <a:endParaRPr lang="en-US" dirty="0"/>
          </a:p>
          <a:p>
            <a:r>
              <a:rPr lang="en-US" sz="2200" dirty="0"/>
              <a:t>Crude MCHM</a:t>
            </a:r>
          </a:p>
          <a:p>
            <a:pPr lvl="1"/>
            <a:r>
              <a:rPr lang="en-US" dirty="0"/>
              <a:t>M</a:t>
            </a:r>
            <a:r>
              <a:rPr lang="en-US" dirty="0" smtClean="0"/>
              <a:t>ild </a:t>
            </a:r>
            <a:r>
              <a:rPr lang="en-US" dirty="0"/>
              <a:t>irritation at </a:t>
            </a:r>
            <a:r>
              <a:rPr lang="en-US" dirty="0" smtClean="0"/>
              <a:t>a concentration of 75%-80% </a:t>
            </a:r>
          </a:p>
          <a:p>
            <a:pPr lvl="1"/>
            <a:r>
              <a:rPr lang="en-US" dirty="0"/>
              <a:t>W</a:t>
            </a:r>
            <a:r>
              <a:rPr lang="en-US" dirty="0" smtClean="0"/>
              <a:t>eak allergenic response at concentrations </a:t>
            </a:r>
            <a:r>
              <a:rPr lang="en-US" u="sng" dirty="0" smtClean="0"/>
              <a:t>&gt;</a:t>
            </a:r>
            <a:r>
              <a:rPr lang="en-US" dirty="0" smtClean="0"/>
              <a:t> 40%</a:t>
            </a:r>
            <a:endParaRPr lang="en-US" dirty="0"/>
          </a:p>
        </p:txBody>
      </p:sp>
      <p:sp>
        <p:nvSpPr>
          <p:cNvPr id="5" name="Text Placeholder 4"/>
          <p:cNvSpPr>
            <a:spLocks noGrp="1"/>
          </p:cNvSpPr>
          <p:nvPr>
            <p:ph type="body" sz="quarter" idx="10"/>
          </p:nvPr>
        </p:nvSpPr>
        <p:spPr/>
        <p:txBody>
          <a:bodyPr/>
          <a:lstStyle/>
          <a:p>
            <a:r>
              <a:rPr lang="en-US" dirty="0" smtClean="0"/>
              <a:t>Findings</a:t>
            </a:r>
            <a:endParaRPr lang="en-US" dirty="0"/>
          </a:p>
        </p:txBody>
      </p:sp>
      <p:sp>
        <p:nvSpPr>
          <p:cNvPr id="4" name="Title 3"/>
          <p:cNvSpPr>
            <a:spLocks noGrp="1"/>
          </p:cNvSpPr>
          <p:nvPr>
            <p:ph type="title"/>
          </p:nvPr>
        </p:nvSpPr>
        <p:spPr/>
        <p:txBody>
          <a:bodyPr/>
          <a:lstStyle/>
          <a:p>
            <a:r>
              <a:rPr lang="en-US" dirty="0"/>
              <a:t>Dermal </a:t>
            </a:r>
            <a:r>
              <a:rPr lang="en-US" dirty="0" smtClean="0"/>
              <a:t>irritancy </a:t>
            </a:r>
            <a:r>
              <a:rPr lang="en-US" dirty="0"/>
              <a:t>and </a:t>
            </a:r>
            <a:r>
              <a:rPr lang="en-US" dirty="0" smtClean="0"/>
              <a:t>hypersensitivity</a:t>
            </a:r>
            <a:endParaRPr lang="en-US" dirty="0"/>
          </a:p>
        </p:txBody>
      </p:sp>
      <p:sp>
        <p:nvSpPr>
          <p:cNvPr id="3" name="Slide Number Placeholder 2"/>
          <p:cNvSpPr>
            <a:spLocks noGrp="1"/>
          </p:cNvSpPr>
          <p:nvPr>
            <p:ph type="sldNum" sz="quarter" idx="4"/>
          </p:nvPr>
        </p:nvSpPr>
        <p:spPr/>
        <p:txBody>
          <a:bodyPr/>
          <a:lstStyle/>
          <a:p>
            <a:pPr>
              <a:defRPr/>
            </a:pPr>
            <a:endParaRPr lang="en-US" dirty="0"/>
          </a:p>
        </p:txBody>
      </p:sp>
    </p:spTree>
    <p:extLst>
      <p:ext uri="{BB962C8B-B14F-4D97-AF65-F5344CB8AC3E}">
        <p14:creationId xmlns:p14="http://schemas.microsoft.com/office/powerpoint/2010/main" val="2145733038"/>
      </p:ext>
    </p:extLst>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7772400" cy="4800600"/>
          </a:xfrm>
        </p:spPr>
        <p:txBody>
          <a:bodyPr/>
          <a:lstStyle/>
          <a:p>
            <a:r>
              <a:rPr lang="en-US" dirty="0" smtClean="0"/>
              <a:t>Minimal toxicity observed in pregnant rats </a:t>
            </a:r>
          </a:p>
          <a:p>
            <a:r>
              <a:rPr lang="en-US" dirty="0" smtClean="0"/>
              <a:t>No effects on fetal survival </a:t>
            </a:r>
          </a:p>
          <a:p>
            <a:r>
              <a:rPr lang="en-US" dirty="0" smtClean="0"/>
              <a:t>Lower birth </a:t>
            </a:r>
            <a:r>
              <a:rPr lang="en-US" dirty="0" smtClean="0"/>
              <a:t>weights </a:t>
            </a:r>
            <a:r>
              <a:rPr lang="en-US" dirty="0" smtClean="0"/>
              <a:t>observed at </a:t>
            </a:r>
            <a:r>
              <a:rPr lang="en-US" u="sng" dirty="0" smtClean="0"/>
              <a:t>&gt;</a:t>
            </a:r>
            <a:r>
              <a:rPr lang="en-US" dirty="0" smtClean="0"/>
              <a:t>150 mg/kg/day  </a:t>
            </a:r>
          </a:p>
          <a:p>
            <a:r>
              <a:rPr lang="en-US" dirty="0" smtClean="0"/>
              <a:t>Developmental defects observed at </a:t>
            </a:r>
            <a:r>
              <a:rPr lang="en-US" dirty="0"/>
              <a:t>4</a:t>
            </a:r>
            <a:r>
              <a:rPr lang="en-US" dirty="0" smtClean="0"/>
              <a:t>00 mg/kg/day </a:t>
            </a:r>
          </a:p>
        </p:txBody>
      </p:sp>
      <p:sp>
        <p:nvSpPr>
          <p:cNvPr id="5" name="Text Placeholder 4"/>
          <p:cNvSpPr>
            <a:spLocks noGrp="1"/>
          </p:cNvSpPr>
          <p:nvPr>
            <p:ph type="body" sz="quarter" idx="10"/>
          </p:nvPr>
        </p:nvSpPr>
        <p:spPr/>
        <p:txBody>
          <a:bodyPr/>
          <a:lstStyle/>
          <a:p>
            <a:r>
              <a:rPr lang="en-US" dirty="0" smtClean="0"/>
              <a:t>Findings for MCHM</a:t>
            </a:r>
            <a:endParaRPr lang="en-US" dirty="0"/>
          </a:p>
        </p:txBody>
      </p:sp>
      <p:sp>
        <p:nvSpPr>
          <p:cNvPr id="4" name="Title 3"/>
          <p:cNvSpPr>
            <a:spLocks noGrp="1"/>
          </p:cNvSpPr>
          <p:nvPr>
            <p:ph type="title"/>
          </p:nvPr>
        </p:nvSpPr>
        <p:spPr/>
        <p:txBody>
          <a:bodyPr/>
          <a:lstStyle/>
          <a:p>
            <a:r>
              <a:rPr lang="en-US" dirty="0" smtClean="0"/>
              <a:t> </a:t>
            </a:r>
            <a:r>
              <a:rPr lang="en-US" dirty="0"/>
              <a:t>R</a:t>
            </a:r>
            <a:r>
              <a:rPr lang="en-US" dirty="0" smtClean="0"/>
              <a:t>at </a:t>
            </a:r>
            <a:r>
              <a:rPr lang="en-US" dirty="0"/>
              <a:t>p</a:t>
            </a:r>
            <a:r>
              <a:rPr lang="en-US" dirty="0" smtClean="0"/>
              <a:t>renatal </a:t>
            </a:r>
            <a:r>
              <a:rPr lang="en-US" dirty="0"/>
              <a:t>d</a:t>
            </a:r>
            <a:r>
              <a:rPr lang="en-US" dirty="0" smtClean="0"/>
              <a:t>evelopmental </a:t>
            </a:r>
            <a:r>
              <a:rPr lang="en-US" dirty="0"/>
              <a:t>t</a:t>
            </a:r>
            <a:r>
              <a:rPr lang="en-US" dirty="0" smtClean="0"/>
              <a:t>oxicity</a:t>
            </a:r>
            <a:endParaRPr lang="en-US" dirty="0"/>
          </a:p>
        </p:txBody>
      </p:sp>
      <p:sp>
        <p:nvSpPr>
          <p:cNvPr id="3" name="Slide Number Placeholder 2"/>
          <p:cNvSpPr>
            <a:spLocks noGrp="1"/>
          </p:cNvSpPr>
          <p:nvPr>
            <p:ph type="sldNum" sz="quarter" idx="4"/>
          </p:nvPr>
        </p:nvSpPr>
        <p:spPr/>
        <p:txBody>
          <a:bodyPr/>
          <a:lstStyle/>
          <a:p>
            <a:pPr>
              <a:defRPr/>
            </a:pPr>
            <a:endParaRPr lang="en-US" dirty="0"/>
          </a:p>
        </p:txBody>
      </p:sp>
    </p:spTree>
    <p:extLst>
      <p:ext uri="{BB962C8B-B14F-4D97-AF65-F5344CB8AC3E}">
        <p14:creationId xmlns:p14="http://schemas.microsoft.com/office/powerpoint/2010/main" val="3380254193"/>
      </p:ext>
    </p:extLst>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143000"/>
            <a:ext cx="8229600" cy="5334000"/>
          </a:xfrm>
        </p:spPr>
        <p:txBody>
          <a:bodyPr/>
          <a:lstStyle/>
          <a:p>
            <a:r>
              <a:rPr lang="en-US" i="1" dirty="0"/>
              <a:t>Strengthen the science </a:t>
            </a:r>
            <a:r>
              <a:rPr lang="en-US" i="1" dirty="0" smtClean="0"/>
              <a:t>base</a:t>
            </a:r>
          </a:p>
          <a:p>
            <a:pPr lvl="1"/>
            <a:r>
              <a:rPr lang="en-US" dirty="0" smtClean="0"/>
              <a:t>SAR predictions of developmental toxicity and irritancy confirmed  </a:t>
            </a:r>
          </a:p>
          <a:p>
            <a:pPr lvl="1"/>
            <a:r>
              <a:rPr lang="en-US" dirty="0" smtClean="0"/>
              <a:t>Rat </a:t>
            </a:r>
            <a:r>
              <a:rPr lang="en-US" dirty="0"/>
              <a:t>p</a:t>
            </a:r>
            <a:r>
              <a:rPr lang="en-US" dirty="0" smtClean="0"/>
              <a:t>renatal </a:t>
            </a:r>
            <a:r>
              <a:rPr lang="en-US" dirty="0"/>
              <a:t>t</a:t>
            </a:r>
            <a:r>
              <a:rPr lang="en-US" dirty="0" smtClean="0"/>
              <a:t>oxicity </a:t>
            </a:r>
            <a:r>
              <a:rPr lang="en-US" dirty="0"/>
              <a:t>s</a:t>
            </a:r>
            <a:r>
              <a:rPr lang="en-US" dirty="0" smtClean="0"/>
              <a:t>tudy confirms </a:t>
            </a:r>
            <a:r>
              <a:rPr lang="en-US" dirty="0" smtClean="0"/>
              <a:t>prior NOEL </a:t>
            </a:r>
            <a:r>
              <a:rPr lang="en-US" dirty="0" smtClean="0"/>
              <a:t>(no observed effect level) of ~ 100 mg/kg/day (or ~ 1000 ppm in drinking water) for </a:t>
            </a:r>
            <a:r>
              <a:rPr lang="en-US" dirty="0" smtClean="0"/>
              <a:t>MCHM</a:t>
            </a:r>
            <a:endParaRPr lang="en-US" dirty="0" smtClean="0"/>
          </a:p>
          <a:p>
            <a:pPr lvl="1"/>
            <a:r>
              <a:rPr lang="en-US" dirty="0" smtClean="0"/>
              <a:t>5-Day </a:t>
            </a:r>
            <a:r>
              <a:rPr lang="en-US" dirty="0" err="1" smtClean="0"/>
              <a:t>toxicogenomics</a:t>
            </a:r>
            <a:r>
              <a:rPr lang="en-US" dirty="0" smtClean="0"/>
              <a:t> studies show Molecular Biological Process activations at ~ 10 fold lower dose than phenotypic changes</a:t>
            </a:r>
          </a:p>
          <a:p>
            <a:pPr lvl="1"/>
            <a:r>
              <a:rPr lang="en-US" dirty="0" smtClean="0"/>
              <a:t>Concentrations of MCHM and crude MCHM required to produce skin irritation and sensitization were much higher than expected </a:t>
            </a:r>
          </a:p>
          <a:p>
            <a:pPr lvl="1"/>
            <a:r>
              <a:rPr lang="en-US" dirty="0" smtClean="0"/>
              <a:t>Low genotoxic </a:t>
            </a:r>
            <a:r>
              <a:rPr lang="en-US" dirty="0"/>
              <a:t>potential </a:t>
            </a:r>
            <a:r>
              <a:rPr lang="en-US" dirty="0" smtClean="0"/>
              <a:t>minimizes </a:t>
            </a:r>
            <a:r>
              <a:rPr lang="en-US" dirty="0"/>
              <a:t>concern for long-term </a:t>
            </a:r>
            <a:r>
              <a:rPr lang="en-US" dirty="0" smtClean="0"/>
              <a:t>health effects</a:t>
            </a:r>
          </a:p>
          <a:p>
            <a:pPr marL="0" indent="0">
              <a:buNone/>
            </a:pPr>
            <a:endParaRPr lang="en-US" sz="2000" dirty="0"/>
          </a:p>
          <a:p>
            <a:pPr lvl="1"/>
            <a:endParaRPr lang="en-US" dirty="0"/>
          </a:p>
        </p:txBody>
      </p:sp>
      <p:sp>
        <p:nvSpPr>
          <p:cNvPr id="4" name="Title 3"/>
          <p:cNvSpPr>
            <a:spLocks noGrp="1"/>
          </p:cNvSpPr>
          <p:nvPr>
            <p:ph type="title"/>
          </p:nvPr>
        </p:nvSpPr>
        <p:spPr/>
        <p:txBody>
          <a:bodyPr/>
          <a:lstStyle/>
          <a:p>
            <a:r>
              <a:rPr lang="en-US" dirty="0" smtClean="0"/>
              <a:t>Results in context of </a:t>
            </a:r>
            <a:r>
              <a:rPr lang="en-US" dirty="0"/>
              <a:t>s</a:t>
            </a:r>
            <a:r>
              <a:rPr lang="en-US" dirty="0" smtClean="0"/>
              <a:t>tudy </a:t>
            </a:r>
            <a:r>
              <a:rPr lang="en-US" dirty="0"/>
              <a:t>g</a:t>
            </a:r>
            <a:r>
              <a:rPr lang="en-US" dirty="0" smtClean="0"/>
              <a:t>oals</a:t>
            </a:r>
            <a:endParaRPr lang="en-US" dirty="0">
              <a:solidFill>
                <a:srgbClr val="FF0000"/>
              </a:solidFill>
            </a:endParaRPr>
          </a:p>
        </p:txBody>
      </p:sp>
      <p:sp>
        <p:nvSpPr>
          <p:cNvPr id="3" name="Slide Number Placeholder 2"/>
          <p:cNvSpPr>
            <a:spLocks noGrp="1"/>
          </p:cNvSpPr>
          <p:nvPr>
            <p:ph type="sldNum" sz="quarter" idx="4"/>
          </p:nvPr>
        </p:nvSpPr>
        <p:spPr/>
        <p:txBody>
          <a:bodyPr/>
          <a:lstStyle/>
          <a:p>
            <a:pPr>
              <a:defRPr/>
            </a:pPr>
            <a:endParaRPr lang="en-US" dirty="0"/>
          </a:p>
        </p:txBody>
      </p:sp>
    </p:spTree>
    <p:extLst>
      <p:ext uri="{BB962C8B-B14F-4D97-AF65-F5344CB8AC3E}">
        <p14:creationId xmlns:p14="http://schemas.microsoft.com/office/powerpoint/2010/main" val="750702956"/>
      </p:ext>
    </p:extLst>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7772400" cy="4800600"/>
          </a:xfrm>
        </p:spPr>
        <p:txBody>
          <a:bodyPr/>
          <a:lstStyle/>
          <a:p>
            <a:r>
              <a:rPr lang="en-US" dirty="0" smtClean="0"/>
              <a:t>Epidemiology</a:t>
            </a:r>
          </a:p>
          <a:p>
            <a:r>
              <a:rPr lang="en-US" dirty="0" smtClean="0"/>
              <a:t>Traditional animal and genetic toxicology studies</a:t>
            </a:r>
          </a:p>
          <a:p>
            <a:r>
              <a:rPr lang="en-US" dirty="0" smtClean="0"/>
              <a:t>Structure Activity Relationships (SAR)</a:t>
            </a:r>
          </a:p>
          <a:p>
            <a:r>
              <a:rPr lang="en-US" dirty="0" err="1" smtClean="0"/>
              <a:t>Tox</a:t>
            </a:r>
            <a:r>
              <a:rPr lang="en-US" dirty="0" smtClean="0"/>
              <a:t> 21 high throughput screening</a:t>
            </a:r>
          </a:p>
          <a:p>
            <a:r>
              <a:rPr lang="en-US" dirty="0" smtClean="0"/>
              <a:t>Alternative models (</a:t>
            </a:r>
            <a:r>
              <a:rPr lang="en-US" dirty="0" err="1" smtClean="0"/>
              <a:t>zebrafish</a:t>
            </a:r>
            <a:r>
              <a:rPr lang="en-US" dirty="0" smtClean="0"/>
              <a:t>, C. </a:t>
            </a:r>
            <a:r>
              <a:rPr lang="en-US" dirty="0" err="1" smtClean="0"/>
              <a:t>elegans</a:t>
            </a:r>
            <a:r>
              <a:rPr lang="en-US" dirty="0" smtClean="0"/>
              <a:t>)</a:t>
            </a:r>
          </a:p>
          <a:p>
            <a:r>
              <a:rPr lang="en-US" dirty="0" err="1" smtClean="0"/>
              <a:t>Toxicogenomics</a:t>
            </a:r>
            <a:endParaRPr lang="en-US" dirty="0" smtClean="0"/>
          </a:p>
          <a:p>
            <a:r>
              <a:rPr lang="en-US" dirty="0" smtClean="0"/>
              <a:t>Read across</a:t>
            </a:r>
          </a:p>
          <a:p>
            <a:endParaRPr lang="en-US" dirty="0"/>
          </a:p>
          <a:p>
            <a:r>
              <a:rPr lang="en-US" dirty="0" smtClean="0"/>
              <a:t>Systematic review methods to evaluate and integrate findings</a:t>
            </a:r>
          </a:p>
          <a:p>
            <a:endParaRPr lang="en-US" dirty="0" smtClean="0"/>
          </a:p>
          <a:p>
            <a:endParaRPr lang="en-US" dirty="0" smtClean="0"/>
          </a:p>
          <a:p>
            <a:endParaRPr lang="en-US" dirty="0" smtClean="0"/>
          </a:p>
          <a:p>
            <a:endParaRPr lang="en-US" dirty="0"/>
          </a:p>
        </p:txBody>
      </p:sp>
      <p:sp>
        <p:nvSpPr>
          <p:cNvPr id="4" name="Title 3"/>
          <p:cNvSpPr>
            <a:spLocks noGrp="1"/>
          </p:cNvSpPr>
          <p:nvPr>
            <p:ph type="title"/>
          </p:nvPr>
        </p:nvSpPr>
        <p:spPr/>
        <p:txBody>
          <a:bodyPr/>
          <a:lstStyle/>
          <a:p>
            <a:r>
              <a:rPr lang="en-US" dirty="0" smtClean="0"/>
              <a:t>Diverse data for public </a:t>
            </a:r>
            <a:r>
              <a:rPr lang="en-US" dirty="0"/>
              <a:t>h</a:t>
            </a:r>
            <a:r>
              <a:rPr lang="en-US" dirty="0" smtClean="0"/>
              <a:t>ealth </a:t>
            </a:r>
            <a:r>
              <a:rPr lang="en-US" dirty="0"/>
              <a:t>d</a:t>
            </a:r>
            <a:r>
              <a:rPr lang="en-US" dirty="0" smtClean="0"/>
              <a:t>ecisions</a:t>
            </a:r>
            <a:endParaRPr lang="en-US" dirty="0"/>
          </a:p>
        </p:txBody>
      </p:sp>
    </p:spTree>
    <p:extLst>
      <p:ext uri="{BB962C8B-B14F-4D97-AF65-F5344CB8AC3E}">
        <p14:creationId xmlns:p14="http://schemas.microsoft.com/office/powerpoint/2010/main" val="2471888431"/>
      </p:ext>
    </p:extLst>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066800"/>
            <a:ext cx="8382000" cy="5257800"/>
          </a:xfrm>
        </p:spPr>
        <p:txBody>
          <a:bodyPr/>
          <a:lstStyle/>
          <a:p>
            <a:r>
              <a:rPr lang="en-US" i="1" dirty="0" smtClean="0"/>
              <a:t>Determine </a:t>
            </a:r>
            <a:r>
              <a:rPr lang="en-US" i="1" dirty="0"/>
              <a:t>if there are hazards for </a:t>
            </a:r>
            <a:r>
              <a:rPr lang="en-US" i="1" dirty="0" smtClean="0"/>
              <a:t>sensitive </a:t>
            </a:r>
            <a:r>
              <a:rPr lang="en-US" i="1" dirty="0"/>
              <a:t>life stages </a:t>
            </a:r>
            <a:endParaRPr lang="en-US" i="1" dirty="0" smtClean="0"/>
          </a:p>
          <a:p>
            <a:pPr lvl="1"/>
            <a:r>
              <a:rPr lang="en-US" dirty="0" smtClean="0"/>
              <a:t>Major components of spill did not affect </a:t>
            </a:r>
            <a:r>
              <a:rPr lang="en-US" dirty="0" err="1" smtClean="0"/>
              <a:t>C.elegans</a:t>
            </a:r>
            <a:r>
              <a:rPr lang="en-US" dirty="0" smtClean="0"/>
              <a:t> or </a:t>
            </a:r>
            <a:r>
              <a:rPr lang="en-US" dirty="0" err="1" smtClean="0"/>
              <a:t>zebrafish</a:t>
            </a:r>
            <a:r>
              <a:rPr lang="en-US" dirty="0" smtClean="0"/>
              <a:t> development</a:t>
            </a:r>
            <a:endParaRPr lang="en-US" dirty="0"/>
          </a:p>
          <a:p>
            <a:pPr lvl="1"/>
            <a:r>
              <a:rPr lang="en-US" dirty="0" smtClean="0"/>
              <a:t>The </a:t>
            </a:r>
            <a:r>
              <a:rPr lang="en-US" dirty="0"/>
              <a:t>fetus is more sensitive to toxicity than the pregnant adult </a:t>
            </a:r>
            <a:r>
              <a:rPr lang="en-US" dirty="0" smtClean="0"/>
              <a:t>rat (reduced fetal weights)</a:t>
            </a:r>
            <a:endParaRPr lang="en-US" dirty="0"/>
          </a:p>
          <a:p>
            <a:pPr lvl="1"/>
            <a:r>
              <a:rPr lang="en-US" dirty="0" smtClean="0"/>
              <a:t>Toxicity occurred far above the drinking water advisory level that was derived by CDC</a:t>
            </a:r>
          </a:p>
          <a:p>
            <a:pPr lvl="1"/>
            <a:endParaRPr lang="en-US" dirty="0" smtClean="0"/>
          </a:p>
          <a:p>
            <a:pPr lvl="1"/>
            <a:r>
              <a:rPr lang="en-US" dirty="0" smtClean="0"/>
              <a:t>Subsequent State of WV birth weight survey was negative</a:t>
            </a:r>
          </a:p>
        </p:txBody>
      </p:sp>
      <p:sp>
        <p:nvSpPr>
          <p:cNvPr id="4" name="Title 3"/>
          <p:cNvSpPr>
            <a:spLocks noGrp="1"/>
          </p:cNvSpPr>
          <p:nvPr>
            <p:ph type="title"/>
          </p:nvPr>
        </p:nvSpPr>
        <p:spPr/>
        <p:txBody>
          <a:bodyPr/>
          <a:lstStyle/>
          <a:p>
            <a:r>
              <a:rPr lang="en-US" dirty="0" smtClean="0"/>
              <a:t>Results in context of study </a:t>
            </a:r>
            <a:r>
              <a:rPr lang="en-US" dirty="0"/>
              <a:t>g</a:t>
            </a:r>
            <a:r>
              <a:rPr lang="en-US" dirty="0" smtClean="0"/>
              <a:t>oals</a:t>
            </a:r>
            <a:endParaRPr lang="en-US" dirty="0">
              <a:solidFill>
                <a:srgbClr val="FF0000"/>
              </a:solidFill>
            </a:endParaRPr>
          </a:p>
        </p:txBody>
      </p:sp>
      <p:sp>
        <p:nvSpPr>
          <p:cNvPr id="3" name="Slide Number Placeholder 2"/>
          <p:cNvSpPr>
            <a:spLocks noGrp="1"/>
          </p:cNvSpPr>
          <p:nvPr>
            <p:ph type="sldNum" sz="quarter" idx="4"/>
          </p:nvPr>
        </p:nvSpPr>
        <p:spPr/>
        <p:txBody>
          <a:bodyPr/>
          <a:lstStyle/>
          <a:p>
            <a:pPr>
              <a:defRPr/>
            </a:pPr>
            <a:endParaRPr lang="en-US" dirty="0"/>
          </a:p>
        </p:txBody>
      </p:sp>
    </p:spTree>
    <p:extLst>
      <p:ext uri="{BB962C8B-B14F-4D97-AF65-F5344CB8AC3E}">
        <p14:creationId xmlns:p14="http://schemas.microsoft.com/office/powerpoint/2010/main" val="2706161292"/>
      </p:ext>
    </p:extLst>
  </p:cSld>
  <p:clrMapOvr>
    <a:masterClrMapping/>
  </p:clrMapOvr>
  <p:transition spd="med">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295400"/>
            <a:ext cx="8458200" cy="5105400"/>
          </a:xfrm>
        </p:spPr>
        <p:txBody>
          <a:bodyPr/>
          <a:lstStyle/>
          <a:p>
            <a:r>
              <a:rPr lang="en-US" i="1" dirty="0"/>
              <a:t>Screen minor components of the mixture to determine if any are </a:t>
            </a:r>
            <a:r>
              <a:rPr lang="en-US" i="1" dirty="0" smtClean="0"/>
              <a:t>more </a:t>
            </a:r>
            <a:r>
              <a:rPr lang="en-US" i="1" dirty="0"/>
              <a:t>toxic than MCHM</a:t>
            </a:r>
          </a:p>
          <a:p>
            <a:pPr lvl="1"/>
            <a:r>
              <a:rPr lang="en-US" dirty="0"/>
              <a:t>M</a:t>
            </a:r>
            <a:r>
              <a:rPr lang="en-US" dirty="0" smtClean="0"/>
              <a:t>inimal differences between the minor constituents and MCHM</a:t>
            </a:r>
          </a:p>
          <a:p>
            <a:pPr lvl="1"/>
            <a:r>
              <a:rPr lang="en-US" dirty="0" smtClean="0"/>
              <a:t>One  </a:t>
            </a:r>
            <a:r>
              <a:rPr lang="en-US" dirty="0"/>
              <a:t>minor </a:t>
            </a:r>
            <a:r>
              <a:rPr lang="en-US" dirty="0" smtClean="0"/>
              <a:t>component (DMCHDC) was more </a:t>
            </a:r>
            <a:r>
              <a:rPr lang="en-US" dirty="0"/>
              <a:t>toxic to developing </a:t>
            </a:r>
            <a:r>
              <a:rPr lang="en-US" dirty="0" smtClean="0"/>
              <a:t>zebrafish than MCHM, and was mutagenic</a:t>
            </a:r>
            <a:endParaRPr lang="en-US" dirty="0"/>
          </a:p>
          <a:p>
            <a:pPr lvl="1"/>
            <a:endParaRPr lang="en-US" sz="1100" dirty="0"/>
          </a:p>
        </p:txBody>
      </p:sp>
      <p:sp>
        <p:nvSpPr>
          <p:cNvPr id="4" name="Title 3"/>
          <p:cNvSpPr>
            <a:spLocks noGrp="1"/>
          </p:cNvSpPr>
          <p:nvPr>
            <p:ph type="title"/>
          </p:nvPr>
        </p:nvSpPr>
        <p:spPr/>
        <p:txBody>
          <a:bodyPr/>
          <a:lstStyle/>
          <a:p>
            <a:r>
              <a:rPr lang="en-US" dirty="0" smtClean="0"/>
              <a:t>Results in context of </a:t>
            </a:r>
            <a:r>
              <a:rPr lang="en-US" dirty="0"/>
              <a:t>s</a:t>
            </a:r>
            <a:r>
              <a:rPr lang="en-US" dirty="0" smtClean="0"/>
              <a:t>tudy </a:t>
            </a:r>
            <a:r>
              <a:rPr lang="en-US" dirty="0"/>
              <a:t>g</a:t>
            </a:r>
            <a:r>
              <a:rPr lang="en-US" dirty="0" smtClean="0"/>
              <a:t>oals</a:t>
            </a:r>
            <a:endParaRPr lang="en-US" dirty="0">
              <a:solidFill>
                <a:srgbClr val="FF0000"/>
              </a:solidFill>
            </a:endParaRPr>
          </a:p>
        </p:txBody>
      </p:sp>
      <p:sp>
        <p:nvSpPr>
          <p:cNvPr id="3" name="Slide Number Placeholder 2"/>
          <p:cNvSpPr>
            <a:spLocks noGrp="1"/>
          </p:cNvSpPr>
          <p:nvPr>
            <p:ph type="sldNum" sz="quarter" idx="4"/>
          </p:nvPr>
        </p:nvSpPr>
        <p:spPr/>
        <p:txBody>
          <a:bodyPr/>
          <a:lstStyle/>
          <a:p>
            <a:pPr>
              <a:defRPr/>
            </a:pPr>
            <a:endParaRPr lang="en-US" dirty="0"/>
          </a:p>
        </p:txBody>
      </p:sp>
    </p:spTree>
    <p:extLst>
      <p:ext uri="{BB962C8B-B14F-4D97-AF65-F5344CB8AC3E}">
        <p14:creationId xmlns:p14="http://schemas.microsoft.com/office/powerpoint/2010/main" val="4116629559"/>
      </p:ext>
    </p:extLst>
  </p:cSld>
  <p:clrMapOvr>
    <a:masterClrMapping/>
  </p:clrMapOvr>
  <p:transition spd="med">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a:xfrm>
            <a:off x="457200" y="2133600"/>
            <a:ext cx="8001000" cy="2286000"/>
          </a:xfrm>
        </p:spPr>
        <p:txBody>
          <a:bodyPr/>
          <a:lstStyle/>
          <a:p>
            <a:r>
              <a:rPr lang="en-US" sz="2800" dirty="0">
                <a:solidFill>
                  <a:srgbClr val="000000"/>
                </a:solidFill>
              </a:rPr>
              <a:t>The collected findings </a:t>
            </a:r>
            <a:r>
              <a:rPr lang="en-US" sz="2800" dirty="0" smtClean="0">
                <a:solidFill>
                  <a:srgbClr val="000000"/>
                </a:solidFill>
              </a:rPr>
              <a:t>supported </a:t>
            </a:r>
            <a:r>
              <a:rPr lang="en-US" sz="2800" dirty="0">
                <a:solidFill>
                  <a:srgbClr val="000000"/>
                </a:solidFill>
              </a:rPr>
              <a:t>the adequacy of the drinking water advisory </a:t>
            </a:r>
            <a:r>
              <a:rPr lang="en-US" sz="2800" dirty="0" smtClean="0">
                <a:solidFill>
                  <a:srgbClr val="000000"/>
                </a:solidFill>
              </a:rPr>
              <a:t>level </a:t>
            </a:r>
            <a:r>
              <a:rPr lang="en-US" sz="2800" dirty="0">
                <a:solidFill>
                  <a:srgbClr val="000000"/>
                </a:solidFill>
              </a:rPr>
              <a:t>established at the time of the </a:t>
            </a:r>
            <a:r>
              <a:rPr lang="en-US" sz="2800" dirty="0" smtClean="0">
                <a:solidFill>
                  <a:srgbClr val="000000"/>
                </a:solidFill>
              </a:rPr>
              <a:t>spill</a:t>
            </a:r>
            <a:r>
              <a:rPr lang="en-US" sz="2800" dirty="0"/>
              <a:t> </a:t>
            </a:r>
            <a:endParaRPr lang="en-US" sz="2800" dirty="0">
              <a:solidFill>
                <a:schemeClr val="tx1"/>
              </a:solidFill>
            </a:endParaRPr>
          </a:p>
        </p:txBody>
      </p:sp>
    </p:spTree>
    <p:extLst>
      <p:ext uri="{BB962C8B-B14F-4D97-AF65-F5344CB8AC3E}">
        <p14:creationId xmlns:p14="http://schemas.microsoft.com/office/powerpoint/2010/main" val="870730098"/>
      </p:ext>
    </p:extLst>
  </p:cSld>
  <p:clrMapOvr>
    <a:masterClrMapping/>
  </p:clrMapOvr>
  <p:transition spd="med">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7772400" cy="5257800"/>
          </a:xfrm>
        </p:spPr>
        <p:txBody>
          <a:bodyPr/>
          <a:lstStyle/>
          <a:p>
            <a:r>
              <a:rPr lang="en-US" dirty="0" smtClean="0"/>
              <a:t>Confidence enhanced by few findings of concern in bacteria, nematodes, fish, rodents and human cells, and considering the limited human exposure</a:t>
            </a:r>
          </a:p>
          <a:p>
            <a:r>
              <a:rPr lang="en-US" dirty="0" smtClean="0"/>
              <a:t>5-day transcriptomics studies provide sensitive data to predict a low probability of hazard</a:t>
            </a:r>
          </a:p>
          <a:p>
            <a:r>
              <a:rPr lang="en-US" dirty="0" smtClean="0"/>
              <a:t>Possible use of similar battery of studies for priority setting under new TSCA</a:t>
            </a:r>
          </a:p>
          <a:p>
            <a:endParaRPr lang="en-US" dirty="0" smtClean="0"/>
          </a:p>
          <a:p>
            <a:r>
              <a:rPr lang="en-US" dirty="0"/>
              <a:t>Systematic review </a:t>
            </a:r>
            <a:r>
              <a:rPr lang="en-US" dirty="0" smtClean="0"/>
              <a:t>methods can help in </a:t>
            </a:r>
            <a:r>
              <a:rPr lang="en-US" dirty="0"/>
              <a:t>problem formulation, </a:t>
            </a:r>
            <a:r>
              <a:rPr lang="en-US" dirty="0" smtClean="0"/>
              <a:t>literature </a:t>
            </a:r>
            <a:r>
              <a:rPr lang="en-US" dirty="0"/>
              <a:t>analysis and data integration across multiple evidence streams to use all available </a:t>
            </a:r>
            <a:r>
              <a:rPr lang="en-US" dirty="0" smtClean="0"/>
              <a:t>data</a:t>
            </a:r>
            <a:endParaRPr lang="en-US" dirty="0"/>
          </a:p>
          <a:p>
            <a:endParaRPr lang="en-US" dirty="0"/>
          </a:p>
        </p:txBody>
      </p:sp>
      <p:sp>
        <p:nvSpPr>
          <p:cNvPr id="3" name="Text Placeholder 2"/>
          <p:cNvSpPr>
            <a:spLocks noGrp="1"/>
          </p:cNvSpPr>
          <p:nvPr>
            <p:ph type="body" sz="quarter" idx="10"/>
          </p:nvPr>
        </p:nvSpPr>
        <p:spPr/>
        <p:txBody>
          <a:bodyPr/>
          <a:lstStyle/>
          <a:p>
            <a:endParaRPr lang="en-US"/>
          </a:p>
        </p:txBody>
      </p:sp>
      <p:sp>
        <p:nvSpPr>
          <p:cNvPr id="4" name="Title 3"/>
          <p:cNvSpPr>
            <a:spLocks noGrp="1"/>
          </p:cNvSpPr>
          <p:nvPr>
            <p:ph type="title"/>
          </p:nvPr>
        </p:nvSpPr>
        <p:spPr/>
        <p:txBody>
          <a:bodyPr/>
          <a:lstStyle/>
          <a:p>
            <a:r>
              <a:rPr lang="en-US" dirty="0" smtClean="0"/>
              <a:t>Lessons learned</a:t>
            </a:r>
            <a:endParaRPr lang="en-US" dirty="0"/>
          </a:p>
        </p:txBody>
      </p:sp>
      <p:sp>
        <p:nvSpPr>
          <p:cNvPr id="5" name="Slide Number Placeholder 4"/>
          <p:cNvSpPr>
            <a:spLocks noGrp="1"/>
          </p:cNvSpPr>
          <p:nvPr>
            <p:ph type="sldNum" sz="quarter" idx="4"/>
          </p:nvPr>
        </p:nvSpPr>
        <p:spPr/>
        <p:txBody>
          <a:bodyPr/>
          <a:lstStyle/>
          <a:p>
            <a:pPr>
              <a:defRPr/>
            </a:pPr>
            <a:endParaRPr lang="en-US" dirty="0"/>
          </a:p>
        </p:txBody>
      </p:sp>
    </p:spTree>
    <p:extLst>
      <p:ext uri="{BB962C8B-B14F-4D97-AF65-F5344CB8AC3E}">
        <p14:creationId xmlns:p14="http://schemas.microsoft.com/office/powerpoint/2010/main" val="4160427081"/>
      </p:ext>
    </p:extLst>
  </p:cSld>
  <p:clrMapOvr>
    <a:masterClrMapping/>
  </p:clrMapOvr>
  <p:transition spd="med">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p:txBody>
          <a:bodyPr>
            <a:normAutofit fontScale="40000" lnSpcReduction="20000"/>
          </a:bodyPr>
          <a:lstStyle/>
          <a:p>
            <a:pPr>
              <a:spcBef>
                <a:spcPts val="1200"/>
              </a:spcBef>
              <a:buFont typeface="Arial"/>
              <a:buChar char="•"/>
            </a:pPr>
            <a:r>
              <a:rPr lang="en-US" dirty="0" smtClean="0"/>
              <a:t>Office of Health Assessment and Translation</a:t>
            </a:r>
            <a:endParaRPr lang="en-US" dirty="0"/>
          </a:p>
          <a:p>
            <a:pPr lvl="1">
              <a:spcBef>
                <a:spcPts val="600"/>
              </a:spcBef>
            </a:pPr>
            <a:r>
              <a:rPr lang="en-US" dirty="0" err="1"/>
              <a:t>Abee</a:t>
            </a:r>
            <a:r>
              <a:rPr lang="en-US" dirty="0"/>
              <a:t> Boyles</a:t>
            </a:r>
          </a:p>
          <a:p>
            <a:pPr lvl="1">
              <a:spcBef>
                <a:spcPts val="600"/>
              </a:spcBef>
            </a:pPr>
            <a:r>
              <a:rPr lang="en-US" dirty="0"/>
              <a:t>Andy Rooney (Deputy Director)</a:t>
            </a:r>
          </a:p>
          <a:p>
            <a:pPr lvl="1">
              <a:spcBef>
                <a:spcPts val="600"/>
              </a:spcBef>
            </a:pPr>
            <a:r>
              <a:rPr lang="en-US" dirty="0" err="1"/>
              <a:t>Kembra</a:t>
            </a:r>
            <a:r>
              <a:rPr lang="en-US" dirty="0"/>
              <a:t> </a:t>
            </a:r>
            <a:r>
              <a:rPr lang="en-US" dirty="0" err="1" smtClean="0"/>
              <a:t>Howdeshell</a:t>
            </a:r>
            <a:endParaRPr lang="en-US" dirty="0" smtClean="0"/>
          </a:p>
          <a:p>
            <a:pPr lvl="1">
              <a:spcBef>
                <a:spcPts val="600"/>
              </a:spcBef>
            </a:pPr>
            <a:r>
              <a:rPr lang="en-US" dirty="0" err="1" smtClean="0"/>
              <a:t>Beruk</a:t>
            </a:r>
            <a:r>
              <a:rPr lang="en-US" dirty="0" smtClean="0"/>
              <a:t> </a:t>
            </a:r>
            <a:r>
              <a:rPr lang="en-US" dirty="0" err="1" smtClean="0"/>
              <a:t>Kiros</a:t>
            </a:r>
            <a:endParaRPr lang="en-US" dirty="0"/>
          </a:p>
          <a:p>
            <a:pPr lvl="1">
              <a:spcBef>
                <a:spcPts val="600"/>
              </a:spcBef>
            </a:pPr>
            <a:r>
              <a:rPr lang="en-US" dirty="0" smtClean="0"/>
              <a:t>Kristina </a:t>
            </a:r>
            <a:r>
              <a:rPr lang="en-US" dirty="0"/>
              <a:t>Thayer (Director)</a:t>
            </a:r>
          </a:p>
          <a:p>
            <a:pPr lvl="1">
              <a:spcBef>
                <a:spcPts val="600"/>
              </a:spcBef>
            </a:pPr>
            <a:r>
              <a:rPr lang="en-US" dirty="0" smtClean="0"/>
              <a:t>Kyla Taylor</a:t>
            </a:r>
          </a:p>
          <a:p>
            <a:pPr lvl="1">
              <a:spcBef>
                <a:spcPts val="600"/>
              </a:spcBef>
            </a:pPr>
            <a:r>
              <a:rPr lang="en-US" dirty="0"/>
              <a:t>Vickie </a:t>
            </a:r>
            <a:r>
              <a:rPr lang="en-US" dirty="0" smtClean="0"/>
              <a:t>Walker</a:t>
            </a:r>
            <a:endParaRPr lang="en-US" dirty="0"/>
          </a:p>
          <a:p>
            <a:pPr>
              <a:spcBef>
                <a:spcPts val="1200"/>
              </a:spcBef>
            </a:pPr>
            <a:r>
              <a:rPr lang="en-US" dirty="0" smtClean="0"/>
              <a:t>Office of Scientific Information Management</a:t>
            </a:r>
            <a:endParaRPr lang="en-US" dirty="0"/>
          </a:p>
          <a:p>
            <a:pPr lvl="1">
              <a:spcBef>
                <a:spcPts val="600"/>
              </a:spcBef>
            </a:pPr>
            <a:r>
              <a:rPr lang="en-US" dirty="0"/>
              <a:t>Stephanie </a:t>
            </a:r>
            <a:r>
              <a:rPr lang="en-US" dirty="0" smtClean="0"/>
              <a:t>Holmgren</a:t>
            </a:r>
          </a:p>
          <a:p>
            <a:pPr>
              <a:spcBef>
                <a:spcPts val="1200"/>
              </a:spcBef>
            </a:pPr>
            <a:r>
              <a:rPr lang="en-US" dirty="0" smtClean="0"/>
              <a:t>ICF International</a:t>
            </a:r>
          </a:p>
          <a:p>
            <a:pPr lvl="1">
              <a:spcBef>
                <a:spcPts val="600"/>
              </a:spcBef>
            </a:pPr>
            <a:r>
              <a:rPr lang="en-US" dirty="0" smtClean="0"/>
              <a:t>Cara Henning</a:t>
            </a:r>
          </a:p>
          <a:p>
            <a:pPr lvl="1">
              <a:spcBef>
                <a:spcPts val="600"/>
              </a:spcBef>
            </a:pPr>
            <a:r>
              <a:rPr lang="en-US" dirty="0" smtClean="0"/>
              <a:t>Jessica </a:t>
            </a:r>
            <a:r>
              <a:rPr lang="en-US" dirty="0" err="1" smtClean="0"/>
              <a:t>Wignall</a:t>
            </a:r>
            <a:endParaRPr lang="en-US" dirty="0" smtClean="0"/>
          </a:p>
          <a:p>
            <a:pPr lvl="1">
              <a:spcBef>
                <a:spcPts val="600"/>
              </a:spcBef>
            </a:pPr>
            <a:r>
              <a:rPr lang="en-US" dirty="0" smtClean="0"/>
              <a:t>Pam Ross</a:t>
            </a:r>
          </a:p>
          <a:p>
            <a:pPr lvl="1">
              <a:spcBef>
                <a:spcPts val="600"/>
              </a:spcBef>
            </a:pPr>
            <a:r>
              <a:rPr lang="en-US" dirty="0" smtClean="0"/>
              <a:t>Robyn Blain</a:t>
            </a:r>
          </a:p>
          <a:p>
            <a:pPr lvl="1">
              <a:spcBef>
                <a:spcPts val="600"/>
              </a:spcBef>
            </a:pPr>
            <a:r>
              <a:rPr lang="en-US" dirty="0" smtClean="0"/>
              <a:t>Ali Goldstone</a:t>
            </a:r>
            <a:endParaRPr lang="en-US" dirty="0"/>
          </a:p>
          <a:p>
            <a:pPr>
              <a:spcBef>
                <a:spcPts val="1200"/>
              </a:spcBef>
            </a:pPr>
            <a:r>
              <a:rPr lang="en-US" dirty="0" err="1"/>
              <a:t>Sciome</a:t>
            </a:r>
            <a:endParaRPr lang="en-US" dirty="0"/>
          </a:p>
          <a:p>
            <a:pPr lvl="1">
              <a:lnSpc>
                <a:spcPct val="70000"/>
              </a:lnSpc>
              <a:spcBef>
                <a:spcPts val="600"/>
              </a:spcBef>
            </a:pPr>
            <a:r>
              <a:rPr lang="en-US" dirty="0"/>
              <a:t>Dan </a:t>
            </a:r>
            <a:r>
              <a:rPr lang="en-US" dirty="0" smtClean="0"/>
              <a:t>Svoboda</a:t>
            </a:r>
          </a:p>
          <a:p>
            <a:pPr>
              <a:lnSpc>
                <a:spcPct val="70000"/>
              </a:lnSpc>
              <a:spcBef>
                <a:spcPts val="600"/>
              </a:spcBef>
            </a:pPr>
            <a:r>
              <a:rPr lang="en-US" dirty="0" smtClean="0"/>
              <a:t>ILS</a:t>
            </a:r>
          </a:p>
          <a:p>
            <a:pPr lvl="1">
              <a:lnSpc>
                <a:spcPct val="70000"/>
              </a:lnSpc>
              <a:spcBef>
                <a:spcPts val="600"/>
              </a:spcBef>
            </a:pPr>
            <a:r>
              <a:rPr lang="en-US" dirty="0" smtClean="0"/>
              <a:t>Jon Hamm</a:t>
            </a:r>
            <a:endParaRPr lang="en-US" dirty="0"/>
          </a:p>
          <a:p>
            <a:pPr>
              <a:spcBef>
                <a:spcPts val="1200"/>
              </a:spcBef>
            </a:pPr>
            <a:r>
              <a:rPr lang="en-US" dirty="0"/>
              <a:t> External Collaborators</a:t>
            </a:r>
          </a:p>
          <a:p>
            <a:pPr lvl="1">
              <a:spcBef>
                <a:spcPts val="600"/>
              </a:spcBef>
            </a:pPr>
            <a:r>
              <a:rPr lang="en-US" dirty="0"/>
              <a:t>Caroline </a:t>
            </a:r>
            <a:r>
              <a:rPr lang="en-US" dirty="0" err="1"/>
              <a:t>Baier</a:t>
            </a:r>
            <a:r>
              <a:rPr lang="en-US" dirty="0"/>
              <a:t>-Anderson (US EPA</a:t>
            </a:r>
            <a:r>
              <a:rPr lang="en-US" dirty="0" smtClean="0"/>
              <a:t>)</a:t>
            </a:r>
          </a:p>
          <a:p>
            <a:pPr lvl="1">
              <a:spcBef>
                <a:spcPts val="600"/>
              </a:spcBef>
            </a:pPr>
            <a:r>
              <a:rPr lang="en-US" dirty="0" smtClean="0"/>
              <a:t>Lisa Truong (Oregon State University)</a:t>
            </a:r>
          </a:p>
          <a:p>
            <a:pPr lvl="1">
              <a:spcBef>
                <a:spcPts val="600"/>
              </a:spcBef>
            </a:pPr>
            <a:r>
              <a:rPr lang="en-US" dirty="0" smtClean="0"/>
              <a:t>Nathalie </a:t>
            </a:r>
            <a:r>
              <a:rPr lang="en-US" dirty="0"/>
              <a:t>Pham (Cal-EPA OEHHA</a:t>
            </a:r>
            <a:r>
              <a:rPr lang="en-US" dirty="0" smtClean="0"/>
              <a:t>)</a:t>
            </a:r>
          </a:p>
          <a:p>
            <a:pPr lvl="1">
              <a:spcBef>
                <a:spcPts val="600"/>
              </a:spcBef>
            </a:pPr>
            <a:r>
              <a:rPr lang="en-US" dirty="0" smtClean="0"/>
              <a:t>Patrick Allard (University of California – Los Angeles)</a:t>
            </a:r>
          </a:p>
          <a:p>
            <a:pPr lvl="1">
              <a:spcBef>
                <a:spcPts val="600"/>
              </a:spcBef>
            </a:pPr>
            <a:r>
              <a:rPr lang="en-US" dirty="0" smtClean="0"/>
              <a:t>Robert </a:t>
            </a:r>
            <a:r>
              <a:rPr lang="en-US" dirty="0" err="1" smtClean="0"/>
              <a:t>Tanguay</a:t>
            </a:r>
            <a:r>
              <a:rPr lang="en-US" dirty="0" smtClean="0"/>
              <a:t> (Oregon State University)</a:t>
            </a:r>
            <a:endParaRPr lang="en-US" dirty="0"/>
          </a:p>
          <a:p>
            <a:pPr lvl="1">
              <a:spcBef>
                <a:spcPts val="600"/>
              </a:spcBef>
            </a:pPr>
            <a:r>
              <a:rPr lang="en-US" dirty="0" err="1"/>
              <a:t>Shoba</a:t>
            </a:r>
            <a:r>
              <a:rPr lang="en-US" dirty="0"/>
              <a:t> </a:t>
            </a:r>
            <a:r>
              <a:rPr lang="en-US" dirty="0" err="1"/>
              <a:t>Iyer</a:t>
            </a:r>
            <a:r>
              <a:rPr lang="en-US" dirty="0"/>
              <a:t> (Cal-EPA OEHHA</a:t>
            </a:r>
            <a:r>
              <a:rPr lang="en-US" dirty="0" smtClean="0"/>
              <a:t>)</a:t>
            </a:r>
            <a:endParaRPr lang="en-US" dirty="0"/>
          </a:p>
        </p:txBody>
      </p:sp>
      <p:sp>
        <p:nvSpPr>
          <p:cNvPr id="7" name="Content Placeholder 6"/>
          <p:cNvSpPr>
            <a:spLocks noGrp="1"/>
          </p:cNvSpPr>
          <p:nvPr>
            <p:ph sz="half" idx="2"/>
          </p:nvPr>
        </p:nvSpPr>
        <p:spPr/>
        <p:txBody>
          <a:bodyPr>
            <a:normAutofit fontScale="47500" lnSpcReduction="20000"/>
          </a:bodyPr>
          <a:lstStyle/>
          <a:p>
            <a:pPr>
              <a:spcBef>
                <a:spcPts val="1200"/>
              </a:spcBef>
            </a:pPr>
            <a:r>
              <a:rPr lang="en-US" sz="1900" dirty="0" smtClean="0"/>
              <a:t>NTP Associate Director’s Office</a:t>
            </a:r>
          </a:p>
          <a:p>
            <a:pPr lvl="1">
              <a:spcBef>
                <a:spcPts val="600"/>
              </a:spcBef>
            </a:pPr>
            <a:r>
              <a:rPr lang="en-US" sz="1600" dirty="0" smtClean="0"/>
              <a:t>Nigel Walker</a:t>
            </a:r>
          </a:p>
          <a:p>
            <a:pPr lvl="1">
              <a:spcBef>
                <a:spcPts val="600"/>
              </a:spcBef>
            </a:pPr>
            <a:r>
              <a:rPr lang="en-US" sz="1600" dirty="0" smtClean="0"/>
              <a:t>Scott </a:t>
            </a:r>
            <a:r>
              <a:rPr lang="en-US" sz="1600" dirty="0" err="1" smtClean="0"/>
              <a:t>Masten</a:t>
            </a:r>
            <a:endParaRPr lang="en-US" sz="1600" dirty="0" smtClean="0"/>
          </a:p>
          <a:p>
            <a:pPr>
              <a:spcBef>
                <a:spcPts val="1200"/>
              </a:spcBef>
            </a:pPr>
            <a:r>
              <a:rPr lang="en-US" sz="1900" dirty="0" err="1" smtClean="0"/>
              <a:t>Biomolecular</a:t>
            </a:r>
            <a:r>
              <a:rPr lang="en-US" sz="1900" dirty="0" smtClean="0"/>
              <a:t> Screening Branch</a:t>
            </a:r>
          </a:p>
          <a:p>
            <a:pPr marL="630936" lvl="2" indent="-283464">
              <a:spcBef>
                <a:spcPts val="600"/>
              </a:spcBef>
              <a:buFont typeface="Lucida Grande"/>
              <a:buChar char="-"/>
            </a:pPr>
            <a:r>
              <a:rPr lang="en-US" sz="1600" dirty="0"/>
              <a:t>Alex </a:t>
            </a:r>
            <a:r>
              <a:rPr lang="en-US" sz="1600" dirty="0" smtClean="0"/>
              <a:t>Merrick</a:t>
            </a:r>
          </a:p>
          <a:p>
            <a:pPr marL="630936" lvl="2" indent="-283464">
              <a:spcBef>
                <a:spcPts val="600"/>
              </a:spcBef>
              <a:buFont typeface="Lucida Grande"/>
              <a:buChar char="-"/>
            </a:pPr>
            <a:r>
              <a:rPr lang="en-US" sz="1600" dirty="0" smtClean="0"/>
              <a:t>Fred Parham</a:t>
            </a:r>
            <a:endParaRPr lang="en-US" sz="1600" dirty="0"/>
          </a:p>
          <a:p>
            <a:pPr marL="630936" lvl="2" indent="-283464">
              <a:spcBef>
                <a:spcPts val="600"/>
              </a:spcBef>
              <a:buFont typeface="Lucida Grande"/>
              <a:buChar char="-"/>
            </a:pPr>
            <a:r>
              <a:rPr lang="en-US" sz="1600" dirty="0" err="1"/>
              <a:t>Jui-Hua</a:t>
            </a:r>
            <a:r>
              <a:rPr lang="en-US" sz="1600" dirty="0"/>
              <a:t> </a:t>
            </a:r>
            <a:r>
              <a:rPr lang="en-US" sz="1600" dirty="0" smtClean="0"/>
              <a:t>Hsieh</a:t>
            </a:r>
          </a:p>
          <a:p>
            <a:pPr marL="630936" lvl="2" indent="-283464">
              <a:spcBef>
                <a:spcPts val="600"/>
              </a:spcBef>
              <a:buFont typeface="Lucida Grande"/>
              <a:buChar char="-"/>
            </a:pPr>
            <a:r>
              <a:rPr lang="en-US" sz="1600" dirty="0"/>
              <a:t>Ray </a:t>
            </a:r>
            <a:r>
              <a:rPr lang="en-US" sz="1600" dirty="0" smtClean="0"/>
              <a:t>Tice</a:t>
            </a:r>
          </a:p>
          <a:p>
            <a:pPr marL="630936" lvl="2" indent="-283464">
              <a:spcBef>
                <a:spcPts val="600"/>
              </a:spcBef>
              <a:buFont typeface="Lucida Grande"/>
              <a:buChar char="-"/>
            </a:pPr>
            <a:r>
              <a:rPr lang="en-US" sz="1600" dirty="0"/>
              <a:t>Scott </a:t>
            </a:r>
            <a:r>
              <a:rPr lang="en-US" sz="1600" dirty="0" err="1" smtClean="0"/>
              <a:t>Auerbach</a:t>
            </a:r>
            <a:endParaRPr lang="en-US" sz="1600" dirty="0" smtClean="0"/>
          </a:p>
          <a:p>
            <a:pPr marL="630936" lvl="2" indent="-283464">
              <a:spcBef>
                <a:spcPts val="600"/>
              </a:spcBef>
              <a:buFont typeface="Lucida Grande"/>
              <a:buChar char="-"/>
            </a:pPr>
            <a:r>
              <a:rPr lang="en-US" sz="1600" dirty="0" smtClean="0"/>
              <a:t>Steve Ferguson</a:t>
            </a:r>
          </a:p>
          <a:p>
            <a:pPr marL="630936" lvl="2" indent="-283464">
              <a:spcBef>
                <a:spcPts val="600"/>
              </a:spcBef>
              <a:buFont typeface="Lucida Grande"/>
              <a:buChar char="-"/>
            </a:pPr>
            <a:r>
              <a:rPr lang="en-US" sz="1600" dirty="0"/>
              <a:t>Tina </a:t>
            </a:r>
            <a:r>
              <a:rPr lang="en-US" sz="1600" dirty="0" err="1" smtClean="0"/>
              <a:t>Teng</a:t>
            </a:r>
            <a:endParaRPr lang="en-US" sz="1600" dirty="0" smtClean="0"/>
          </a:p>
          <a:p>
            <a:pPr>
              <a:spcBef>
                <a:spcPts val="1200"/>
              </a:spcBef>
            </a:pPr>
            <a:r>
              <a:rPr lang="en-US" sz="1900" dirty="0" smtClean="0"/>
              <a:t>NTP Labs</a:t>
            </a:r>
          </a:p>
          <a:p>
            <a:pPr lvl="1">
              <a:spcBef>
                <a:spcPts val="600"/>
              </a:spcBef>
            </a:pPr>
            <a:r>
              <a:rPr lang="en-US" sz="1600" dirty="0" smtClean="0"/>
              <a:t>Julie Rice</a:t>
            </a:r>
          </a:p>
          <a:p>
            <a:pPr lvl="1">
              <a:spcBef>
                <a:spcPts val="600"/>
              </a:spcBef>
            </a:pPr>
            <a:r>
              <a:rPr lang="en-US" sz="1600" dirty="0" smtClean="0"/>
              <a:t>Mike DeVito</a:t>
            </a:r>
          </a:p>
          <a:p>
            <a:pPr lvl="1">
              <a:spcBef>
                <a:spcPts val="600"/>
              </a:spcBef>
            </a:pPr>
            <a:r>
              <a:rPr lang="en-US" sz="1600" dirty="0" smtClean="0"/>
              <a:t>Paul Dunlap</a:t>
            </a:r>
          </a:p>
          <a:p>
            <a:pPr lvl="1">
              <a:spcBef>
                <a:spcPts val="600"/>
              </a:spcBef>
            </a:pPr>
            <a:r>
              <a:rPr lang="en-US" sz="1600" dirty="0" err="1"/>
              <a:t>Sreenivasa</a:t>
            </a:r>
            <a:r>
              <a:rPr lang="en-US" sz="1600" dirty="0"/>
              <a:t> </a:t>
            </a:r>
            <a:r>
              <a:rPr lang="en-US" sz="1600" dirty="0" err="1" smtClean="0"/>
              <a:t>Ramaiahgari</a:t>
            </a:r>
            <a:endParaRPr lang="en-US" sz="1600" dirty="0"/>
          </a:p>
          <a:p>
            <a:pPr lvl="1">
              <a:spcBef>
                <a:spcPts val="600"/>
              </a:spcBef>
            </a:pPr>
            <a:r>
              <a:rPr lang="en-US" sz="1600" dirty="0" smtClean="0"/>
              <a:t>Sue Fenton</a:t>
            </a:r>
          </a:p>
          <a:p>
            <a:pPr>
              <a:spcBef>
                <a:spcPts val="1200"/>
              </a:spcBef>
            </a:pPr>
            <a:r>
              <a:rPr lang="en-US" sz="1900" dirty="0" smtClean="0"/>
              <a:t>Programs Operation Branch</a:t>
            </a:r>
          </a:p>
          <a:p>
            <a:pPr lvl="1">
              <a:lnSpc>
                <a:spcPct val="70000"/>
              </a:lnSpc>
              <a:spcBef>
                <a:spcPts val="600"/>
              </a:spcBef>
            </a:pPr>
            <a:r>
              <a:rPr lang="en-US" sz="1600" dirty="0"/>
              <a:t>Andy Shapiro</a:t>
            </a:r>
          </a:p>
          <a:p>
            <a:pPr lvl="1">
              <a:lnSpc>
                <a:spcPct val="70000"/>
              </a:lnSpc>
              <a:spcBef>
                <a:spcPts val="600"/>
              </a:spcBef>
            </a:pPr>
            <a:r>
              <a:rPr lang="en-US" sz="1600" dirty="0"/>
              <a:t>Brad </a:t>
            </a:r>
            <a:r>
              <a:rPr lang="en-US" sz="1600" dirty="0" smtClean="0"/>
              <a:t>Collins</a:t>
            </a:r>
          </a:p>
          <a:p>
            <a:pPr lvl="1">
              <a:lnSpc>
                <a:spcPct val="70000"/>
              </a:lnSpc>
              <a:spcBef>
                <a:spcPts val="600"/>
              </a:spcBef>
            </a:pPr>
            <a:r>
              <a:rPr lang="en-US" sz="1600" dirty="0"/>
              <a:t>Joshua </a:t>
            </a:r>
            <a:r>
              <a:rPr lang="en-US" sz="1600" dirty="0" err="1" smtClean="0"/>
              <a:t>Addington</a:t>
            </a:r>
            <a:endParaRPr lang="en-US" sz="1600" dirty="0" smtClean="0"/>
          </a:p>
          <a:p>
            <a:pPr lvl="1">
              <a:lnSpc>
                <a:spcPct val="70000"/>
              </a:lnSpc>
              <a:spcBef>
                <a:spcPts val="600"/>
              </a:spcBef>
            </a:pPr>
            <a:r>
              <a:rPr lang="en-US" sz="1600" dirty="0" err="1"/>
              <a:t>Suramya</a:t>
            </a:r>
            <a:r>
              <a:rPr lang="en-US" sz="1600" dirty="0"/>
              <a:t> </a:t>
            </a:r>
            <a:r>
              <a:rPr lang="en-US" sz="1600" dirty="0" err="1" smtClean="0"/>
              <a:t>Waidyanath</a:t>
            </a:r>
            <a:endParaRPr lang="en-US" sz="1600" dirty="0" smtClean="0"/>
          </a:p>
          <a:p>
            <a:pPr>
              <a:spcBef>
                <a:spcPts val="1200"/>
              </a:spcBef>
            </a:pPr>
            <a:r>
              <a:rPr lang="en-US" sz="1900" dirty="0" smtClean="0"/>
              <a:t>Laboratory of Reproductive &amp; Developmental Biology</a:t>
            </a:r>
          </a:p>
          <a:p>
            <a:pPr marL="630936" lvl="2" indent="-285750">
              <a:spcBef>
                <a:spcPts val="600"/>
              </a:spcBef>
              <a:buFont typeface="Lucida Grande"/>
              <a:buChar char="-"/>
            </a:pPr>
            <a:r>
              <a:rPr lang="en-US" sz="1600" dirty="0"/>
              <a:t>Ken </a:t>
            </a:r>
            <a:r>
              <a:rPr lang="en-US" sz="1600" dirty="0" err="1" smtClean="0"/>
              <a:t>Korach</a:t>
            </a:r>
            <a:endParaRPr lang="en-US" sz="1600" dirty="0" smtClean="0"/>
          </a:p>
          <a:p>
            <a:pPr marL="630936" lvl="2" indent="-285750">
              <a:spcBef>
                <a:spcPts val="600"/>
              </a:spcBef>
              <a:buFont typeface="Lucida Grande"/>
              <a:buChar char="-"/>
            </a:pPr>
            <a:r>
              <a:rPr lang="en-US" sz="1600" dirty="0"/>
              <a:t>Yin </a:t>
            </a:r>
            <a:r>
              <a:rPr lang="en-US" sz="1600" dirty="0" smtClean="0"/>
              <a:t>Li</a:t>
            </a:r>
          </a:p>
          <a:p>
            <a:pPr marL="228600" lvl="1" indent="-228600">
              <a:spcBef>
                <a:spcPts val="1200"/>
              </a:spcBef>
              <a:buFont typeface="Arial"/>
              <a:buChar char="•"/>
            </a:pPr>
            <a:r>
              <a:rPr lang="en-US" sz="1900" dirty="0" smtClean="0"/>
              <a:t>Toxicology Branch</a:t>
            </a:r>
          </a:p>
          <a:p>
            <a:pPr marL="633222" lvl="2" indent="-285750">
              <a:spcBef>
                <a:spcPts val="600"/>
              </a:spcBef>
              <a:buFont typeface="Lucida Grande"/>
              <a:buChar char="-"/>
            </a:pPr>
            <a:r>
              <a:rPr lang="en-US" sz="1600" dirty="0" smtClean="0"/>
              <a:t>Vicki Sutherland</a:t>
            </a:r>
          </a:p>
        </p:txBody>
      </p:sp>
      <p:sp>
        <p:nvSpPr>
          <p:cNvPr id="8" name="Text Placeholder 7"/>
          <p:cNvSpPr>
            <a:spLocks noGrp="1"/>
          </p:cNvSpPr>
          <p:nvPr>
            <p:ph type="body" sz="quarter" idx="10"/>
          </p:nvPr>
        </p:nvSpPr>
        <p:spPr/>
        <p:txBody>
          <a:bodyPr/>
          <a:lstStyle/>
          <a:p>
            <a:endParaRPr lang="en-US"/>
          </a:p>
        </p:txBody>
      </p:sp>
      <p:sp>
        <p:nvSpPr>
          <p:cNvPr id="2" name="Title 1"/>
          <p:cNvSpPr>
            <a:spLocks noGrp="1"/>
          </p:cNvSpPr>
          <p:nvPr>
            <p:ph type="title"/>
          </p:nvPr>
        </p:nvSpPr>
        <p:spPr/>
        <p:txBody>
          <a:bodyPr/>
          <a:lstStyle/>
          <a:p>
            <a:r>
              <a:rPr lang="en-US" dirty="0" smtClean="0"/>
              <a:t>Acknowledgements</a:t>
            </a:r>
            <a:endParaRPr lang="en-US" dirty="0"/>
          </a:p>
        </p:txBody>
      </p:sp>
    </p:spTree>
    <p:extLst>
      <p:ext uri="{BB962C8B-B14F-4D97-AF65-F5344CB8AC3E}">
        <p14:creationId xmlns:p14="http://schemas.microsoft.com/office/powerpoint/2010/main" val="697127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r>
              <a:rPr lang="en-US" dirty="0"/>
              <a:t>	</a:t>
            </a:r>
            <a:r>
              <a:rPr lang="en-US" dirty="0" smtClean="0"/>
              <a:t>		</a:t>
            </a:r>
            <a:r>
              <a:rPr lang="en-US" dirty="0" smtClean="0"/>
              <a:t>    Thank You</a:t>
            </a:r>
            <a:endParaRPr lang="en-US" dirty="0"/>
          </a:p>
        </p:txBody>
      </p:sp>
      <p:sp>
        <p:nvSpPr>
          <p:cNvPr id="3" name="Text Placeholder 2"/>
          <p:cNvSpPr>
            <a:spLocks noGrp="1"/>
          </p:cNvSpPr>
          <p:nvPr>
            <p:ph type="body" sz="quarter" idx="10"/>
          </p:nvPr>
        </p:nvSpPr>
        <p:spPr/>
        <p:txBody>
          <a:bodyPr/>
          <a:lstStyle/>
          <a:p>
            <a:endParaRPr lang="en-US"/>
          </a:p>
        </p:txBody>
      </p:sp>
      <p:sp>
        <p:nvSpPr>
          <p:cNvPr id="5" name="Title 4"/>
          <p:cNvSpPr>
            <a:spLocks noGrp="1"/>
          </p:cNvSpPr>
          <p:nvPr>
            <p:ph type="title"/>
          </p:nvPr>
        </p:nvSpPr>
        <p:spPr/>
        <p:txBody>
          <a:bodyPr/>
          <a:lstStyle/>
          <a:p>
            <a:endParaRPr lang="en-US" dirty="0"/>
          </a:p>
        </p:txBody>
      </p:sp>
    </p:spTree>
    <p:extLst>
      <p:ext uri="{BB962C8B-B14F-4D97-AF65-F5344CB8AC3E}">
        <p14:creationId xmlns:p14="http://schemas.microsoft.com/office/powerpoint/2010/main" val="560482758"/>
      </p:ext>
    </p:extLst>
  </p:cSld>
  <p:clrMapOvr>
    <a:masterClrMapping/>
  </p:clrMapOvr>
  <p:transition spd="med">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smtClean="0"/>
              <a:t>Molecular Biological Process </a:t>
            </a:r>
            <a:r>
              <a:rPr lang="en-US" dirty="0"/>
              <a:t>BMD</a:t>
            </a:r>
          </a:p>
        </p:txBody>
      </p:sp>
      <p:sp>
        <p:nvSpPr>
          <p:cNvPr id="4" name="Title 3"/>
          <p:cNvSpPr>
            <a:spLocks noGrp="1"/>
          </p:cNvSpPr>
          <p:nvPr>
            <p:ph type="title"/>
          </p:nvPr>
        </p:nvSpPr>
        <p:spPr/>
        <p:txBody>
          <a:bodyPr/>
          <a:lstStyle/>
          <a:p>
            <a:r>
              <a:rPr lang="en-US" dirty="0"/>
              <a:t>5-Day </a:t>
            </a:r>
            <a:r>
              <a:rPr lang="en-US" dirty="0" smtClean="0"/>
              <a:t>rat </a:t>
            </a:r>
            <a:r>
              <a:rPr lang="en-US" dirty="0" err="1"/>
              <a:t>t</a:t>
            </a:r>
            <a:r>
              <a:rPr lang="en-US" dirty="0" err="1" smtClean="0"/>
              <a:t>oxicogenomics</a:t>
            </a:r>
            <a:endParaRPr lang="en-US" dirty="0"/>
          </a:p>
        </p:txBody>
      </p:sp>
      <p:pic>
        <p:nvPicPr>
          <p:cNvPr id="1026" name="Picture 2" descr="Affymetrix 3' IVT Array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242566"/>
            <a:ext cx="2057400" cy="1186434"/>
          </a:xfrm>
          <a:prstGeom prst="rect">
            <a:avLst/>
          </a:prstGeom>
          <a:noFill/>
          <a:extLst>
            <a:ext uri="{909E8E84-426E-40dd-AFC4-6F175D3DCCD1}">
              <a14:hiddenFill xmlns:a14="http://schemas.microsoft.com/office/drawing/2010/main" xmlns="">
                <a:solidFill>
                  <a:srgbClr val="FFFFFF"/>
                </a:solidFill>
              </a14:hiddenFill>
            </a:ext>
          </a:extLst>
        </p:spPr>
      </p:pic>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 y="1368641"/>
            <a:ext cx="914400" cy="612559"/>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5" name="Right Arrow 4"/>
          <p:cNvSpPr/>
          <p:nvPr/>
        </p:nvSpPr>
        <p:spPr>
          <a:xfrm rot="5400000">
            <a:off x="1058599" y="1908383"/>
            <a:ext cx="304800" cy="321183"/>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2201887" y="2522241"/>
            <a:ext cx="304800" cy="321183"/>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567650" y="2244525"/>
            <a:ext cx="1928798" cy="923330"/>
          </a:xfrm>
          <a:prstGeom prst="rect">
            <a:avLst/>
          </a:prstGeom>
          <a:noFill/>
        </p:spPr>
        <p:txBody>
          <a:bodyPr wrap="none" rtlCol="0">
            <a:spAutoFit/>
          </a:bodyPr>
          <a:lstStyle/>
          <a:p>
            <a:pPr algn="ctr"/>
            <a:r>
              <a:rPr lang="en-US" dirty="0" smtClean="0"/>
              <a:t>RNA Expression </a:t>
            </a:r>
          </a:p>
          <a:p>
            <a:pPr algn="ctr"/>
            <a:r>
              <a:rPr lang="en-US" dirty="0" smtClean="0"/>
              <a:t>Levels~20000 </a:t>
            </a:r>
          </a:p>
          <a:p>
            <a:pPr algn="ctr"/>
            <a:r>
              <a:rPr lang="en-US" dirty="0" smtClean="0"/>
              <a:t>genes</a:t>
            </a:r>
            <a:endParaRPr lang="en-US" dirty="0"/>
          </a:p>
        </p:txBody>
      </p:sp>
      <p:sp>
        <p:nvSpPr>
          <p:cNvPr id="13" name="Right Arrow 12"/>
          <p:cNvSpPr/>
          <p:nvPr/>
        </p:nvSpPr>
        <p:spPr>
          <a:xfrm>
            <a:off x="4394525" y="2562842"/>
            <a:ext cx="304800" cy="321183"/>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790700" y="1370121"/>
            <a:ext cx="4827027" cy="369332"/>
          </a:xfrm>
          <a:prstGeom prst="rect">
            <a:avLst/>
          </a:prstGeom>
          <a:noFill/>
        </p:spPr>
        <p:txBody>
          <a:bodyPr wrap="none" rtlCol="0">
            <a:spAutoFit/>
          </a:bodyPr>
          <a:lstStyle/>
          <a:p>
            <a:r>
              <a:rPr lang="en-US" dirty="0" smtClean="0"/>
              <a:t>Liver RNA  (6 dose levels, 4-5 animals/group)</a:t>
            </a:r>
            <a:endParaRPr lang="en-US" dirty="0"/>
          </a:p>
        </p:txBody>
      </p:sp>
      <p:pic>
        <p:nvPicPr>
          <p:cNvPr id="1031" name="Picture 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42725" y="2194421"/>
            <a:ext cx="1215012" cy="98569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6" name="Right Arrow 15"/>
          <p:cNvSpPr/>
          <p:nvPr/>
        </p:nvSpPr>
        <p:spPr>
          <a:xfrm>
            <a:off x="6038753" y="2562842"/>
            <a:ext cx="304800" cy="321183"/>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6303318" y="2277070"/>
            <a:ext cx="2800767" cy="923330"/>
          </a:xfrm>
          <a:prstGeom prst="rect">
            <a:avLst/>
          </a:prstGeom>
          <a:noFill/>
        </p:spPr>
        <p:txBody>
          <a:bodyPr wrap="none" rtlCol="0">
            <a:spAutoFit/>
          </a:bodyPr>
          <a:lstStyle/>
          <a:p>
            <a:pPr algn="ctr"/>
            <a:r>
              <a:rPr lang="en-US" b="1" u="sng" dirty="0" smtClean="0"/>
              <a:t>Identify “Active” genes:</a:t>
            </a:r>
          </a:p>
          <a:p>
            <a:pPr algn="ctr"/>
            <a:r>
              <a:rPr lang="en-US" dirty="0" smtClean="0"/>
              <a:t>ANOVA(P&lt;0.05) &amp; </a:t>
            </a:r>
          </a:p>
          <a:p>
            <a:pPr algn="ctr"/>
            <a:r>
              <a:rPr lang="en-US" dirty="0" smtClean="0"/>
              <a:t>Fold change &gt;|1.5|</a:t>
            </a:r>
            <a:endParaRPr lang="en-US" dirty="0"/>
          </a:p>
        </p:txBody>
      </p:sp>
      <p:pic>
        <p:nvPicPr>
          <p:cNvPr id="25" name="Picture 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663271" y="4072466"/>
            <a:ext cx="897529" cy="72813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1032" name="Picture 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632702" y="4141355"/>
            <a:ext cx="1089110" cy="590354"/>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7" name="TextBox 16"/>
          <p:cNvSpPr txBox="1"/>
          <p:nvPr/>
        </p:nvSpPr>
        <p:spPr>
          <a:xfrm>
            <a:off x="5849364" y="4904769"/>
            <a:ext cx="3302507" cy="1077218"/>
          </a:xfrm>
          <a:prstGeom prst="rect">
            <a:avLst/>
          </a:prstGeom>
          <a:noFill/>
        </p:spPr>
        <p:txBody>
          <a:bodyPr wrap="none" rtlCol="0">
            <a:spAutoFit/>
          </a:bodyPr>
          <a:lstStyle/>
          <a:p>
            <a:pPr algn="ctr"/>
            <a:r>
              <a:rPr lang="en-US" sz="1600" b="1" u="sng" dirty="0" smtClean="0"/>
              <a:t>Identify Gene-level BMDs:</a:t>
            </a:r>
          </a:p>
          <a:p>
            <a:pPr algn="ctr"/>
            <a:r>
              <a:rPr lang="en-US" sz="1600" dirty="0" smtClean="0"/>
              <a:t>“Active” genes are fit to 5 models. </a:t>
            </a:r>
          </a:p>
          <a:p>
            <a:pPr algn="ctr"/>
            <a:r>
              <a:rPr lang="en-US" sz="1600" dirty="0" smtClean="0"/>
              <a:t>A BMD is derived from best</a:t>
            </a:r>
          </a:p>
          <a:p>
            <a:pPr algn="ctr"/>
            <a:r>
              <a:rPr lang="en-US" sz="1600" dirty="0"/>
              <a:t>f</a:t>
            </a:r>
            <a:r>
              <a:rPr lang="en-US" sz="1600" dirty="0" smtClean="0"/>
              <a:t>it model.</a:t>
            </a:r>
            <a:endParaRPr lang="en-US" sz="1600" dirty="0"/>
          </a:p>
        </p:txBody>
      </p:sp>
      <p:sp>
        <p:nvSpPr>
          <p:cNvPr id="21" name="AutoShape 12" descr="data:image/jpeg;base64,/9j/4AAQSkZJRgABAQAAAQABAAD/2wCEAAkGBxEPEBEQDRARDxAQDw8PERAPExEPEA4UFBQXFxQRGBQYHTQlGBonGxQULTEhJSkuLi4uIyAzRDMsOCgtLisBCgoKBQUFDgUFDisZExkrKysrKysrKysrKysrKysrKysrKysrKysrKysrKysrKysrKysrKysrKysrKysrKysrK//AABEIAMwAzAMBIgACEQEDEQH/xAAcAAEAAgMBAQEAAAAAAAAAAAAAAwUCBAYBBwj/xABKEAACAQIBBgkIBgcGBwAAAAAAAQIDBBEFEiExQVEGBxMyYXFygbEiNEJSkaGzwSMzU2J00SRDc4KTsuEVFmPC4vAUF0SDkqLS/8QAFAEBAAAAAAAAAAAAAAAAAAAAAP/EABQRAQAAAAAAAAAAAAAAAAAAAAD/2gAMAwEAAhEDEQA/APuIAAAFHl7hB/w840Lem7i6nHOjSTwjTj9pUl6MfewLwp8ocKLOg82pXg5/Z0/pZt7s2O3oKKtkutc6co3DqRf/AE9DGlbroltn3m3a2FKgsKNOFNfcik/aBn/eupUeFrYV6jep1nC2i/bi/ceSuMq1PRs7Zbm6leS71gmZKTi01rTxLiM1KKktoFBOyv5fWZRzeihbwh75N+Bq3eSaii3K+vZvR+sUNv3EjoqsktbS69BXX1aLg0mm9GrrA5z+yoy59W5qdu4rS/zHqyDQeuM311Kj+ZtVK8Ic+cYdqSj4kP8AbVqtd1bLrrUl8wPFwbtNtFPrcn8yWPBu12U2uqc18zD+8dktd5bfxqf5k9PhBZPVeWv8el/9Aex4O2+zlY9mtVj4MmjkNLmXV7Dquasku6TZLb5Vt5/V3FCfZq05eDLCDx1aQK+OTLiP1eUbpdFRUqq/lT95LGOU4c27t637WhKn74yZYxJYgVyyxlCn9bY06y9a2rYPuhNfMzjwxoRaV1Tr2bbwxuKbjDHdykcYv2lnElSxWD0p6GnpTAks72lWjnUKkKsd8JKSXs1E5z91wWtakuUpwdtWWqtbPkai9mhroawIKl7eWHlXTV7arnV6ccy4or1pwWia3tdYHTgitriFWEalKSnCaUoyjpUk9pKAAAAAADibKrGnlK9p1fJq1pU50nL9ZTjBYwi+h6cOk7YoOEmSaddx5WOMZYRzovNnSqR0wnGS1PWseiIGciGRUune23Ncb6ktk8KVxFdrmy78O4+X8aOWsp13KjSo1ba0ccHDDNq1vWzntjswjo68QO34Q8YOT7LGM6yrVFj9Hb4VJY7m08E+tnGXPHbLFwoWrhTxflyqZ0+vMSSXVifJKlGUdE4yi90k14kYH1Stw7qXXNupQb9GOFNlffZVqzWbUq1JrDDCU5SXsbPnZIq89SnLDdnMC5v7KnLTFKD+7q9hS1abi8H7djPeWl6z9rMXNvWwMQAAJbe4nTedSnKnL1oScX7URAC/suGuUqP1d9cfvzdX+fE6fJvHLlKlgqqoXEV9pBxk/wB6LR85AH37IXHfZ1cI3tCpayeucGq9LwUl7O8+mZGyzbXkOUs69OvDa6clJx6JLXF9Z+Nki54OTvretGtYcrTqx1TjjFNPXF46JLVoA/YkSO/uqdGlOpXko04xbk5asN3T1HD5D4WX9W3pRq2ObduOFSpUbp273VFHnPHctHSWtPI06mbWv6ruauclRpZqhb0pvVJU/SaWLxlsWwDZ4A0nGyhjFwU6lapCD1whKbcY9yOjMKNJQjGMdUYqK6ksDMAAAAAAEdxRVSLhLU1s1rc10p4EgAoU3pjPnwebLDbukuhrBkdaCkmpJST1ppNPuZZ5TtW/pILGcVg0v1kdbj1rZ/Urc5NJp4p6UwKS+4M2dXHPt4afV8nwObvuLKxqNuKlBvojJeGPvO7kRSA+Zz4nKE+ZUnhjhjHyWu5tkUuJKGy4uI/9uFTwaPq+T54ScfWXvRc094HwS44kpr6u7m+1a1F4M1JcS1zsuYvro1UfowjkB+c3xL3mytT74VEef8mrz7WHdCX5n6HmQTQH5+XE7delWXdD/UbtLiXqPDOuO5Rimvefaa3zPIgfJ7fiUhrncSfRisPdEurPicso8+cpb1hj75N+B9DiTRA5nJvF1k6jhhRc2ts38opIvoWlvaRzqNGnCWqObFKTfXrNzOSTbeCWlsq03XqY+itEVuW8CfJ1s6knOelt4tlrbLPlynoxxjT3YelPv2Pd1kKp44UoasE6klsXq9b9y7iwisFgtCWhJbAPQAAAAAAAAAAKXKNvyUs5fVzen/Dm/k/Hr0XRjUgpJxksU0009TT1oDnZEMjYuaDpSzHi4vTTk/SXqv7y9607yCQEcZ5rTWxpnR20k1itTwa7zmpFrkevozX6Lw7nqAtWYSMmyOTAjmQTJpEMgNKvr72eRFZ6RECaJLEhiQ3tzmrNjzn/AOq3gYXtflJcnHmp+U16T3G/QhyUUksZy8mMd7/JbTUsaKpxz5bNW1v82XFjbtfSVOfJYYa+Tj6vXv6eoCW1oZkcMc6TeMpas6T1v+mwmAAAAAAAAAAAAAAAIbu2jVg4Sx3prXFrVJdKOdqwlCThU0SWnRqmtkl0eB1BqZRslWjhzZx0wl6r3PentXzwA5yRnZVc2a3PR+RhNNNxks2UXhKO5/l0kUgOojPFJmLZqWVfOiidyASZFJmUpEcmBpVXpPYmNR6WexYGdWqoRxfct7NazpZzc59bbMNNWejmrV+ZaWFryn7GL/iyWzsp+19CeIbFhQz2qklhFaacXox/xGvBf7VkAAAAAAAAAAAAAAAAAAAAFflXJ/KrOhgqsV5LeqS9R9Hgc43rTTTTwcXri1rTOzKvLGTOU+kpL6VLStSqpei+ncwKrJtXBuJZZxQ06mDT0rB4NPQ1vTW8to1MQJnIwlIwzjxyA15PSyG4nj5C26/yMpSwxZnk+0lVk0tHrz9RPYvvP3ewCfJ9m6jzVogtFSS2v7NPxezw6GEUkklgkkkloSS1Ixo0owiowWEYrBJGYAAAAAAAAAAAAAAAAAAAAAAAAHP8JbWMc2rFYSnPk5bpeTJpvpWaaVpUk46ISeGjRgWnCj6un+2Xw5kGRNT6wNSdzm86E1+7Ijlfx3S9jLy4gtxV3MFuA0YVeUnGCTjnOCxeGjOmo44d52FtQjTioQWCXe3vbe19JyFLziHaofFidoAAAAAAAAAAAAAAAAAAAAAAAAAAAFLwp+rpft4/yTIch6n1kvCx/RUvxEP5ZkWRNT7QG9cFXdFpcFXdAaFLzin2qHxYnanFUvOKfaofFidqAAAAAAAAAAAAAAAAAAAAAAAAAAAFDwweFGl+Jp+EjHImp9r5HnDZ4UKf4mn4SPcian2vkBvXBVXRa3BVXQGjR84p9qh8WJ2pxNHzin2qHxYnbAAAAAAAAAAAAAAAAAAAAAAAAAAABznDt/o0PxFLwkZ5F1S7XyIuH7/RYfiKXhIlyJqfX8gN64Km6La4Km7A0aPnFPtUPixO2OIo+cU+1Q+LE7cAAAAAAAAAAAAAAAAAAAAAAAAAAAOY4w3+iR/EUv8AMT5D1PrXga3GL5pH8RR+Zs5D1PrXgBu3JU3ZbXJU3YGjQ85p9qh8WJ25w9Dzmn2qHxYncAAAAAAAAAAAAAAAAAAAAAAAHjZi6qW0DMELuYraYO9igOf4x/M4/iaPizayL6XWin4d36rUOTprTGrSqaXrUXpS9plkThFbLOz6qg21gppxfgB0VyVF2bNxlm2eqvT/APJFHfZboLVWi+rF+AEtDzin2qHxYncHzO0yxGVeMoJtJ022/JXkzUtul6jvbbKsJrFaAN8GuruL2kirxe0CQGKmt5kAAAAAAAAAAAAAADCaewzAGlUjI1KkZFweOK3Ac9UjI1akJnUOjHcYu2juA4m8sHU1opLngy3zXgfT3aQ3GDs4bgPk8uCtXZP3ElLgtP0pn1N2cNwVnDcBwFlkLk97LmhSklgtB1Cs4bjNWsNwHP04yNqnGRcKhHcZqmtwFfSjI2qaZOkegeI9AAAAAAAP/9k="/>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Right Arrow 30"/>
          <p:cNvSpPr/>
          <p:nvPr/>
        </p:nvSpPr>
        <p:spPr>
          <a:xfrm rot="10800000">
            <a:off x="6019801" y="4275940"/>
            <a:ext cx="304800" cy="321183"/>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p:cNvSpPr txBox="1"/>
          <p:nvPr/>
        </p:nvSpPr>
        <p:spPr>
          <a:xfrm>
            <a:off x="4001740" y="3869143"/>
            <a:ext cx="1980029" cy="1200329"/>
          </a:xfrm>
          <a:prstGeom prst="rect">
            <a:avLst/>
          </a:prstGeom>
          <a:noFill/>
        </p:spPr>
        <p:txBody>
          <a:bodyPr wrap="none" rtlCol="0">
            <a:spAutoFit/>
          </a:bodyPr>
          <a:lstStyle/>
          <a:p>
            <a:pPr algn="ctr"/>
            <a:r>
              <a:rPr lang="en-US" dirty="0" smtClean="0"/>
              <a:t>Genes sorted</a:t>
            </a:r>
          </a:p>
          <a:p>
            <a:pPr algn="ctr"/>
            <a:r>
              <a:rPr lang="en-US" dirty="0"/>
              <a:t>i</a:t>
            </a:r>
            <a:r>
              <a:rPr lang="en-US" dirty="0" smtClean="0"/>
              <a:t>nto Molecular </a:t>
            </a:r>
          </a:p>
          <a:p>
            <a:pPr algn="ctr"/>
            <a:r>
              <a:rPr lang="en-US" dirty="0" smtClean="0"/>
              <a:t>Biological </a:t>
            </a:r>
          </a:p>
          <a:p>
            <a:pPr algn="ctr"/>
            <a:r>
              <a:rPr lang="en-US" dirty="0" smtClean="0"/>
              <a:t>Processes (</a:t>
            </a:r>
            <a:r>
              <a:rPr lang="en-US" b="1" dirty="0" smtClean="0"/>
              <a:t>MBP</a:t>
            </a:r>
            <a:r>
              <a:rPr lang="en-US" dirty="0" smtClean="0"/>
              <a:t>)</a:t>
            </a:r>
          </a:p>
        </p:txBody>
      </p:sp>
      <p:sp>
        <p:nvSpPr>
          <p:cNvPr id="36" name="Right Arrow 35"/>
          <p:cNvSpPr/>
          <p:nvPr/>
        </p:nvSpPr>
        <p:spPr>
          <a:xfrm rot="10800000">
            <a:off x="3578225" y="4231081"/>
            <a:ext cx="304800" cy="321183"/>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Bent-Up Arrow 37"/>
          <p:cNvSpPr/>
          <p:nvPr/>
        </p:nvSpPr>
        <p:spPr>
          <a:xfrm rot="5400000">
            <a:off x="1293811" y="5461663"/>
            <a:ext cx="1143001" cy="735278"/>
          </a:xfrm>
          <a:prstGeom prst="bentUp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2243811" y="5985075"/>
            <a:ext cx="4314001" cy="646331"/>
          </a:xfrm>
          <a:prstGeom prst="rect">
            <a:avLst/>
          </a:prstGeom>
          <a:noFill/>
        </p:spPr>
        <p:txBody>
          <a:bodyPr wrap="none" rtlCol="0">
            <a:spAutoFit/>
          </a:bodyPr>
          <a:lstStyle/>
          <a:p>
            <a:pPr algn="ctr"/>
            <a:r>
              <a:rPr lang="en-US" dirty="0" smtClean="0"/>
              <a:t>Report Median MBP BMDs</a:t>
            </a:r>
          </a:p>
          <a:p>
            <a:pPr algn="ctr"/>
            <a:r>
              <a:rPr lang="en-US" dirty="0" smtClean="0"/>
              <a:t>(median BMD of gene in pathway or BP)</a:t>
            </a:r>
            <a:endParaRPr lang="en-US" dirty="0"/>
          </a:p>
        </p:txBody>
      </p:sp>
      <p:sp>
        <p:nvSpPr>
          <p:cNvPr id="37" name="Right Arrow 36"/>
          <p:cNvSpPr/>
          <p:nvPr/>
        </p:nvSpPr>
        <p:spPr>
          <a:xfrm rot="5400000">
            <a:off x="7324264" y="3448652"/>
            <a:ext cx="519800" cy="321183"/>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152400" y="3828871"/>
            <a:ext cx="3425825" cy="1200329"/>
          </a:xfrm>
          <a:prstGeom prst="rect">
            <a:avLst/>
          </a:prstGeom>
          <a:noFill/>
        </p:spPr>
        <p:txBody>
          <a:bodyPr wrap="square" rtlCol="0">
            <a:spAutoFit/>
          </a:bodyPr>
          <a:lstStyle/>
          <a:p>
            <a:pPr algn="ctr"/>
            <a:r>
              <a:rPr lang="en-US" b="1" u="sng" dirty="0" smtClean="0"/>
              <a:t>Identify “Active” MBPs:</a:t>
            </a:r>
          </a:p>
          <a:p>
            <a:pPr algn="ctr"/>
            <a:r>
              <a:rPr lang="en-US" dirty="0" smtClean="0"/>
              <a:t>P&lt;0.05 Fisher Exact test &amp;</a:t>
            </a:r>
          </a:p>
          <a:p>
            <a:pPr algn="ctr"/>
            <a:r>
              <a:rPr lang="en-US" dirty="0" smtClean="0"/>
              <a:t>≥5% populated &amp;</a:t>
            </a:r>
          </a:p>
          <a:p>
            <a:pPr algn="ctr"/>
            <a:r>
              <a:rPr lang="en-US" dirty="0" smtClean="0"/>
              <a:t>≥ 5 genes</a:t>
            </a:r>
            <a:endParaRPr lang="en-US" dirty="0"/>
          </a:p>
        </p:txBody>
      </p:sp>
    </p:spTree>
    <p:extLst>
      <p:ext uri="{BB962C8B-B14F-4D97-AF65-F5344CB8AC3E}">
        <p14:creationId xmlns:p14="http://schemas.microsoft.com/office/powerpoint/2010/main" val="1155680491"/>
      </p:ext>
    </p:extLst>
  </p:cSld>
  <p:clrMapOvr>
    <a:masterClrMapping/>
  </p:clrMapOvr>
  <p:transition spd="med">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 group of genes that function together to control a cellular process (e.g., P53 signaling pathway, lipid metabolism)</a:t>
            </a:r>
          </a:p>
          <a:p>
            <a:pPr lvl="1"/>
            <a:r>
              <a:rPr lang="en-US" dirty="0" smtClean="0"/>
              <a:t>Different types of Molecular Biological Processes</a:t>
            </a:r>
          </a:p>
          <a:p>
            <a:pPr lvl="2"/>
            <a:r>
              <a:rPr lang="en-US" dirty="0" smtClean="0"/>
              <a:t>KEGG Pathways</a:t>
            </a:r>
          </a:p>
          <a:p>
            <a:pPr lvl="2"/>
            <a:r>
              <a:rPr lang="en-US" dirty="0" smtClean="0"/>
              <a:t>GO Biological Processes</a:t>
            </a:r>
          </a:p>
        </p:txBody>
      </p:sp>
      <p:sp>
        <p:nvSpPr>
          <p:cNvPr id="3" name="Text Placeholder 2"/>
          <p:cNvSpPr>
            <a:spLocks noGrp="1"/>
          </p:cNvSpPr>
          <p:nvPr>
            <p:ph type="body" sz="quarter" idx="10"/>
          </p:nvPr>
        </p:nvSpPr>
        <p:spPr/>
        <p:txBody>
          <a:bodyPr/>
          <a:lstStyle/>
          <a:p>
            <a:r>
              <a:rPr lang="en-US" dirty="0" smtClean="0"/>
              <a:t>Molecular Biological Process</a:t>
            </a:r>
            <a:endParaRPr lang="en-US" dirty="0"/>
          </a:p>
        </p:txBody>
      </p:sp>
      <p:sp>
        <p:nvSpPr>
          <p:cNvPr id="4" name="Title 3"/>
          <p:cNvSpPr>
            <a:spLocks noGrp="1"/>
          </p:cNvSpPr>
          <p:nvPr>
            <p:ph type="title"/>
          </p:nvPr>
        </p:nvSpPr>
        <p:spPr/>
        <p:txBody>
          <a:bodyPr/>
          <a:lstStyle/>
          <a:p>
            <a:r>
              <a:rPr lang="en-US" dirty="0"/>
              <a:t>5-Day Rat </a:t>
            </a:r>
            <a:r>
              <a:rPr lang="en-US" dirty="0" err="1"/>
              <a:t>Toxicogenomics</a:t>
            </a:r>
            <a:endParaRPr lang="en-US" dirty="0"/>
          </a:p>
        </p:txBody>
      </p:sp>
      <p:pic>
        <p:nvPicPr>
          <p:cNvPr id="1026" name="Picture 2" descr="http://www.kegg.jp/tmp/mark_pathway14339571797982/hsa04115.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79742" y="3276600"/>
            <a:ext cx="4735658" cy="342900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2595472901"/>
      </p:ext>
    </p:extLst>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0" y="0"/>
            <a:ext cx="8077200" cy="635001"/>
          </a:xfrm>
        </p:spPr>
        <p:txBody>
          <a:bodyPr/>
          <a:lstStyle/>
          <a:p>
            <a:r>
              <a:rPr lang="en-US" sz="2400" dirty="0" smtClean="0"/>
              <a:t>January 9, 2014-  A data poor emergency situation </a:t>
            </a:r>
            <a:endParaRPr lang="en-US" sz="2400" dirty="0"/>
          </a:p>
        </p:txBody>
      </p:sp>
      <p:pic>
        <p:nvPicPr>
          <p:cNvPr id="7170" name="Picture 2" descr="http://upload.wikimedia.org/wikipedia/commons/thumb/d/de/Charleston_Kanawha_River.jpg/1920px-Charleston_Kanawha_Riv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 y="1376601"/>
            <a:ext cx="8115300" cy="3195399"/>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p:cNvSpPr/>
          <p:nvPr/>
        </p:nvSpPr>
        <p:spPr>
          <a:xfrm>
            <a:off x="228600" y="4953000"/>
            <a:ext cx="8763000" cy="369332"/>
          </a:xfrm>
          <a:prstGeom prst="rect">
            <a:avLst/>
          </a:prstGeom>
        </p:spPr>
        <p:txBody>
          <a:bodyPr wrap="square">
            <a:spAutoFit/>
          </a:bodyPr>
          <a:lstStyle/>
          <a:p>
            <a:pPr algn="ctr"/>
            <a:r>
              <a:rPr lang="en-US" dirty="0" smtClean="0"/>
              <a:t>Charleston WV residents notice a “sweet smell” (like licorice) in the air.</a:t>
            </a:r>
            <a:endParaRPr lang="en-US" dirty="0"/>
          </a:p>
        </p:txBody>
      </p:sp>
    </p:spTree>
    <p:extLst>
      <p:ext uri="{BB962C8B-B14F-4D97-AF65-F5344CB8AC3E}">
        <p14:creationId xmlns:p14="http://schemas.microsoft.com/office/powerpoint/2010/main" val="1105574461"/>
      </p:ext>
    </p:extLst>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Elk River, West </a:t>
            </a:r>
            <a:r>
              <a:rPr lang="en-US" dirty="0"/>
              <a:t>V</a:t>
            </a:r>
            <a:r>
              <a:rPr lang="en-US" dirty="0" smtClean="0"/>
              <a:t>irginia-January 9, 2014 </a:t>
            </a:r>
            <a:endParaRPr lang="en-US" dirty="0"/>
          </a:p>
        </p:txBody>
      </p:sp>
      <p:pic>
        <p:nvPicPr>
          <p:cNvPr id="2050" name="Picture 2" descr="Freedom Industries on Barlow St on the banks of the Elk River is seen on January 10, 2014 in Charleston, West Virginia. (AFP Photo / Getty Images / Tom Hindman)"/>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747993" y="800143"/>
            <a:ext cx="4669827" cy="2625932"/>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p:cNvSpPr/>
          <p:nvPr/>
        </p:nvSpPr>
        <p:spPr>
          <a:xfrm>
            <a:off x="76200" y="5733871"/>
            <a:ext cx="8991600" cy="646331"/>
          </a:xfrm>
          <a:prstGeom prst="rect">
            <a:avLst/>
          </a:prstGeom>
        </p:spPr>
        <p:txBody>
          <a:bodyPr wrap="square">
            <a:spAutoFit/>
          </a:bodyPr>
          <a:lstStyle/>
          <a:p>
            <a:pPr algn="ctr"/>
            <a:r>
              <a:rPr lang="en-US" dirty="0"/>
              <a:t>A</a:t>
            </a:r>
            <a:r>
              <a:rPr lang="en-US" dirty="0" smtClean="0"/>
              <a:t> </a:t>
            </a:r>
            <a:r>
              <a:rPr lang="en-US" dirty="0"/>
              <a:t>liquid </a:t>
            </a:r>
            <a:r>
              <a:rPr lang="en-US" dirty="0" smtClean="0"/>
              <a:t>used </a:t>
            </a:r>
            <a:r>
              <a:rPr lang="en-US" dirty="0"/>
              <a:t>to wash </a:t>
            </a:r>
            <a:r>
              <a:rPr lang="en-US" dirty="0" smtClean="0"/>
              <a:t>coal was spilled from </a:t>
            </a:r>
            <a:r>
              <a:rPr lang="en-US" dirty="0"/>
              <a:t>a leaking tank into </a:t>
            </a:r>
            <a:r>
              <a:rPr lang="en-US" dirty="0" smtClean="0"/>
              <a:t>the </a:t>
            </a:r>
            <a:r>
              <a:rPr lang="en-US" dirty="0"/>
              <a:t>Elk </a:t>
            </a:r>
            <a:r>
              <a:rPr lang="en-US" dirty="0" smtClean="0"/>
              <a:t>River</a:t>
            </a:r>
            <a:r>
              <a:rPr lang="en-US" dirty="0"/>
              <a:t> </a:t>
            </a:r>
            <a:r>
              <a:rPr lang="en-US" dirty="0" smtClean="0"/>
              <a:t>approximately 1.5 miles upstream of the water intake facility serving 300,000 people. </a:t>
            </a:r>
            <a:endParaRPr lang="en-US" dirty="0"/>
          </a:p>
        </p:txBody>
      </p:sp>
      <p:pic>
        <p:nvPicPr>
          <p:cNvPr id="2052" name="Picture 4" descr="http://ehsdmxwd01/WVwiki/Images/Chemical%20Structures/MCHM.png"/>
          <p:cNvPicPr>
            <a:picLocks noChangeAspect="1" noChangeArrowheads="1"/>
          </p:cNvPicPr>
          <p:nvPr/>
        </p:nvPicPr>
        <p:blipFill rotWithShape="1">
          <a:blip r:embed="rId4">
            <a:extLst>
              <a:ext uri="{28A0092B-C50C-407E-A947-70E740481C1C}">
                <a14:useLocalDpi xmlns:a14="http://schemas.microsoft.com/office/drawing/2010/main" val="0"/>
              </a:ext>
            </a:extLst>
          </a:blip>
          <a:srcRect l="33744" t="11135" r="32513" b="23019"/>
          <a:stretch/>
        </p:blipFill>
        <p:spPr bwMode="auto">
          <a:xfrm>
            <a:off x="814964" y="3990346"/>
            <a:ext cx="785236" cy="1532286"/>
          </a:xfrm>
          <a:prstGeom prst="rect">
            <a:avLst/>
          </a:prstGeom>
          <a:noFill/>
          <a:extLst>
            <a:ext uri="{909E8E84-426E-40dd-AFC4-6F175D3DCCD1}">
              <a14:hiddenFill xmlns="" xmlns:a14="http://schemas.microsoft.com/office/drawing/2010/main">
                <a:solidFill>
                  <a:srgbClr val="FFFFFF"/>
                </a:solidFill>
              </a14:hiddenFill>
            </a:ext>
          </a:extLst>
        </p:spPr>
      </p:pic>
      <p:pic>
        <p:nvPicPr>
          <p:cNvPr id="2054" name="Picture 6" descr="http://ehsdmxwd01/WVwiki/Images/Chemical%20Structures/94-60-0.png"/>
          <p:cNvPicPr>
            <a:picLocks noChangeAspect="1" noChangeArrowheads="1"/>
          </p:cNvPicPr>
          <p:nvPr/>
        </p:nvPicPr>
        <p:blipFill rotWithShape="1">
          <a:blip r:embed="rId5">
            <a:extLst>
              <a:ext uri="{28A0092B-C50C-407E-A947-70E740481C1C}">
                <a14:useLocalDpi xmlns:a14="http://schemas.microsoft.com/office/drawing/2010/main" val="0"/>
              </a:ext>
            </a:extLst>
          </a:blip>
          <a:srcRect l="34872" t="10233" r="33128" b="7920"/>
          <a:stretch/>
        </p:blipFill>
        <p:spPr bwMode="auto">
          <a:xfrm>
            <a:off x="2130806" y="3984486"/>
            <a:ext cx="612394" cy="1566317"/>
          </a:xfrm>
          <a:prstGeom prst="rect">
            <a:avLst/>
          </a:prstGeom>
          <a:noFill/>
          <a:extLst>
            <a:ext uri="{909E8E84-426E-40dd-AFC4-6F175D3DCCD1}">
              <a14:hiddenFill xmlns="" xmlns:a14="http://schemas.microsoft.com/office/drawing/2010/main">
                <a:solidFill>
                  <a:srgbClr val="FFFFFF"/>
                </a:solidFill>
              </a14:hiddenFill>
            </a:ext>
          </a:extLst>
        </p:spPr>
      </p:pic>
      <p:pic>
        <p:nvPicPr>
          <p:cNvPr id="2056" name="Picture 8" descr="http://ehsdmxwd01/WVwiki/Images/Chemical%20Structures/105-08-8.png"/>
          <p:cNvPicPr>
            <a:picLocks noChangeAspect="1" noChangeArrowheads="1"/>
          </p:cNvPicPr>
          <p:nvPr/>
        </p:nvPicPr>
        <p:blipFill rotWithShape="1">
          <a:blip r:embed="rId6">
            <a:extLst>
              <a:ext uri="{28A0092B-C50C-407E-A947-70E740481C1C}">
                <a14:useLocalDpi xmlns:a14="http://schemas.microsoft.com/office/drawing/2010/main" val="0"/>
              </a:ext>
            </a:extLst>
          </a:blip>
          <a:srcRect l="33719" t="10975" r="32562" b="4718"/>
          <a:stretch/>
        </p:blipFill>
        <p:spPr bwMode="auto">
          <a:xfrm>
            <a:off x="3396252" y="3984486"/>
            <a:ext cx="642348" cy="1606060"/>
          </a:xfrm>
          <a:prstGeom prst="rect">
            <a:avLst/>
          </a:prstGeom>
          <a:noFill/>
          <a:extLst>
            <a:ext uri="{909E8E84-426E-40dd-AFC4-6F175D3DCCD1}">
              <a14:hiddenFill xmlns="" xmlns:a14="http://schemas.microsoft.com/office/drawing/2010/main">
                <a:solidFill>
                  <a:srgbClr val="FFFFFF"/>
                </a:solidFill>
              </a14:hiddenFill>
            </a:ext>
          </a:extLst>
        </p:spPr>
      </p:pic>
      <p:pic>
        <p:nvPicPr>
          <p:cNvPr id="2058" name="Picture 10" descr="http://ehsdmxwd01/WVwiki/Images/Chemical%20Structures/98955-27-2.png"/>
          <p:cNvPicPr>
            <a:picLocks noChangeAspect="1" noChangeArrowheads="1"/>
          </p:cNvPicPr>
          <p:nvPr/>
        </p:nvPicPr>
        <p:blipFill rotWithShape="1">
          <a:blip r:embed="rId7">
            <a:extLst>
              <a:ext uri="{28A0092B-C50C-407E-A947-70E740481C1C}">
                <a14:useLocalDpi xmlns:a14="http://schemas.microsoft.com/office/drawing/2010/main" val="0"/>
              </a:ext>
            </a:extLst>
          </a:blip>
          <a:srcRect l="33312" t="14307" r="33376" b="4462"/>
          <a:stretch/>
        </p:blipFill>
        <p:spPr bwMode="auto">
          <a:xfrm>
            <a:off x="4680173" y="3990346"/>
            <a:ext cx="653827" cy="1594338"/>
          </a:xfrm>
          <a:prstGeom prst="rect">
            <a:avLst/>
          </a:prstGeom>
          <a:noFill/>
          <a:extLst>
            <a:ext uri="{909E8E84-426E-40dd-AFC4-6F175D3DCCD1}">
              <a14:hiddenFill xmlns="" xmlns:a14="http://schemas.microsoft.com/office/drawing/2010/main">
                <a:solidFill>
                  <a:srgbClr val="FFFFFF"/>
                </a:solidFill>
              </a14:hiddenFill>
            </a:ext>
          </a:extLst>
        </p:spPr>
      </p:pic>
      <p:pic>
        <p:nvPicPr>
          <p:cNvPr id="2060" name="Picture 12" descr="http://ehsdmxwd01/WVwiki/Images/Chemical%20Structures/51181-40-9.png"/>
          <p:cNvPicPr>
            <a:picLocks noChangeAspect="1" noChangeArrowheads="1"/>
          </p:cNvPicPr>
          <p:nvPr/>
        </p:nvPicPr>
        <p:blipFill rotWithShape="1">
          <a:blip r:embed="rId8">
            <a:extLst>
              <a:ext uri="{28A0092B-C50C-407E-A947-70E740481C1C}">
                <a14:useLocalDpi xmlns:a14="http://schemas.microsoft.com/office/drawing/2010/main" val="0"/>
              </a:ext>
            </a:extLst>
          </a:blip>
          <a:srcRect l="33846" t="17615" r="34154" b="11615"/>
          <a:stretch/>
        </p:blipFill>
        <p:spPr bwMode="auto">
          <a:xfrm>
            <a:off x="5947576" y="3914146"/>
            <a:ext cx="758024" cy="1676400"/>
          </a:xfrm>
          <a:prstGeom prst="rect">
            <a:avLst/>
          </a:prstGeom>
          <a:noFill/>
          <a:extLst>
            <a:ext uri="{909E8E84-426E-40dd-AFC4-6F175D3DCCD1}">
              <a14:hiddenFill xmlns="" xmlns:a14="http://schemas.microsoft.com/office/drawing/2010/main">
                <a:solidFill>
                  <a:srgbClr val="FFFFFF"/>
                </a:solidFill>
              </a14:hiddenFill>
            </a:ext>
          </a:extLst>
        </p:spPr>
      </p:pic>
      <p:pic>
        <p:nvPicPr>
          <p:cNvPr id="2062" name="Picture 14" descr="http://ehsdmxwd01/WVwiki/Images/Chemical%20Structures/2105-40-0.png"/>
          <p:cNvPicPr>
            <a:picLocks noChangeAspect="1" noChangeArrowheads="1"/>
          </p:cNvPicPr>
          <p:nvPr/>
        </p:nvPicPr>
        <p:blipFill rotWithShape="1">
          <a:blip r:embed="rId9">
            <a:extLst>
              <a:ext uri="{28A0092B-C50C-407E-A947-70E740481C1C}">
                <a14:useLocalDpi xmlns:a14="http://schemas.microsoft.com/office/drawing/2010/main" val="0"/>
              </a:ext>
            </a:extLst>
          </a:blip>
          <a:srcRect l="34667" t="18666" r="30666" b="22667"/>
          <a:stretch/>
        </p:blipFill>
        <p:spPr bwMode="auto">
          <a:xfrm>
            <a:off x="7284027" y="3990346"/>
            <a:ext cx="945573" cy="160020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TextBox 5"/>
          <p:cNvSpPr txBox="1"/>
          <p:nvPr/>
        </p:nvSpPr>
        <p:spPr>
          <a:xfrm>
            <a:off x="740373" y="3886200"/>
            <a:ext cx="385042" cy="707886"/>
          </a:xfrm>
          <a:prstGeom prst="rect">
            <a:avLst/>
          </a:prstGeom>
          <a:noFill/>
        </p:spPr>
        <p:txBody>
          <a:bodyPr wrap="none" rtlCol="0">
            <a:spAutoFit/>
          </a:bodyPr>
          <a:lstStyle/>
          <a:p>
            <a:r>
              <a:rPr lang="en-US" sz="4000" dirty="0" smtClean="0">
                <a:solidFill>
                  <a:srgbClr val="FF0000"/>
                </a:solidFill>
              </a:rPr>
              <a:t>*</a:t>
            </a:r>
            <a:endParaRPr lang="en-US" sz="4000" dirty="0">
              <a:solidFill>
                <a:srgbClr val="FF0000"/>
              </a:solidFill>
            </a:endParaRPr>
          </a:p>
        </p:txBody>
      </p:sp>
      <p:pic>
        <p:nvPicPr>
          <p:cNvPr id="12" name="Picture 3"/>
          <p:cNvPicPr>
            <a:picLocks noChangeAspect="1" noChangeArrowheads="1"/>
          </p:cNvPicPr>
          <p:nvPr/>
        </p:nvPicPr>
        <p:blipFill rotWithShape="1">
          <a:blip r:embed="rId10">
            <a:extLst>
              <a:ext uri="{28A0092B-C50C-407E-A947-70E740481C1C}">
                <a14:useLocalDpi xmlns:a14="http://schemas.microsoft.com/office/drawing/2010/main" val="0"/>
              </a:ext>
            </a:extLst>
          </a:blip>
          <a:srcRect l="35667" t="11333" r="28666" b="19600"/>
          <a:stretch/>
        </p:blipFill>
        <p:spPr bwMode="auto">
          <a:xfrm>
            <a:off x="7543800" y="1371599"/>
            <a:ext cx="756623" cy="148302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13" name="Picture 2" descr="AGN-PC-03624G.png"/>
          <p:cNvPicPr>
            <a:picLocks noChangeAspect="1" noChangeArrowheads="1"/>
          </p:cNvPicPr>
          <p:nvPr/>
        </p:nvPicPr>
        <p:blipFill rotWithShape="1">
          <a:blip r:embed="rId11">
            <a:extLst>
              <a:ext uri="{28A0092B-C50C-407E-A947-70E740481C1C}">
                <a14:useLocalDpi xmlns:a14="http://schemas.microsoft.com/office/drawing/2010/main" val="0"/>
              </a:ext>
            </a:extLst>
          </a:blip>
          <a:srcRect l="32829" t="8235" r="24300" b="8325"/>
          <a:stretch/>
        </p:blipFill>
        <p:spPr bwMode="auto">
          <a:xfrm>
            <a:off x="6334208" y="1371600"/>
            <a:ext cx="762000" cy="1483021"/>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extBox 1"/>
          <p:cNvSpPr txBox="1"/>
          <p:nvPr/>
        </p:nvSpPr>
        <p:spPr>
          <a:xfrm>
            <a:off x="747993" y="3581400"/>
            <a:ext cx="4700438" cy="369332"/>
          </a:xfrm>
          <a:prstGeom prst="rect">
            <a:avLst/>
          </a:prstGeom>
          <a:noFill/>
        </p:spPr>
        <p:txBody>
          <a:bodyPr wrap="none" rtlCol="0">
            <a:spAutoFit/>
          </a:bodyPr>
          <a:lstStyle/>
          <a:p>
            <a:r>
              <a:rPr lang="en-US" dirty="0" smtClean="0"/>
              <a:t>Crude </a:t>
            </a:r>
            <a:r>
              <a:rPr lang="en-US" dirty="0" err="1" smtClean="0"/>
              <a:t>Methylcyclohexanemethanol</a:t>
            </a:r>
            <a:r>
              <a:rPr lang="en-US" dirty="0" smtClean="0"/>
              <a:t> (MCHM)</a:t>
            </a:r>
            <a:endParaRPr lang="en-US" dirty="0"/>
          </a:p>
        </p:txBody>
      </p:sp>
      <p:sp>
        <p:nvSpPr>
          <p:cNvPr id="3" name="Rectangle 2"/>
          <p:cNvSpPr/>
          <p:nvPr/>
        </p:nvSpPr>
        <p:spPr>
          <a:xfrm>
            <a:off x="740373" y="3581400"/>
            <a:ext cx="7641628" cy="2057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6172200" y="914400"/>
            <a:ext cx="2286000" cy="2057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6177804" y="914400"/>
            <a:ext cx="2204196" cy="369332"/>
          </a:xfrm>
          <a:prstGeom prst="rect">
            <a:avLst/>
          </a:prstGeom>
          <a:noFill/>
        </p:spPr>
        <p:txBody>
          <a:bodyPr wrap="square" rtlCol="0">
            <a:spAutoFit/>
          </a:bodyPr>
          <a:lstStyle/>
          <a:p>
            <a:r>
              <a:rPr lang="en-US" dirty="0" smtClean="0"/>
              <a:t>Phenyl Ethers PPH</a:t>
            </a:r>
            <a:endParaRPr lang="en-US" dirty="0"/>
          </a:p>
        </p:txBody>
      </p:sp>
    </p:spTree>
    <p:extLst>
      <p:ext uri="{BB962C8B-B14F-4D97-AF65-F5344CB8AC3E}">
        <p14:creationId xmlns:p14="http://schemas.microsoft.com/office/powerpoint/2010/main" val="1717882271"/>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6" grpId="0" animBg="1"/>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609600" y="1295400"/>
            <a:ext cx="8153400" cy="5334000"/>
          </a:xfrm>
        </p:spPr>
        <p:txBody>
          <a:bodyPr/>
          <a:lstStyle/>
          <a:p>
            <a:r>
              <a:rPr lang="en-US" dirty="0" smtClean="0"/>
              <a:t>~10,000 gallons spilled </a:t>
            </a:r>
            <a:endParaRPr lang="en-US" dirty="0" smtClean="0"/>
          </a:p>
          <a:p>
            <a:r>
              <a:rPr lang="en-US" dirty="0" smtClean="0"/>
              <a:t>MCHM </a:t>
            </a:r>
            <a:r>
              <a:rPr lang="en-US" dirty="0" smtClean="0"/>
              <a:t>in the </a:t>
            </a:r>
            <a:r>
              <a:rPr lang="en-US" u="sng" dirty="0" smtClean="0"/>
              <a:t>distributed treated </a:t>
            </a:r>
            <a:r>
              <a:rPr lang="en-US" dirty="0" smtClean="0"/>
              <a:t>water reached 3-4 ppm and then quickly dropped below 1 ppm</a:t>
            </a:r>
          </a:p>
          <a:p>
            <a:r>
              <a:rPr lang="en-US" dirty="0"/>
              <a:t>N</a:t>
            </a:r>
            <a:r>
              <a:rPr lang="en-US" dirty="0" smtClean="0"/>
              <a:t>ausea, skin and eye irritation, and headaches </a:t>
            </a:r>
            <a:r>
              <a:rPr lang="en-US" dirty="0" smtClean="0"/>
              <a:t>reported</a:t>
            </a:r>
            <a:endParaRPr lang="en-US" dirty="0" smtClean="0"/>
          </a:p>
          <a:p>
            <a:r>
              <a:rPr lang="en-US" dirty="0" smtClean="0"/>
              <a:t>CDC </a:t>
            </a:r>
            <a:r>
              <a:rPr lang="en-US" dirty="0" smtClean="0"/>
              <a:t>issued </a:t>
            </a:r>
            <a:r>
              <a:rPr lang="en-US" dirty="0" smtClean="0"/>
              <a:t>drinking water advisory level (DWAL) of 1 ppm for MCHM </a:t>
            </a:r>
            <a:r>
              <a:rPr lang="en-US" dirty="0" smtClean="0"/>
              <a:t> </a:t>
            </a:r>
            <a:r>
              <a:rPr lang="en-US" dirty="0" smtClean="0"/>
              <a:t>based on manufacturer’s unpublished toxicology studies</a:t>
            </a:r>
          </a:p>
          <a:p>
            <a:r>
              <a:rPr lang="en-US" dirty="0" smtClean="0"/>
              <a:t>NTP initial assessment </a:t>
            </a:r>
            <a:r>
              <a:rPr lang="en-US" dirty="0" smtClean="0"/>
              <a:t>suggested little concern for lasting health effects given transient low exposure </a:t>
            </a:r>
            <a:endParaRPr lang="en-US" dirty="0"/>
          </a:p>
        </p:txBody>
      </p:sp>
      <p:sp>
        <p:nvSpPr>
          <p:cNvPr id="6" name="Title 5"/>
          <p:cNvSpPr>
            <a:spLocks noGrp="1"/>
          </p:cNvSpPr>
          <p:nvPr>
            <p:ph type="title"/>
          </p:nvPr>
        </p:nvSpPr>
        <p:spPr/>
        <p:txBody>
          <a:bodyPr/>
          <a:lstStyle/>
          <a:p>
            <a:r>
              <a:rPr lang="en-US" dirty="0" smtClean="0"/>
              <a:t>Elk River spill</a:t>
            </a:r>
            <a:endParaRPr lang="en-US" dirty="0"/>
          </a:p>
        </p:txBody>
      </p:sp>
      <p:sp>
        <p:nvSpPr>
          <p:cNvPr id="4" name="Text Placeholder 2"/>
          <p:cNvSpPr>
            <a:spLocks noGrp="1"/>
          </p:cNvSpPr>
          <p:nvPr>
            <p:ph type="body" sz="quarter" idx="10"/>
          </p:nvPr>
        </p:nvSpPr>
        <p:spPr>
          <a:xfrm>
            <a:off x="152400" y="778948"/>
            <a:ext cx="8153400" cy="381000"/>
          </a:xfrm>
        </p:spPr>
        <p:txBody>
          <a:bodyPr/>
          <a:lstStyle/>
          <a:p>
            <a:endParaRPr lang="en-US" dirty="0"/>
          </a:p>
        </p:txBody>
      </p:sp>
      <p:sp>
        <p:nvSpPr>
          <p:cNvPr id="2" name="Slide Number Placeholder 1"/>
          <p:cNvSpPr>
            <a:spLocks noGrp="1"/>
          </p:cNvSpPr>
          <p:nvPr>
            <p:ph type="sldNum" sz="quarter" idx="4"/>
          </p:nvPr>
        </p:nvSpPr>
        <p:spPr/>
        <p:txBody>
          <a:bodyPr/>
          <a:lstStyle/>
          <a:p>
            <a:pPr>
              <a:defRPr/>
            </a:pPr>
            <a:endParaRPr lang="en-US" dirty="0"/>
          </a:p>
        </p:txBody>
      </p:sp>
    </p:spTree>
    <p:extLst>
      <p:ext uri="{BB962C8B-B14F-4D97-AF65-F5344CB8AC3E}">
        <p14:creationId xmlns:p14="http://schemas.microsoft.com/office/powerpoint/2010/main" val="461320490"/>
      </p:ext>
    </p:extLst>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47800"/>
            <a:ext cx="7772400" cy="4800600"/>
          </a:xfrm>
        </p:spPr>
        <p:txBody>
          <a:bodyPr/>
          <a:lstStyle/>
          <a:p>
            <a:r>
              <a:rPr lang="en-US" dirty="0" smtClean="0"/>
              <a:t>Few toxicology studies to support the MCHM DWAL</a:t>
            </a:r>
          </a:p>
          <a:p>
            <a:r>
              <a:rPr lang="en-US" dirty="0" smtClean="0"/>
              <a:t>No studies of MCHM in developing animals </a:t>
            </a:r>
          </a:p>
          <a:p>
            <a:r>
              <a:rPr lang="en-US" dirty="0" smtClean="0"/>
              <a:t>Very limited data on the minor components of the spill</a:t>
            </a:r>
          </a:p>
        </p:txBody>
      </p:sp>
      <p:sp>
        <p:nvSpPr>
          <p:cNvPr id="3" name="Text Placeholder 2"/>
          <p:cNvSpPr>
            <a:spLocks noGrp="1"/>
          </p:cNvSpPr>
          <p:nvPr>
            <p:ph type="body" sz="quarter" idx="10"/>
          </p:nvPr>
        </p:nvSpPr>
        <p:spPr/>
        <p:txBody>
          <a:bodyPr/>
          <a:lstStyle/>
          <a:p>
            <a:r>
              <a:rPr lang="en-US" dirty="0" smtClean="0"/>
              <a:t>Uncertainties</a:t>
            </a:r>
            <a:endParaRPr lang="en-US" dirty="0"/>
          </a:p>
        </p:txBody>
      </p:sp>
      <p:sp>
        <p:nvSpPr>
          <p:cNvPr id="4" name="Title 3"/>
          <p:cNvSpPr>
            <a:spLocks noGrp="1"/>
          </p:cNvSpPr>
          <p:nvPr>
            <p:ph type="title"/>
          </p:nvPr>
        </p:nvSpPr>
        <p:spPr/>
        <p:txBody>
          <a:bodyPr/>
          <a:lstStyle/>
          <a:p>
            <a:r>
              <a:rPr lang="en-US" dirty="0" smtClean="0"/>
              <a:t>Elk River chemical </a:t>
            </a:r>
            <a:r>
              <a:rPr lang="en-US" dirty="0"/>
              <a:t>t</a:t>
            </a:r>
            <a:r>
              <a:rPr lang="en-US" dirty="0" smtClean="0"/>
              <a:t>oxicology </a:t>
            </a:r>
            <a:r>
              <a:rPr lang="en-US" dirty="0"/>
              <a:t>d</a:t>
            </a:r>
            <a:r>
              <a:rPr lang="en-US" dirty="0" smtClean="0"/>
              <a:t>ata</a:t>
            </a:r>
            <a:endParaRPr lang="en-US" dirty="0"/>
          </a:p>
        </p:txBody>
      </p:sp>
      <p:sp>
        <p:nvSpPr>
          <p:cNvPr id="5" name="Slide Number Placeholder 4"/>
          <p:cNvSpPr>
            <a:spLocks noGrp="1"/>
          </p:cNvSpPr>
          <p:nvPr>
            <p:ph type="sldNum" sz="quarter" idx="4"/>
          </p:nvPr>
        </p:nvSpPr>
        <p:spPr/>
        <p:txBody>
          <a:bodyPr/>
          <a:lstStyle/>
          <a:p>
            <a:pPr>
              <a:defRPr/>
            </a:pPr>
            <a:endParaRPr lang="en-US" dirty="0"/>
          </a:p>
        </p:txBody>
      </p:sp>
    </p:spTree>
    <p:extLst>
      <p:ext uri="{BB962C8B-B14F-4D97-AF65-F5344CB8AC3E}">
        <p14:creationId xmlns:p14="http://schemas.microsoft.com/office/powerpoint/2010/main" val="2485348976"/>
      </p:ext>
    </p:extLst>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001000" cy="4800600"/>
          </a:xfrm>
        </p:spPr>
        <p:txBody>
          <a:bodyPr/>
          <a:lstStyle/>
          <a:p>
            <a:r>
              <a:rPr lang="en-US" sz="2000" dirty="0" smtClean="0"/>
              <a:t>Structure Activity Relationships </a:t>
            </a:r>
            <a:endParaRPr lang="en-US" sz="2000" dirty="0" smtClean="0"/>
          </a:p>
          <a:p>
            <a:r>
              <a:rPr lang="en-US" sz="2000" dirty="0" smtClean="0"/>
              <a:t>High </a:t>
            </a:r>
            <a:r>
              <a:rPr lang="en-US" sz="2000" dirty="0" smtClean="0"/>
              <a:t>throughput </a:t>
            </a:r>
            <a:r>
              <a:rPr lang="en-US" sz="2000" dirty="0"/>
              <a:t>screens </a:t>
            </a:r>
            <a:r>
              <a:rPr lang="en-US" sz="2000" dirty="0" smtClean="0"/>
              <a:t>(Tox21) </a:t>
            </a:r>
          </a:p>
          <a:p>
            <a:r>
              <a:rPr lang="en-US" sz="2000" dirty="0" smtClean="0"/>
              <a:t>C. </a:t>
            </a:r>
            <a:r>
              <a:rPr lang="en-US" sz="2000" dirty="0" err="1" smtClean="0"/>
              <a:t>elegans</a:t>
            </a:r>
            <a:r>
              <a:rPr lang="en-US" sz="2000" dirty="0" smtClean="0"/>
              <a:t> (roundworm) </a:t>
            </a:r>
            <a:r>
              <a:rPr lang="en-US" sz="2000" dirty="0"/>
              <a:t>toxicity </a:t>
            </a:r>
            <a:endParaRPr lang="en-US" sz="2000" dirty="0" smtClean="0"/>
          </a:p>
          <a:p>
            <a:r>
              <a:rPr lang="en-US" sz="2000" dirty="0" smtClean="0"/>
              <a:t>Zebrafish </a:t>
            </a:r>
            <a:r>
              <a:rPr lang="en-US" sz="2000" dirty="0" smtClean="0"/>
              <a:t>embryo </a:t>
            </a:r>
            <a:r>
              <a:rPr lang="en-US" sz="2000" dirty="0" smtClean="0"/>
              <a:t>toxicity</a:t>
            </a:r>
            <a:endParaRPr lang="en-US" sz="2000" dirty="0" smtClean="0"/>
          </a:p>
          <a:p>
            <a:r>
              <a:rPr lang="en-US" sz="2000" dirty="0" smtClean="0"/>
              <a:t>Genetic </a:t>
            </a:r>
            <a:r>
              <a:rPr lang="en-US" sz="2000" dirty="0" smtClean="0"/>
              <a:t>toxicity</a:t>
            </a:r>
            <a:endParaRPr lang="en-US" dirty="0"/>
          </a:p>
        </p:txBody>
      </p:sp>
      <p:sp>
        <p:nvSpPr>
          <p:cNvPr id="3" name="Text Placeholder 2"/>
          <p:cNvSpPr>
            <a:spLocks noGrp="1"/>
          </p:cNvSpPr>
          <p:nvPr>
            <p:ph type="body" sz="quarter" idx="10"/>
          </p:nvPr>
        </p:nvSpPr>
        <p:spPr/>
        <p:txBody>
          <a:bodyPr/>
          <a:lstStyle/>
          <a:p>
            <a:r>
              <a:rPr lang="en-US" dirty="0" smtClean="0"/>
              <a:t>Rapid predictive screens</a:t>
            </a:r>
            <a:endParaRPr lang="en-US" dirty="0"/>
          </a:p>
        </p:txBody>
      </p:sp>
      <p:sp>
        <p:nvSpPr>
          <p:cNvPr id="4" name="Title 3"/>
          <p:cNvSpPr>
            <a:spLocks noGrp="1"/>
          </p:cNvSpPr>
          <p:nvPr>
            <p:ph type="title"/>
          </p:nvPr>
        </p:nvSpPr>
        <p:spPr/>
        <p:txBody>
          <a:bodyPr/>
          <a:lstStyle/>
          <a:p>
            <a:r>
              <a:rPr lang="en-US" dirty="0" smtClean="0"/>
              <a:t>Types of studies </a:t>
            </a:r>
            <a:r>
              <a:rPr lang="en-US" dirty="0"/>
              <a:t>s</a:t>
            </a:r>
            <a:r>
              <a:rPr lang="en-US" dirty="0" smtClean="0"/>
              <a:t>elected</a:t>
            </a:r>
            <a:endParaRPr lang="en-US" dirty="0"/>
          </a:p>
        </p:txBody>
      </p:sp>
    </p:spTree>
    <p:extLst>
      <p:ext uri="{BB962C8B-B14F-4D97-AF65-F5344CB8AC3E}">
        <p14:creationId xmlns:p14="http://schemas.microsoft.com/office/powerpoint/2010/main" val="1926034664"/>
      </p:ext>
    </p:extLst>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000" dirty="0" smtClean="0"/>
              <a:t>5-Day toxicogenomic </a:t>
            </a:r>
            <a:r>
              <a:rPr lang="en-US" sz="2000" dirty="0"/>
              <a:t>study </a:t>
            </a:r>
            <a:endParaRPr lang="en-US" sz="2000" dirty="0" smtClean="0"/>
          </a:p>
          <a:p>
            <a:r>
              <a:rPr lang="en-US" sz="2000" dirty="0" smtClean="0"/>
              <a:t>Mouse dermal irritation and hypersensitivity </a:t>
            </a:r>
            <a:r>
              <a:rPr lang="en-US" sz="2000" dirty="0"/>
              <a:t>studies </a:t>
            </a:r>
            <a:endParaRPr lang="en-US" sz="2000" dirty="0" smtClean="0"/>
          </a:p>
          <a:p>
            <a:r>
              <a:rPr lang="en-US" sz="2000" dirty="0" smtClean="0"/>
              <a:t>Rat prenatal toxicity studies</a:t>
            </a:r>
          </a:p>
          <a:p>
            <a:endParaRPr lang="en-US" sz="2000" dirty="0" smtClean="0"/>
          </a:p>
          <a:p>
            <a:endParaRPr lang="en-US" dirty="0"/>
          </a:p>
        </p:txBody>
      </p:sp>
      <p:sp>
        <p:nvSpPr>
          <p:cNvPr id="3" name="Text Placeholder 2"/>
          <p:cNvSpPr>
            <a:spLocks noGrp="1"/>
          </p:cNvSpPr>
          <p:nvPr>
            <p:ph type="body" sz="quarter" idx="10"/>
          </p:nvPr>
        </p:nvSpPr>
        <p:spPr/>
        <p:txBody>
          <a:bodyPr/>
          <a:lstStyle/>
          <a:p>
            <a:r>
              <a:rPr lang="en-US" dirty="0" smtClean="0"/>
              <a:t>Studies using rodents</a:t>
            </a:r>
            <a:endParaRPr lang="en-US" dirty="0"/>
          </a:p>
        </p:txBody>
      </p:sp>
      <p:sp>
        <p:nvSpPr>
          <p:cNvPr id="4" name="Title 3"/>
          <p:cNvSpPr>
            <a:spLocks noGrp="1"/>
          </p:cNvSpPr>
          <p:nvPr>
            <p:ph type="title"/>
          </p:nvPr>
        </p:nvSpPr>
        <p:spPr/>
        <p:txBody>
          <a:bodyPr/>
          <a:lstStyle/>
          <a:p>
            <a:r>
              <a:rPr lang="en-US" dirty="0" smtClean="0"/>
              <a:t>Types of </a:t>
            </a:r>
            <a:r>
              <a:rPr lang="en-US" dirty="0"/>
              <a:t>s</a:t>
            </a:r>
            <a:r>
              <a:rPr lang="en-US" dirty="0" smtClean="0"/>
              <a:t>tudies </a:t>
            </a:r>
            <a:r>
              <a:rPr lang="en-US" dirty="0"/>
              <a:t>s</a:t>
            </a:r>
            <a:r>
              <a:rPr lang="en-US" dirty="0" smtClean="0"/>
              <a:t>elected</a:t>
            </a:r>
            <a:endParaRPr lang="en-US" dirty="0"/>
          </a:p>
        </p:txBody>
      </p:sp>
    </p:spTree>
    <p:extLst>
      <p:ext uri="{BB962C8B-B14F-4D97-AF65-F5344CB8AC3E}">
        <p14:creationId xmlns:p14="http://schemas.microsoft.com/office/powerpoint/2010/main" val="1820871296"/>
      </p:ext>
    </p:extLst>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smtClean="0"/>
              <a:t>Toxicity Predictions</a:t>
            </a:r>
          </a:p>
          <a:p>
            <a:pPr lvl="1"/>
            <a:r>
              <a:rPr lang="en-US" sz="2000" dirty="0" smtClean="0"/>
              <a:t>MCHM chemicals class</a:t>
            </a:r>
            <a:endParaRPr lang="en-US" sz="2400" dirty="0"/>
          </a:p>
          <a:p>
            <a:pPr lvl="2"/>
            <a:r>
              <a:rPr lang="en-US" sz="2000" dirty="0"/>
              <a:t>Developmental </a:t>
            </a:r>
            <a:r>
              <a:rPr lang="en-US" sz="2000" dirty="0" smtClean="0"/>
              <a:t>toxicity </a:t>
            </a:r>
            <a:r>
              <a:rPr lang="en-US" sz="2000" dirty="0"/>
              <a:t>and </a:t>
            </a:r>
            <a:r>
              <a:rPr lang="en-US" sz="2000" dirty="0" smtClean="0"/>
              <a:t>irritancy</a:t>
            </a:r>
          </a:p>
          <a:p>
            <a:pPr lvl="1"/>
            <a:r>
              <a:rPr lang="en-US" dirty="0" smtClean="0"/>
              <a:t>Phenyl Ethers </a:t>
            </a:r>
          </a:p>
          <a:p>
            <a:pPr lvl="2"/>
            <a:r>
              <a:rPr lang="en-US" dirty="0" smtClean="0"/>
              <a:t>None</a:t>
            </a:r>
            <a:endParaRPr lang="en-US" sz="1600" dirty="0"/>
          </a:p>
        </p:txBody>
      </p:sp>
      <p:sp>
        <p:nvSpPr>
          <p:cNvPr id="3" name="Text Placeholder 2"/>
          <p:cNvSpPr>
            <a:spLocks noGrp="1"/>
          </p:cNvSpPr>
          <p:nvPr>
            <p:ph type="body" sz="quarter" idx="10"/>
          </p:nvPr>
        </p:nvSpPr>
        <p:spPr/>
        <p:txBody>
          <a:bodyPr/>
          <a:lstStyle/>
          <a:p>
            <a:r>
              <a:rPr lang="en-US" dirty="0" smtClean="0"/>
              <a:t>Findings (six software platforms, 199 models)</a:t>
            </a:r>
            <a:endParaRPr lang="en-US" dirty="0"/>
          </a:p>
        </p:txBody>
      </p:sp>
      <p:sp>
        <p:nvSpPr>
          <p:cNvPr id="4" name="Title 3"/>
          <p:cNvSpPr>
            <a:spLocks noGrp="1"/>
          </p:cNvSpPr>
          <p:nvPr>
            <p:ph type="title"/>
          </p:nvPr>
        </p:nvSpPr>
        <p:spPr/>
        <p:txBody>
          <a:bodyPr/>
          <a:lstStyle/>
          <a:p>
            <a:r>
              <a:rPr lang="en-US" dirty="0"/>
              <a:t>Structure Activity Relationship (SAR)</a:t>
            </a:r>
          </a:p>
        </p:txBody>
      </p:sp>
      <p:sp>
        <p:nvSpPr>
          <p:cNvPr id="5" name="Slide Number Placeholder 4"/>
          <p:cNvSpPr>
            <a:spLocks noGrp="1"/>
          </p:cNvSpPr>
          <p:nvPr>
            <p:ph type="sldNum" sz="quarter" idx="4"/>
          </p:nvPr>
        </p:nvSpPr>
        <p:spPr/>
        <p:txBody>
          <a:bodyPr/>
          <a:lstStyle/>
          <a:p>
            <a:pPr>
              <a:defRPr/>
            </a:pPr>
            <a:endParaRPr lang="en-US" dirty="0"/>
          </a:p>
        </p:txBody>
      </p:sp>
    </p:spTree>
    <p:extLst>
      <p:ext uri="{BB962C8B-B14F-4D97-AF65-F5344CB8AC3E}">
        <p14:creationId xmlns:p14="http://schemas.microsoft.com/office/powerpoint/2010/main" val="3584118709"/>
      </p:ext>
    </p:extLst>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ntp-template-2014">
  <a:themeElements>
    <a:clrScheme name="NTP 2013 color scheme">
      <a:dk1>
        <a:srgbClr val="000000"/>
      </a:dk1>
      <a:lt1>
        <a:srgbClr val="FFFFFF"/>
      </a:lt1>
      <a:dk2>
        <a:srgbClr val="1F419B"/>
      </a:dk2>
      <a:lt2>
        <a:srgbClr val="5F5F5F"/>
      </a:lt2>
      <a:accent1>
        <a:srgbClr val="F6C852"/>
      </a:accent1>
      <a:accent2>
        <a:srgbClr val="EE5D38"/>
      </a:accent2>
      <a:accent3>
        <a:srgbClr val="FFFFFF"/>
      </a:accent3>
      <a:accent4>
        <a:srgbClr val="000000"/>
      </a:accent4>
      <a:accent5>
        <a:srgbClr val="FAE0B3"/>
      </a:accent5>
      <a:accent6>
        <a:srgbClr val="D85332"/>
      </a:accent6>
      <a:hlink>
        <a:srgbClr val="1C50A9"/>
      </a:hlink>
      <a:folHlink>
        <a:srgbClr val="65C7BA"/>
      </a:folHlink>
    </a:clrScheme>
    <a:fontScheme name="NTPtemplate11300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TPtemplate11300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TPtemplate11300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TPtemplate11300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TPtemplate11300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TPtemplate11300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TPtemplate11300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TPtemplate11300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TPtemplate11300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TPtemplate11300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TPtemplate11300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TPtemplate11300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TPtemplate11300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TPtemplate113005 13">
        <a:dk1>
          <a:srgbClr val="FFFFFF"/>
        </a:dk1>
        <a:lt1>
          <a:srgbClr val="FFFFFF"/>
        </a:lt1>
        <a:dk2>
          <a:srgbClr val="65C7BA"/>
        </a:dk2>
        <a:lt2>
          <a:srgbClr val="095D9C"/>
        </a:lt2>
        <a:accent1>
          <a:srgbClr val="F6C852"/>
        </a:accent1>
        <a:accent2>
          <a:srgbClr val="EE5D38"/>
        </a:accent2>
        <a:accent3>
          <a:srgbClr val="FFFFFF"/>
        </a:accent3>
        <a:accent4>
          <a:srgbClr val="DADADA"/>
        </a:accent4>
        <a:accent5>
          <a:srgbClr val="FAE0B3"/>
        </a:accent5>
        <a:accent6>
          <a:srgbClr val="D85332"/>
        </a:accent6>
        <a:hlink>
          <a:srgbClr val="1C50A9"/>
        </a:hlink>
        <a:folHlink>
          <a:srgbClr val="008998"/>
        </a:folHlink>
      </a:clrScheme>
      <a:clrMap bg1="lt1" tx1="dk1" bg2="lt2" tx2="dk2" accent1="accent1" accent2="accent2" accent3="accent3" accent4="accent4" accent5="accent5" accent6="accent6" hlink="hlink" folHlink="folHlink"/>
    </a:extraClrScheme>
    <a:extraClrScheme>
      <a:clrScheme name="NTPtemplate113005 14">
        <a:dk1>
          <a:srgbClr val="FFFFFF"/>
        </a:dk1>
        <a:lt1>
          <a:srgbClr val="FFFFFF"/>
        </a:lt1>
        <a:dk2>
          <a:srgbClr val="65C7BA"/>
        </a:dk2>
        <a:lt2>
          <a:srgbClr val="1C1C1C"/>
        </a:lt2>
        <a:accent1>
          <a:srgbClr val="F6C852"/>
        </a:accent1>
        <a:accent2>
          <a:srgbClr val="EE5D38"/>
        </a:accent2>
        <a:accent3>
          <a:srgbClr val="FFFFFF"/>
        </a:accent3>
        <a:accent4>
          <a:srgbClr val="DADADA"/>
        </a:accent4>
        <a:accent5>
          <a:srgbClr val="FAE0B3"/>
        </a:accent5>
        <a:accent6>
          <a:srgbClr val="D85332"/>
        </a:accent6>
        <a:hlink>
          <a:srgbClr val="1C50A9"/>
        </a:hlink>
        <a:folHlink>
          <a:srgbClr val="008998"/>
        </a:folHlink>
      </a:clrScheme>
      <a:clrMap bg1="lt1" tx1="dk1" bg2="lt2" tx2="dk2" accent1="accent1" accent2="accent2" accent3="accent3" accent4="accent4" accent5="accent5" accent6="accent6" hlink="hlink" folHlink="folHlink"/>
    </a:extraClrScheme>
    <a:extraClrScheme>
      <a:clrScheme name="NTPtemplate113005 15">
        <a:dk1>
          <a:srgbClr val="1C1C1C"/>
        </a:dk1>
        <a:lt1>
          <a:srgbClr val="FFFFFF"/>
        </a:lt1>
        <a:dk2>
          <a:srgbClr val="5F5F5F"/>
        </a:dk2>
        <a:lt2>
          <a:srgbClr val="65C7BA"/>
        </a:lt2>
        <a:accent1>
          <a:srgbClr val="F6C852"/>
        </a:accent1>
        <a:accent2>
          <a:srgbClr val="EE5D38"/>
        </a:accent2>
        <a:accent3>
          <a:srgbClr val="B6B6B6"/>
        </a:accent3>
        <a:accent4>
          <a:srgbClr val="DADADA"/>
        </a:accent4>
        <a:accent5>
          <a:srgbClr val="FAE0B3"/>
        </a:accent5>
        <a:accent6>
          <a:srgbClr val="D85332"/>
        </a:accent6>
        <a:hlink>
          <a:srgbClr val="1C50A9"/>
        </a:hlink>
        <a:folHlink>
          <a:srgbClr val="008998"/>
        </a:folHlink>
      </a:clrScheme>
      <a:clrMap bg1="dk2" tx1="lt1" bg2="dk1" tx2="lt2" accent1="accent1" accent2="accent2" accent3="accent3" accent4="accent4" accent5="accent5" accent6="accent6" hlink="hlink" folHlink="folHlink"/>
    </a:extraClrScheme>
    <a:extraClrScheme>
      <a:clrScheme name="NTPtemplate113005 16">
        <a:dk1>
          <a:srgbClr val="000000"/>
        </a:dk1>
        <a:lt1>
          <a:srgbClr val="FFFFFF"/>
        </a:lt1>
        <a:dk2>
          <a:srgbClr val="65C7BA"/>
        </a:dk2>
        <a:lt2>
          <a:srgbClr val="5F5F5F"/>
        </a:lt2>
        <a:accent1>
          <a:srgbClr val="F6C852"/>
        </a:accent1>
        <a:accent2>
          <a:srgbClr val="EE5D38"/>
        </a:accent2>
        <a:accent3>
          <a:srgbClr val="FFFFFF"/>
        </a:accent3>
        <a:accent4>
          <a:srgbClr val="000000"/>
        </a:accent4>
        <a:accent5>
          <a:srgbClr val="FAE0B3"/>
        </a:accent5>
        <a:accent6>
          <a:srgbClr val="D85332"/>
        </a:accent6>
        <a:hlink>
          <a:srgbClr val="1C50A9"/>
        </a:hlink>
        <a:folHlink>
          <a:srgbClr val="00899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ntp-template-2014-no-graphics">
  <a:themeElements>
    <a:clrScheme name="NTP 2013 color scheme">
      <a:dk1>
        <a:srgbClr val="000000"/>
      </a:dk1>
      <a:lt1>
        <a:srgbClr val="FFFFFF"/>
      </a:lt1>
      <a:dk2>
        <a:srgbClr val="1F419B"/>
      </a:dk2>
      <a:lt2>
        <a:srgbClr val="5F5F5F"/>
      </a:lt2>
      <a:accent1>
        <a:srgbClr val="F6C852"/>
      </a:accent1>
      <a:accent2>
        <a:srgbClr val="EE5D38"/>
      </a:accent2>
      <a:accent3>
        <a:srgbClr val="FFFFFF"/>
      </a:accent3>
      <a:accent4>
        <a:srgbClr val="000000"/>
      </a:accent4>
      <a:accent5>
        <a:srgbClr val="FAE0B3"/>
      </a:accent5>
      <a:accent6>
        <a:srgbClr val="D85332"/>
      </a:accent6>
      <a:hlink>
        <a:srgbClr val="1C50A9"/>
      </a:hlink>
      <a:folHlink>
        <a:srgbClr val="65C7BA"/>
      </a:folHlink>
    </a:clrScheme>
    <a:fontScheme name="NTPtemplate11300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TPtemplate11300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TPtemplate11300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TPtemplate11300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TPtemplate11300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TPtemplate11300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TPtemplate11300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TPtemplate11300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TPtemplate11300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TPtemplate11300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TPtemplate11300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TPtemplate11300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TPtemplate11300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TPtemplate113005 13">
        <a:dk1>
          <a:srgbClr val="FFFFFF"/>
        </a:dk1>
        <a:lt1>
          <a:srgbClr val="FFFFFF"/>
        </a:lt1>
        <a:dk2>
          <a:srgbClr val="65C7BA"/>
        </a:dk2>
        <a:lt2>
          <a:srgbClr val="095D9C"/>
        </a:lt2>
        <a:accent1>
          <a:srgbClr val="F6C852"/>
        </a:accent1>
        <a:accent2>
          <a:srgbClr val="EE5D38"/>
        </a:accent2>
        <a:accent3>
          <a:srgbClr val="FFFFFF"/>
        </a:accent3>
        <a:accent4>
          <a:srgbClr val="DADADA"/>
        </a:accent4>
        <a:accent5>
          <a:srgbClr val="FAE0B3"/>
        </a:accent5>
        <a:accent6>
          <a:srgbClr val="D85332"/>
        </a:accent6>
        <a:hlink>
          <a:srgbClr val="1C50A9"/>
        </a:hlink>
        <a:folHlink>
          <a:srgbClr val="008998"/>
        </a:folHlink>
      </a:clrScheme>
      <a:clrMap bg1="lt1" tx1="dk1" bg2="lt2" tx2="dk2" accent1="accent1" accent2="accent2" accent3="accent3" accent4="accent4" accent5="accent5" accent6="accent6" hlink="hlink" folHlink="folHlink"/>
    </a:extraClrScheme>
    <a:extraClrScheme>
      <a:clrScheme name="NTPtemplate113005 14">
        <a:dk1>
          <a:srgbClr val="FFFFFF"/>
        </a:dk1>
        <a:lt1>
          <a:srgbClr val="FFFFFF"/>
        </a:lt1>
        <a:dk2>
          <a:srgbClr val="65C7BA"/>
        </a:dk2>
        <a:lt2>
          <a:srgbClr val="1C1C1C"/>
        </a:lt2>
        <a:accent1>
          <a:srgbClr val="F6C852"/>
        </a:accent1>
        <a:accent2>
          <a:srgbClr val="EE5D38"/>
        </a:accent2>
        <a:accent3>
          <a:srgbClr val="FFFFFF"/>
        </a:accent3>
        <a:accent4>
          <a:srgbClr val="DADADA"/>
        </a:accent4>
        <a:accent5>
          <a:srgbClr val="FAE0B3"/>
        </a:accent5>
        <a:accent6>
          <a:srgbClr val="D85332"/>
        </a:accent6>
        <a:hlink>
          <a:srgbClr val="1C50A9"/>
        </a:hlink>
        <a:folHlink>
          <a:srgbClr val="008998"/>
        </a:folHlink>
      </a:clrScheme>
      <a:clrMap bg1="lt1" tx1="dk1" bg2="lt2" tx2="dk2" accent1="accent1" accent2="accent2" accent3="accent3" accent4="accent4" accent5="accent5" accent6="accent6" hlink="hlink" folHlink="folHlink"/>
    </a:extraClrScheme>
    <a:extraClrScheme>
      <a:clrScheme name="NTPtemplate113005 15">
        <a:dk1>
          <a:srgbClr val="1C1C1C"/>
        </a:dk1>
        <a:lt1>
          <a:srgbClr val="FFFFFF"/>
        </a:lt1>
        <a:dk2>
          <a:srgbClr val="5F5F5F"/>
        </a:dk2>
        <a:lt2>
          <a:srgbClr val="65C7BA"/>
        </a:lt2>
        <a:accent1>
          <a:srgbClr val="F6C852"/>
        </a:accent1>
        <a:accent2>
          <a:srgbClr val="EE5D38"/>
        </a:accent2>
        <a:accent3>
          <a:srgbClr val="B6B6B6"/>
        </a:accent3>
        <a:accent4>
          <a:srgbClr val="DADADA"/>
        </a:accent4>
        <a:accent5>
          <a:srgbClr val="FAE0B3"/>
        </a:accent5>
        <a:accent6>
          <a:srgbClr val="D85332"/>
        </a:accent6>
        <a:hlink>
          <a:srgbClr val="1C50A9"/>
        </a:hlink>
        <a:folHlink>
          <a:srgbClr val="008998"/>
        </a:folHlink>
      </a:clrScheme>
      <a:clrMap bg1="dk2" tx1="lt1" bg2="dk1" tx2="lt2" accent1="accent1" accent2="accent2" accent3="accent3" accent4="accent4" accent5="accent5" accent6="accent6" hlink="hlink" folHlink="folHlink"/>
    </a:extraClrScheme>
    <a:extraClrScheme>
      <a:clrScheme name="NTPtemplate113005 16">
        <a:dk1>
          <a:srgbClr val="000000"/>
        </a:dk1>
        <a:lt1>
          <a:srgbClr val="FFFFFF"/>
        </a:lt1>
        <a:dk2>
          <a:srgbClr val="65C7BA"/>
        </a:dk2>
        <a:lt2>
          <a:srgbClr val="5F5F5F"/>
        </a:lt2>
        <a:accent1>
          <a:srgbClr val="F6C852"/>
        </a:accent1>
        <a:accent2>
          <a:srgbClr val="EE5D38"/>
        </a:accent2>
        <a:accent3>
          <a:srgbClr val="FFFFFF"/>
        </a:accent3>
        <a:accent4>
          <a:srgbClr val="000000"/>
        </a:accent4>
        <a:accent5>
          <a:srgbClr val="FAE0B3"/>
        </a:accent5>
        <a:accent6>
          <a:srgbClr val="D85332"/>
        </a:accent6>
        <a:hlink>
          <a:srgbClr val="1C50A9"/>
        </a:hlink>
        <a:folHlink>
          <a:srgbClr val="008998"/>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GroupOwner xmlns="c17b78cf-7d74-4ead-889b-c1241108beaa">5</GroupOwner>
    <PublishingExpirationDate xmlns="http://schemas.microsoft.com/sharepoint/v3" xsi:nil="true"/>
    <PublishingStartDate xmlns="http://schemas.microsoft.com/sharepoint/v3" xsi:nil="true"/>
    <Category xmlns="c17b78cf-7d74-4ead-889b-c1241108beaa">Powerpoint Templates and Instructions</Category>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CD65BF5932CA04D9E3383094C3639FD" ma:contentTypeVersion="5" ma:contentTypeDescription="Create a new document." ma:contentTypeScope="" ma:versionID="d0a529077d442138280b6a2060e34307">
  <xsd:schema xmlns:xsd="http://www.w3.org/2001/XMLSchema" xmlns:p="http://schemas.microsoft.com/office/2006/metadata/properties" xmlns:ns1="http://schemas.microsoft.com/sharepoint/v3" xmlns:ns2="c17b78cf-7d74-4ead-889b-c1241108beaa" targetNamespace="http://schemas.microsoft.com/office/2006/metadata/properties" ma:root="true" ma:fieldsID="76d5b9e02856fd10e9f1f0a4b7b7e283" ns1:_="" ns2:_="">
    <xsd:import namespace="http://schemas.microsoft.com/sharepoint/v3"/>
    <xsd:import namespace="c17b78cf-7d74-4ead-889b-c1241108beaa"/>
    <xsd:element name="properties">
      <xsd:complexType>
        <xsd:sequence>
          <xsd:element name="documentManagement">
            <xsd:complexType>
              <xsd:all>
                <xsd:element ref="ns1:PublishingStartDate" minOccurs="0"/>
                <xsd:element ref="ns1:PublishingExpirationDate" minOccurs="0"/>
                <xsd:element ref="ns2:Category" minOccurs="0"/>
                <xsd:element ref="ns2:GroupOwner"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dms="http://schemas.microsoft.com/office/2006/documentManagement/types" targetNamespace="c17b78cf-7d74-4ead-889b-c1241108beaa" elementFormDefault="qualified">
    <xsd:import namespace="http://schemas.microsoft.com/office/2006/documentManagement/types"/>
    <xsd:element name="Category" ma:index="10" nillable="true" ma:displayName="Category" ma:default="Powerpoint Templates and Instructions" ma:format="Dropdown" ma:internalName="Category">
      <xsd:simpleType>
        <xsd:union memberTypes="dms:Text">
          <xsd:simpleType>
            <xsd:restriction base="dms:Choice">
              <xsd:enumeration value="Disclaimers"/>
              <xsd:enumeration value="Letterhead"/>
              <xsd:enumeration value="Powerpoint Templates and Instructions"/>
            </xsd:restriction>
          </xsd:simpleType>
        </xsd:union>
      </xsd:simpleType>
    </xsd:element>
    <xsd:element name="GroupOwner" ma:index="11" nillable="true" ma:displayName="Group Owner" ma:list="{4bcd32e6-6cb8-4d6f-bd1c-e2cf00d71c9d}" ma:internalName="GroupOwner" ma:showField="Nickname">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7DE265A-B32D-4F31-B56F-06F8919650CA}">
  <ds:schemaRefs>
    <ds:schemaRef ds:uri="http://www.w3.org/XML/1998/namespace"/>
    <ds:schemaRef ds:uri="http://purl.org/dc/dcmitype/"/>
    <ds:schemaRef ds:uri="http://schemas.microsoft.com/office/2006/documentManagement/types"/>
    <ds:schemaRef ds:uri="http://purl.org/dc/terms/"/>
    <ds:schemaRef ds:uri="http://schemas.openxmlformats.org/package/2006/metadata/core-properties"/>
    <ds:schemaRef ds:uri="c17b78cf-7d74-4ead-889b-c1241108beaa"/>
    <ds:schemaRef ds:uri="http://purl.org/dc/elements/1.1/"/>
    <ds:schemaRef ds:uri="http://schemas.microsoft.com/sharepoint/v3"/>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487C62F4-0277-43EB-91EF-AC167E242A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17b78cf-7d74-4ead-889b-c1241108beaa"/>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7479CA64-2DA2-4973-B75D-19F42721F97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21993</TotalTime>
  <Words>2597</Words>
  <Application>Microsoft Macintosh PowerPoint</Application>
  <PresentationFormat>On-screen Show (4:3)</PresentationFormat>
  <Paragraphs>331</Paragraphs>
  <Slides>27</Slides>
  <Notes>22</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27</vt:i4>
      </vt:variant>
    </vt:vector>
  </HeadingPairs>
  <TitlesOfParts>
    <vt:vector size="36" baseType="lpstr">
      <vt:lpstr>Calibri</vt:lpstr>
      <vt:lpstr>Lucida Grande</vt:lpstr>
      <vt:lpstr>ＭＳ Ｐゴシック</vt:lpstr>
      <vt:lpstr>Times</vt:lpstr>
      <vt:lpstr>Times New Roman</vt:lpstr>
      <vt:lpstr>Arial</vt:lpstr>
      <vt:lpstr>ntp-template-2014</vt:lpstr>
      <vt:lpstr>Custom Design</vt:lpstr>
      <vt:lpstr>ntp-template-2014-no-graphics</vt:lpstr>
      <vt:lpstr>  Use of All Available Data in Chemicals Assessment</vt:lpstr>
      <vt:lpstr>Diverse data for public health decisions</vt:lpstr>
      <vt:lpstr>January 9, 2014-  A data poor emergency situation </vt:lpstr>
      <vt:lpstr>Elk River, West Virginia-January 9, 2014 </vt:lpstr>
      <vt:lpstr>Elk River spill</vt:lpstr>
      <vt:lpstr>Elk River chemical toxicology data</vt:lpstr>
      <vt:lpstr>Types of studies selected</vt:lpstr>
      <vt:lpstr>Types of studies selected</vt:lpstr>
      <vt:lpstr>Structure Activity Relationship (SAR)</vt:lpstr>
      <vt:lpstr>High throughput screening</vt:lpstr>
      <vt:lpstr>High throughput screening</vt:lpstr>
      <vt:lpstr>C. elegans toxicity</vt:lpstr>
      <vt:lpstr>Zebrafish developmental toxicity</vt:lpstr>
      <vt:lpstr>Bacterial mutagenesis</vt:lpstr>
      <vt:lpstr>5-Day toxicogenomics</vt:lpstr>
      <vt:lpstr>5-Day rat toxicogenomics</vt:lpstr>
      <vt:lpstr>Dermal irritancy and hypersensitivity</vt:lpstr>
      <vt:lpstr> Rat prenatal developmental toxicity</vt:lpstr>
      <vt:lpstr>Results in context of study goals</vt:lpstr>
      <vt:lpstr>Results in context of study goals</vt:lpstr>
      <vt:lpstr>Results in context of study goals</vt:lpstr>
      <vt:lpstr>PowerPoint Presentation</vt:lpstr>
      <vt:lpstr>Lessons learned</vt:lpstr>
      <vt:lpstr>Acknowledgements</vt:lpstr>
      <vt:lpstr>PowerPoint Presentation</vt:lpstr>
      <vt:lpstr>5-Day rat toxicogenomics</vt:lpstr>
      <vt:lpstr>5-Day Rat Toxicogenomics</vt:lpstr>
    </vt:vector>
  </TitlesOfParts>
  <LinksUpToDate>false</LinksUpToDate>
  <SharedDoc>false</SharedDoc>
  <HyperlinkBase/>
  <HyperlinksChanged>false</HyperlinksChanged>
  <AppVersion>15.0024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 for NTP Powerpoint Presentations (PPTx)</dc:title>
  <dc:creator>Auerbach, Scott S (NIH/NIEHS) [E]</dc:creator>
  <cp:lastModifiedBy>Microsoft Office User</cp:lastModifiedBy>
  <cp:revision>703</cp:revision>
  <cp:lastPrinted>2014-11-07T18:16:58Z</cp:lastPrinted>
  <dcterms:created xsi:type="dcterms:W3CDTF">2012-11-02T15:00:54Z</dcterms:created>
  <dcterms:modified xsi:type="dcterms:W3CDTF">2016-10-29T16:56:58Z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508Compliant">
    <vt:lpwstr>Yes</vt:lpwstr>
  </property>
  <property fmtid="{D5CDD505-2E9C-101B-9397-08002B2CF9AE}" pid="3" name="ContentType">
    <vt:lpwstr>Document</vt:lpwstr>
  </property>
  <property fmtid="{D5CDD505-2E9C-101B-9397-08002B2CF9AE}" pid="4" name="ContentTypeId">
    <vt:lpwstr>0x0101002CD65BF5932CA04D9E3383094C3639FD</vt:lpwstr>
  </property>
</Properties>
</file>