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34" r:id="rId2"/>
    <p:sldMasterId id="2147483747" r:id="rId3"/>
    <p:sldMasterId id="2147483749" r:id="rId4"/>
    <p:sldMasterId id="2147483751" r:id="rId5"/>
    <p:sldMasterId id="2147483756" r:id="rId6"/>
    <p:sldMasterId id="2147483758" r:id="rId7"/>
    <p:sldMasterId id="2147483765" r:id="rId8"/>
    <p:sldMasterId id="2147483769" r:id="rId9"/>
    <p:sldMasterId id="2147483772" r:id="rId10"/>
  </p:sldMasterIdLst>
  <p:notesMasterIdLst>
    <p:notesMasterId r:id="rId62"/>
  </p:notesMasterIdLst>
  <p:sldIdLst>
    <p:sldId id="358" r:id="rId11"/>
    <p:sldId id="282" r:id="rId12"/>
    <p:sldId id="306" r:id="rId13"/>
    <p:sldId id="307" r:id="rId14"/>
    <p:sldId id="308" r:id="rId15"/>
    <p:sldId id="309" r:id="rId16"/>
    <p:sldId id="327" r:id="rId17"/>
    <p:sldId id="342" r:id="rId18"/>
    <p:sldId id="344" r:id="rId19"/>
    <p:sldId id="332" r:id="rId20"/>
    <p:sldId id="334" r:id="rId21"/>
    <p:sldId id="336" r:id="rId22"/>
    <p:sldId id="339" r:id="rId23"/>
    <p:sldId id="326" r:id="rId24"/>
    <p:sldId id="353" r:id="rId25"/>
    <p:sldId id="313" r:id="rId26"/>
    <p:sldId id="316" r:id="rId27"/>
    <p:sldId id="321" r:id="rId28"/>
    <p:sldId id="331" r:id="rId29"/>
    <p:sldId id="345" r:id="rId30"/>
    <p:sldId id="357" r:id="rId31"/>
    <p:sldId id="351" r:id="rId32"/>
    <p:sldId id="283" r:id="rId33"/>
    <p:sldId id="286" r:id="rId34"/>
    <p:sldId id="340" r:id="rId35"/>
    <p:sldId id="285" r:id="rId36"/>
    <p:sldId id="287" r:id="rId37"/>
    <p:sldId id="293" r:id="rId38"/>
    <p:sldId id="294" r:id="rId39"/>
    <p:sldId id="295" r:id="rId40"/>
    <p:sldId id="296" r:id="rId41"/>
    <p:sldId id="298" r:id="rId42"/>
    <p:sldId id="299" r:id="rId43"/>
    <p:sldId id="289" r:id="rId44"/>
    <p:sldId id="341" r:id="rId45"/>
    <p:sldId id="290" r:id="rId46"/>
    <p:sldId id="304" r:id="rId47"/>
    <p:sldId id="346" r:id="rId48"/>
    <p:sldId id="343" r:id="rId49"/>
    <p:sldId id="352" r:id="rId50"/>
    <p:sldId id="314" r:id="rId51"/>
    <p:sldId id="315" r:id="rId52"/>
    <p:sldId id="354" r:id="rId53"/>
    <p:sldId id="355" r:id="rId54"/>
    <p:sldId id="318" r:id="rId55"/>
    <p:sldId id="320" r:id="rId56"/>
    <p:sldId id="356" r:id="rId57"/>
    <p:sldId id="347" r:id="rId58"/>
    <p:sldId id="348" r:id="rId59"/>
    <p:sldId id="349" r:id="rId60"/>
    <p:sldId id="350"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81" autoAdjust="0"/>
  </p:normalViewPr>
  <p:slideViewPr>
    <p:cSldViewPr snapToGrid="0" snapToObjects="1">
      <p:cViewPr varScale="1">
        <p:scale>
          <a:sx n="79" d="100"/>
          <a:sy n="79" d="100"/>
        </p:scale>
        <p:origin x="1324" y="84"/>
      </p:cViewPr>
      <p:guideLst>
        <p:guide orient="horz" pos="2160"/>
        <p:guide pos="2880"/>
      </p:guideLst>
    </p:cSldViewPr>
  </p:slideViewPr>
  <p:notesTextViewPr>
    <p:cViewPr>
      <p:scale>
        <a:sx n="100" d="100"/>
        <a:sy n="100" d="100"/>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0F2ADE-B77B-3648-87E2-44F53A521FFE}" type="datetimeFigureOut">
              <a:rPr lang="en-US" smtClean="0"/>
              <a:t>10/30/2016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53EAF3-E0B9-C841-9CD6-FF461CEC6258}" type="slidenum">
              <a:rPr lang="en-GB" smtClean="0"/>
              <a:t>‹#›</a:t>
            </a:fld>
            <a:endParaRPr lang="en-GB"/>
          </a:p>
        </p:txBody>
      </p:sp>
    </p:spTree>
    <p:extLst>
      <p:ext uri="{BB962C8B-B14F-4D97-AF65-F5344CB8AC3E}">
        <p14:creationId xmlns:p14="http://schemas.microsoft.com/office/powerpoint/2010/main" val="20129737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unities.nci.nih.gov/i4c/default.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53EAF3-E0B9-C841-9CD6-FF461CEC6258}" type="slidenum">
              <a:rPr lang="en-GB" smtClean="0"/>
              <a:t>1</a:t>
            </a:fld>
            <a:endParaRPr lang="en-GB"/>
          </a:p>
        </p:txBody>
      </p:sp>
    </p:spTree>
    <p:extLst>
      <p:ext uri="{BB962C8B-B14F-4D97-AF65-F5344CB8AC3E}">
        <p14:creationId xmlns:p14="http://schemas.microsoft.com/office/powerpoint/2010/main" val="3518838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56220-99CB-4DB8-834A-39BD3DB0D7E9}" type="slidenum">
              <a:rPr lang="en-US" altLang="en-US"/>
              <a:pPr/>
              <a:t>12</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914400" y="4343400"/>
            <a:ext cx="5029200" cy="4114800"/>
          </a:xfrm>
        </p:spPr>
        <p:txBody>
          <a:bodyPr/>
          <a:lstStyle/>
          <a:p>
            <a:endParaRPr lang="en-GB" altLang="en-US" dirty="0"/>
          </a:p>
        </p:txBody>
      </p:sp>
    </p:spTree>
    <p:extLst>
      <p:ext uri="{BB962C8B-B14F-4D97-AF65-F5344CB8AC3E}">
        <p14:creationId xmlns:p14="http://schemas.microsoft.com/office/powerpoint/2010/main" val="1597869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56220-99CB-4DB8-834A-39BD3DB0D7E9}" type="slidenum">
              <a:rPr lang="en-US" altLang="en-US"/>
              <a:pPr/>
              <a:t>13</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914400" y="4343400"/>
            <a:ext cx="5029200" cy="4114800"/>
          </a:xfrm>
        </p:spPr>
        <p:txBody>
          <a:bodyPr/>
          <a:lstStyle/>
          <a:p>
            <a:r>
              <a:rPr lang="en-GB" sz="1200" b="0" i="0" u="none" strike="noStrike" kern="1200" baseline="0" dirty="0" smtClean="0">
                <a:solidFill>
                  <a:schemeClr val="tx1"/>
                </a:solidFill>
                <a:latin typeface="+mn-lt"/>
                <a:ea typeface="+mn-ea"/>
                <a:cs typeface="+mn-cs"/>
              </a:rPr>
              <a:t> The highest leukaemia rates were observed among US white Hispanics (</a:t>
            </a:r>
            <a:r>
              <a:rPr lang="en-GB" sz="1200" b="1" i="0" u="none" strike="noStrike" kern="1200" baseline="0" dirty="0" smtClean="0">
                <a:solidFill>
                  <a:schemeClr val="tx1"/>
                </a:solidFill>
                <a:latin typeface="+mn-lt"/>
                <a:ea typeface="+mn-ea"/>
                <a:cs typeface="+mn-cs"/>
              </a:rPr>
              <a:t>Fig.9</a:t>
            </a:r>
            <a:r>
              <a:rPr lang="en-GB" sz="1200" b="0" i="0" u="none" strike="noStrike" kern="1200" baseline="0" dirty="0" smtClean="0">
                <a:solidFill>
                  <a:schemeClr val="tx1"/>
                </a:solidFill>
                <a:latin typeface="+mn-lt"/>
                <a:ea typeface="+mn-ea"/>
                <a:cs typeface="+mn-cs"/>
              </a:rPr>
              <a:t>), while the highest lymphoma rates were seen in the Mediterranean (Northern Africa, Western Asia and Southern Europe, </a:t>
            </a:r>
            <a:endParaRPr lang="en-GB" altLang="en-US" dirty="0"/>
          </a:p>
        </p:txBody>
      </p:sp>
    </p:spTree>
    <p:extLst>
      <p:ext uri="{BB962C8B-B14F-4D97-AF65-F5344CB8AC3E}">
        <p14:creationId xmlns:p14="http://schemas.microsoft.com/office/powerpoint/2010/main" val="3525514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https://communities.nci.nih.gov/i4c/default.aspx</a:t>
            </a:r>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B03D06FF-B5B0-458F-AFBC-92F3267BC41B}"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3624750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C1C662DC-E084-4B33-A0FC-E1CB2E99849F}"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231946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fr-FR" smtClean="0"/>
              <a:t>Exposure data</a:t>
            </a:r>
            <a:endParaRPr lang="fr-FR" altLang="fr-FR"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00F96D0D-2F33-442A-BB8E-7FD8E8D0661E}"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415004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D6CBD080-2DB0-4BDF-B4FA-D9F3F2EBBE4F}"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2398963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slide is from the 2011 I4C presentation.  Cancer counts may not reflect current state of cohorts.</a:t>
            </a:r>
          </a:p>
          <a:p>
            <a:r>
              <a:rPr lang="en-GB" altLang="fr-FR" smtClean="0"/>
              <a:t>The ALOHA JEM developed by Kromhout and Vermeulen is linked to ISCO-88, and estimate exposure to pesticides (herbicides, insecticides and fungicides), biological dust, mineral dust, solvents, and metals.</a:t>
            </a:r>
            <a:endParaRPr lang="fr-FR" altLang="fr-FR" smtClean="0"/>
          </a:p>
          <a:p>
            <a:r>
              <a:rPr lang="en-GB" altLang="fr-FR" smtClean="0"/>
              <a:t>ALSPAC is from the UK (Not yet approval to transfer data to NCI)</a:t>
            </a:r>
            <a:endParaRPr lang="fr-FR" altLang="fr-FR" smtClean="0"/>
          </a:p>
          <a:p>
            <a:r>
              <a:rPr lang="en-GB" altLang="fr-FR" smtClean="0"/>
              <a:t>DNCB is from Denmark (Not yet approval to transfer data to NCI)</a:t>
            </a:r>
            <a:endParaRPr lang="fr-FR" altLang="fr-FR" smtClean="0"/>
          </a:p>
          <a:p>
            <a:r>
              <a:rPr lang="en-GB" altLang="fr-FR" smtClean="0"/>
              <a:t>JPS is from Israel (sent to Ben)</a:t>
            </a:r>
            <a:endParaRPr lang="fr-FR" altLang="fr-FR" smtClean="0"/>
          </a:p>
          <a:p>
            <a:r>
              <a:rPr lang="en-GB" altLang="fr-FR" smtClean="0"/>
              <a:t>MoBA is from Norway  (sent to Ben)  </a:t>
            </a:r>
            <a:endParaRPr lang="fr-FR" altLang="fr-FR" smtClean="0"/>
          </a:p>
          <a:p>
            <a:r>
              <a:rPr lang="en-GB" altLang="fr-FR" smtClean="0"/>
              <a:t>TIHS is from Australia (will soon be sent to Ben)</a:t>
            </a:r>
            <a:endParaRPr lang="en-US" altLang="en-US" smtClean="0"/>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44B9B273-B4F1-4F03-BC59-FEE14CD85783}"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831298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dirty="0" smtClean="0"/>
              <a:t>EPIC IARC, </a:t>
            </a:r>
            <a:r>
              <a:rPr lang="en-GB" sz="1200" dirty="0" err="1" smtClean="0"/>
              <a:t>Ambatipudi</a:t>
            </a:r>
            <a:r>
              <a:rPr lang="en-GB" sz="1200" dirty="0" smtClean="0"/>
              <a:t>-paper, Tobacco smoking-associated genome-wide DNA methylation changes in the EPIC study</a:t>
            </a:r>
            <a:br>
              <a:rPr lang="en-GB" sz="1200" dirty="0" smtClean="0"/>
            </a:br>
            <a:endParaRPr lang="fr-FR" altLang="fr-FR"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B03D06FF-B5B0-458F-AFBC-92F3267BC41B}"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951097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dirty="0" smtClean="0"/>
              <a:t>EPIC IARC, </a:t>
            </a:r>
            <a:r>
              <a:rPr lang="en-GB" sz="1200" dirty="0" err="1" smtClean="0"/>
              <a:t>Ambatipudi</a:t>
            </a:r>
            <a:r>
              <a:rPr lang="en-GB" sz="1200" dirty="0" smtClean="0"/>
              <a:t>-paper, Tobacco smoking-associated genome-wide DNA methylation changes in the EPIC study</a:t>
            </a:r>
            <a:br>
              <a:rPr lang="en-GB" sz="1200" dirty="0" smtClean="0"/>
            </a:br>
            <a:endParaRPr lang="fr-FR" altLang="fr-FR"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B03D06FF-B5B0-458F-AFBC-92F3267BC41B}"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523278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dirty="0" smtClean="0"/>
              <a:t>V114 PR the day after last year’s CR days</a:t>
            </a:r>
          </a:p>
          <a:p>
            <a:r>
              <a:rPr lang="en-US" altLang="fr-FR" sz="1200" dirty="0" smtClean="0"/>
              <a:t>Coffee </a:t>
            </a:r>
            <a:r>
              <a:rPr lang="en-GB" sz="1200" b="0" i="0" u="none" strike="noStrike" kern="1200" baseline="0" dirty="0" smtClean="0">
                <a:solidFill>
                  <a:schemeClr val="tx1"/>
                </a:solidFill>
                <a:latin typeface="+mn-lt"/>
                <a:ea typeface="+mn-ea"/>
                <a:cs typeface="+mn-cs"/>
              </a:rPr>
              <a:t>The combination of evidence  suggesting lack of carcinogenicity for cancers of the female breast, pancreas, prostate, uterine endometrium, and liver, with inverse associations for the latter two and inadequate evidence for all the other sites reviewed</a:t>
            </a:r>
          </a:p>
          <a:p>
            <a:endParaRPr lang="en-US" altLang="fr-FR" sz="1200" b="0" i="0" u="none" strike="noStrike" kern="1200" baseline="0" dirty="0" smtClean="0">
              <a:solidFill>
                <a:schemeClr val="tx1"/>
              </a:solidFill>
              <a:latin typeface="+mn-lt"/>
              <a:ea typeface="+mn-ea"/>
              <a:cs typeface="+mn-cs"/>
            </a:endParaRPr>
          </a:p>
          <a:p>
            <a:r>
              <a:rPr lang="en-GB" sz="1200" kern="1200" dirty="0" smtClean="0">
                <a:solidFill>
                  <a:schemeClr val="tx1"/>
                </a:solidFill>
                <a:effectLst/>
                <a:latin typeface="+mn-lt"/>
                <a:ea typeface="+mn-ea"/>
                <a:cs typeface="+mn-cs"/>
              </a:rPr>
              <a:t>° meta-analysis reported modest but statistically significant association between consumption</a:t>
            </a:r>
          </a:p>
          <a:p>
            <a:r>
              <a:rPr lang="en-GB" sz="1200" kern="1200" dirty="0" smtClean="0">
                <a:solidFill>
                  <a:schemeClr val="tx1"/>
                </a:solidFill>
                <a:effectLst/>
                <a:latin typeface="+mn-lt"/>
                <a:ea typeface="+mn-ea"/>
                <a:cs typeface="+mn-cs"/>
              </a:rPr>
              <a:t>of red or processed meat and adenomas (</a:t>
            </a:r>
            <a:r>
              <a:rPr lang="en-GB" sz="1200" kern="1200" dirty="0" err="1" smtClean="0">
                <a:solidFill>
                  <a:schemeClr val="tx1"/>
                </a:solidFill>
                <a:effectLst/>
                <a:latin typeface="+mn-lt"/>
                <a:ea typeface="+mn-ea"/>
                <a:cs typeface="+mn-cs"/>
              </a:rPr>
              <a:t>preneoplastic</a:t>
            </a:r>
            <a:r>
              <a:rPr lang="en-GB" sz="1200" kern="1200" dirty="0" smtClean="0">
                <a:solidFill>
                  <a:schemeClr val="tx1"/>
                </a:solidFill>
                <a:effectLst/>
                <a:latin typeface="+mn-lt"/>
                <a:ea typeface="+mn-ea"/>
                <a:cs typeface="+mn-cs"/>
              </a:rPr>
              <a:t> lesions). Substantial supporting mechanistic evidence was available for multiple meat components (NOC, haem iron, HAA).</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Tetrabromobisphenol</a:t>
            </a:r>
            <a:r>
              <a:rPr lang="en-GB" sz="1200" kern="1200" dirty="0" smtClean="0">
                <a:solidFill>
                  <a:schemeClr val="tx1"/>
                </a:solidFill>
                <a:effectLst/>
                <a:latin typeface="+mn-lt"/>
                <a:ea typeface="+mn-ea"/>
                <a:cs typeface="+mn-cs"/>
              </a:rPr>
              <a:t> A interacts with human nuclear receptors, including thyroid-hormone  receptor and PPAR-γ, modulates enzymes relevant to the endocrine system, including</a:t>
            </a:r>
          </a:p>
          <a:p>
            <a:r>
              <a:rPr lang="en-GB" sz="1200" kern="1200" dirty="0" smtClean="0">
                <a:solidFill>
                  <a:schemeClr val="tx1"/>
                </a:solidFill>
                <a:effectLst/>
                <a:latin typeface="+mn-lt"/>
                <a:ea typeface="+mn-ea"/>
                <a:cs typeface="+mn-cs"/>
              </a:rPr>
              <a:t>aromatase, and is a potent inhibitor of oestrogen sulfotransferase, induces oxidative stress in human cells in vitro and in multiple species in vivo, has immunosuppressive effects in human natural killer cells in vitro and in mice in vivo.</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belongs, on the basis of mechanistic considerations, to a class of agents that activate </a:t>
            </a:r>
            <a:r>
              <a:rPr lang="en-GB" sz="1200" kern="1200" dirty="0" err="1" smtClean="0">
                <a:solidFill>
                  <a:schemeClr val="tx1"/>
                </a:solidFill>
                <a:effectLst/>
                <a:latin typeface="+mn-lt"/>
                <a:ea typeface="+mn-ea"/>
                <a:cs typeface="+mn-cs"/>
              </a:rPr>
              <a:t>AhR</a:t>
            </a:r>
            <a:r>
              <a:rPr lang="en-GB" sz="1200" kern="1200" dirty="0" smtClean="0">
                <a:solidFill>
                  <a:schemeClr val="tx1"/>
                </a:solidFill>
                <a:effectLst/>
                <a:latin typeface="+mn-lt"/>
                <a:ea typeface="+mn-ea"/>
                <a:cs typeface="+mn-cs"/>
              </a:rPr>
              <a:t>, some members of this class have previously been evaluated as Group 1 or Group 2A carcinogens</a:t>
            </a:r>
          </a:p>
          <a:p>
            <a:endParaRPr lang="fr-FR" altLang="fr-FR"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B03D06FF-B5B0-458F-AFBC-92F3267BC41B}"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77020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1D70A-0D40-4C82-A4C4-B007C0B78AC4}" type="slidenum">
              <a:rPr lang="en-US" altLang="en-US"/>
              <a:pPr/>
              <a:t>3</a:t>
            </a:fld>
            <a:endParaRPr lang="en-US"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914400" y="4343400"/>
            <a:ext cx="5029200" cy="4114800"/>
          </a:xfrm>
        </p:spPr>
        <p:txBody>
          <a:bodyPr/>
          <a:lstStyle/>
          <a:p>
            <a:r>
              <a:rPr lang="en-GB" altLang="en-US"/>
              <a:t>Hepatoblastoma: tumour of fetal origin, derived from pluripotent liver stem cells.</a:t>
            </a:r>
          </a:p>
          <a:p>
            <a:r>
              <a:rPr lang="en-GB" altLang="en-US"/>
              <a:t>Somebody may ask why the significant meta-analysis provided only limited evidence: recall bias, no dose response, other confounding in light of small risk increase?</a:t>
            </a:r>
          </a:p>
        </p:txBody>
      </p:sp>
    </p:spTree>
    <p:extLst>
      <p:ext uri="{BB962C8B-B14F-4D97-AF65-F5344CB8AC3E}">
        <p14:creationId xmlns:p14="http://schemas.microsoft.com/office/powerpoint/2010/main" val="1082400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Coffee – good news</a:t>
            </a:r>
            <a:endParaRPr lang="en-GB" dirty="0"/>
          </a:p>
        </p:txBody>
      </p:sp>
      <p:sp>
        <p:nvSpPr>
          <p:cNvPr id="4" name="Slide Number Placeholder 3"/>
          <p:cNvSpPr>
            <a:spLocks noGrp="1"/>
          </p:cNvSpPr>
          <p:nvPr>
            <p:ph type="sldNum" sz="quarter" idx="10"/>
          </p:nvPr>
        </p:nvSpPr>
        <p:spPr/>
        <p:txBody>
          <a:bodyPr/>
          <a:lstStyle/>
          <a:p>
            <a:fld id="{8B53EAF3-E0B9-C841-9CD6-FF461CEC6258}"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936501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BC48FB-635D-438C-AABB-BB5B4CE6204F}" type="slidenum">
              <a:rPr lang="en-US" altLang="en-US" smtClean="0">
                <a:solidFill>
                  <a:srgbClr val="000000"/>
                </a:solidFill>
                <a:latin typeface="Arial" panose="020B0604020202020204" pitchFamily="34" charset="0"/>
              </a:rPr>
              <a:pPr>
                <a:spcBef>
                  <a:spcPct val="0"/>
                </a:spcBef>
              </a:pPr>
              <a:t>23</a:t>
            </a:fld>
            <a:endParaRPr lang="en-US" altLang="en-US"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Mention research gap</a:t>
            </a:r>
          </a:p>
          <a:p>
            <a:pPr eaLnBrk="1" hangingPunct="1"/>
            <a:r>
              <a:rPr lang="en-US" altLang="en-US" dirty="0" smtClean="0"/>
              <a:t>If the cancer-specific and sex-specific trends estimated in this study continue, we predict an increase in the incidence of all-cancer cases from 12·7 million new cases in 2008 to 22·2 million by 2030. Bray TLO 2012</a:t>
            </a:r>
          </a:p>
          <a:p>
            <a:pPr eaLnBrk="1" hangingPunct="1"/>
            <a:r>
              <a:rPr lang="en-US" altLang="en-US" dirty="0" smtClean="0"/>
              <a:t>We used four levels (low, medium, high, and very high) of the Human Development Index (HDI), a composite indicator of life expectancy, education, and gross domestic product per head, to highlight cancer-specific patterns in 2008 (on the basis of GLOBOCAN estimates) and trends 1988–2002 (on the basis of the series in Cancer Incidence in Five Continents), and to produce future burden scenario for 2030 according to projected demographic changes alone and trends-based changes for selected cancer sites.</a:t>
            </a:r>
          </a:p>
        </p:txBody>
      </p:sp>
    </p:spTree>
    <p:extLst>
      <p:ext uri="{BB962C8B-B14F-4D97-AF65-F5344CB8AC3E}">
        <p14:creationId xmlns:p14="http://schemas.microsoft.com/office/powerpoint/2010/main" val="2258090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altLang="en-US" smtClean="0"/>
              <a:t>Uniqueness of Monographs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8A2B77-E3DC-4860-BE98-7D946FEF2BBF}" type="slidenum">
              <a:rPr lang="en-US" altLang="en-US" smtClean="0">
                <a:solidFill>
                  <a:srgbClr val="000000"/>
                </a:solidFill>
                <a:latin typeface="Arial" panose="020B0604020202020204" pitchFamily="34" charset="0"/>
              </a:rPr>
              <a:pPr>
                <a:spcBef>
                  <a:spcPct val="0"/>
                </a:spcBef>
              </a:pPr>
              <a:t>24</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769018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40631A-AB80-42EE-9748-C5E0CE6336E1}" type="slidenum">
              <a:rPr lang="en-US" altLang="fr-FR" smtClean="0">
                <a:solidFill>
                  <a:srgbClr val="000000"/>
                </a:solidFill>
                <a:latin typeface="Arial" panose="020B0604020202020204" pitchFamily="34" charset="0"/>
              </a:rPr>
              <a:pPr>
                <a:spcBef>
                  <a:spcPct val="0"/>
                </a:spcBef>
              </a:pPr>
              <a:t>25</a:t>
            </a:fld>
            <a:endParaRPr lang="en-US" altLang="fr-FR" smtClean="0">
              <a:solidFill>
                <a:srgbClr val="000000"/>
              </a:solidFill>
              <a:latin typeface="Arial" panose="020B0604020202020204"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fr-FR" smtClean="0">
                <a:latin typeface="Arial" panose="020B0604020202020204" pitchFamily="34" charset="0"/>
              </a:rPr>
              <a:t>Very long and rich list of high priorities from 2014 AG </a:t>
            </a:r>
          </a:p>
          <a:p>
            <a:pPr>
              <a:spcBef>
                <a:spcPct val="0"/>
              </a:spcBef>
            </a:pPr>
            <a:r>
              <a:rPr lang="en-US" altLang="fr-FR" smtClean="0">
                <a:latin typeface="Arial" panose="020B0604020202020204" pitchFamily="34" charset="0"/>
              </a:rPr>
              <a:t>Including environmental exposures in broadest sense, </a:t>
            </a:r>
          </a:p>
          <a:p>
            <a:pPr>
              <a:spcBef>
                <a:spcPct val="0"/>
              </a:spcBef>
            </a:pPr>
            <a:r>
              <a:rPr lang="en-US" altLang="fr-FR" smtClean="0">
                <a:latin typeface="Arial" panose="020B0604020202020204" pitchFamily="34" charset="0"/>
              </a:rPr>
              <a:t>HCMV human cytomegalie virus</a:t>
            </a:r>
          </a:p>
          <a:p>
            <a:pPr>
              <a:spcBef>
                <a:spcPct val="0"/>
              </a:spcBef>
            </a:pPr>
            <a:r>
              <a:rPr lang="en-US" altLang="fr-FR" smtClean="0">
                <a:latin typeface="Arial" panose="020B0604020202020204" pitchFamily="34" charset="0"/>
              </a:rPr>
              <a:t>Coal dust medium</a:t>
            </a:r>
          </a:p>
          <a:p>
            <a:pPr>
              <a:spcBef>
                <a:spcPct val="0"/>
              </a:spcBef>
            </a:pPr>
            <a:r>
              <a:rPr lang="en-US" altLang="fr-FR" smtClean="0">
                <a:latin typeface="Arial" panose="020B0604020202020204" pitchFamily="34" charset="0"/>
              </a:rPr>
              <a:t>BPA EDC</a:t>
            </a:r>
          </a:p>
        </p:txBody>
      </p:sp>
    </p:spTree>
    <p:extLst>
      <p:ext uri="{BB962C8B-B14F-4D97-AF65-F5344CB8AC3E}">
        <p14:creationId xmlns:p14="http://schemas.microsoft.com/office/powerpoint/2010/main" val="3521626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US" altLang="en-US" smtClean="0">
                <a:solidFill>
                  <a:srgbClr val="000000"/>
                </a:solidFill>
              </a:rPr>
              <a:t>Public guidance document </a:t>
            </a:r>
          </a:p>
          <a:p>
            <a:pPr eaLnBrk="1" hangingPunct="1">
              <a:buFontTx/>
              <a:buChar char="•"/>
            </a:pPr>
            <a:r>
              <a:rPr lang="en-US" altLang="en-US" smtClean="0">
                <a:solidFill>
                  <a:srgbClr val="000000"/>
                </a:solidFill>
              </a:rPr>
              <a:t>Procedural guidelines for participant selection, conflict of interest, stakeholder involvement &amp; meeting conduct</a:t>
            </a:r>
          </a:p>
          <a:p>
            <a:pPr eaLnBrk="1" hangingPunct="1">
              <a:buFontTx/>
              <a:buChar char="•"/>
            </a:pPr>
            <a:r>
              <a:rPr lang="en-US" altLang="en-US" smtClean="0">
                <a:solidFill>
                  <a:srgbClr val="000000"/>
                </a:solidFill>
              </a:rPr>
              <a:t>Separate criteria for review of human, animal and mechanistic evidence</a:t>
            </a:r>
          </a:p>
          <a:p>
            <a:pPr eaLnBrk="1" hangingPunct="1">
              <a:buFontTx/>
              <a:buChar char="•"/>
            </a:pPr>
            <a:r>
              <a:rPr lang="en-US" altLang="en-US" smtClean="0">
                <a:solidFill>
                  <a:srgbClr val="000000"/>
                </a:solidFill>
              </a:rPr>
              <a:t>Decision process for overall evaluations</a:t>
            </a:r>
          </a:p>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67AAD9-086E-4665-BBD1-0FD49FADA219}" type="slidenum">
              <a:rPr lang="en-US" altLang="en-US" smtClean="0">
                <a:solidFill>
                  <a:prstClr val="black"/>
                </a:solidFill>
              </a:rPr>
              <a:pPr/>
              <a:t>26</a:t>
            </a:fld>
            <a:endParaRPr lang="en-US" altLang="en-US" smtClean="0">
              <a:solidFill>
                <a:prstClr val="black"/>
              </a:solidFill>
            </a:endParaRPr>
          </a:p>
        </p:txBody>
      </p:sp>
    </p:spTree>
    <p:extLst>
      <p:ext uri="{BB962C8B-B14F-4D97-AF65-F5344CB8AC3E}">
        <p14:creationId xmlns:p14="http://schemas.microsoft.com/office/powerpoint/2010/main" val="3589863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BC49BB-E370-4112-A7C1-8E3EB7747C5D}" type="slidenum">
              <a:rPr lang="en-US" altLang="en-US" smtClean="0">
                <a:solidFill>
                  <a:srgbClr val="000000"/>
                </a:solidFill>
                <a:latin typeface="Arial" panose="020B0604020202020204" pitchFamily="34" charset="0"/>
                <a:cs typeface="Arial" panose="020B0604020202020204" pitchFamily="34" charset="0"/>
              </a:rPr>
              <a:pPr>
                <a:spcBef>
                  <a:spcPct val="0"/>
                </a:spcBef>
              </a:pPr>
              <a:t>34</a:t>
            </a:fld>
            <a:endParaRPr lang="en-US" altLang="en-US" smtClean="0">
              <a:solidFill>
                <a:srgbClr val="000000"/>
              </a:solidFill>
              <a:latin typeface="Arial" panose="020B0604020202020204" pitchFamily="34" charset="0"/>
              <a:cs typeface="Arial" panose="020B0604020202020204"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190973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DE" altLang="fr-FR" smtClean="0">
                <a:latin typeface="Arial" panose="020B0604020202020204" pitchFamily="34" charset="0"/>
                <a:cs typeface="Arial" panose="020B0604020202020204" pitchFamily="34" charset="0"/>
              </a:rPr>
              <a:t>With the V100 and additional review of all other agents for the JNCI publication systematic sufficient, limited evidence for all agents ever evaluated by the Monographs</a:t>
            </a:r>
          </a:p>
          <a:p>
            <a:pPr>
              <a:spcBef>
                <a:spcPct val="0"/>
              </a:spcBef>
            </a:pPr>
            <a:r>
              <a:rPr lang="de-DE" altLang="fr-FR" smtClean="0">
                <a:latin typeface="Arial" panose="020B0604020202020204" pitchFamily="34" charset="0"/>
                <a:cs typeface="Arial" panose="020B0604020202020204" pitchFamily="34" charset="0"/>
              </a:rPr>
              <a:t>In addition to traditional prespective from agent, now also allows to search Monograph evaluations by cancer site</a:t>
            </a:r>
          </a:p>
          <a:p>
            <a:pPr>
              <a:spcBef>
                <a:spcPct val="0"/>
              </a:spcBef>
            </a:pPr>
            <a:r>
              <a:rPr lang="de-DE" altLang="fr-FR" smtClean="0">
                <a:latin typeface="Arial" panose="020B0604020202020204" pitchFamily="34" charset="0"/>
                <a:cs typeface="Arial" panose="020B0604020202020204" pitchFamily="34" charset="0"/>
              </a:rPr>
              <a:t>This list of classification updated after each meeting</a:t>
            </a:r>
          </a:p>
          <a:p>
            <a:pPr>
              <a:spcBef>
                <a:spcPct val="0"/>
              </a:spcBef>
            </a:pPr>
            <a:endParaRPr lang="de-DE" altLang="fr-FR" smtClean="0">
              <a:latin typeface="Arial" panose="020B0604020202020204" pitchFamily="34" charset="0"/>
              <a:cs typeface="Arial" panose="020B0604020202020204" pitchFamily="34" charset="0"/>
            </a:endParaRPr>
          </a:p>
          <a:p>
            <a:pPr>
              <a:spcBef>
                <a:spcPct val="0"/>
              </a:spcBef>
            </a:pPr>
            <a:r>
              <a:rPr lang="de-DE" altLang="fr-FR" smtClean="0">
                <a:latin typeface="Arial" panose="020B0604020202020204" pitchFamily="34" charset="0"/>
                <a:cs typeface="Arial" panose="020B0604020202020204" pitchFamily="34" charset="0"/>
              </a:rPr>
              <a:t>This captures the cover page and the header of the Vol 100 review article published in JNCI almost coinciding with the 40 years anniversary of the first day of the first IARC Monographs meeting on 13 Dec 1971</a:t>
            </a:r>
          </a:p>
          <a:p>
            <a:pPr>
              <a:spcBef>
                <a:spcPct val="0"/>
              </a:spcBef>
            </a:pPr>
            <a:endParaRPr lang="de-DE" altLang="fr-FR" smtClean="0">
              <a:latin typeface="Arial" panose="020B0604020202020204" pitchFamily="34" charset="0"/>
              <a:cs typeface="Arial" panose="020B0604020202020204" pitchFamily="34" charset="0"/>
            </a:endParaRPr>
          </a:p>
          <a:p>
            <a:pPr>
              <a:spcBef>
                <a:spcPct val="0"/>
              </a:spcBef>
            </a:pPr>
            <a:endParaRPr lang="de-DE" altLang="fr-FR" smtClean="0">
              <a:latin typeface="Arial" panose="020B0604020202020204" pitchFamily="34" charset="0"/>
              <a:cs typeface="Arial" panose="020B0604020202020204"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0A1B1C-EDAE-4342-9E2A-56502EE18B90}" type="slidenum">
              <a:rPr lang="en-US" altLang="fr-FR" smtClean="0">
                <a:solidFill>
                  <a:srgbClr val="000000"/>
                </a:solidFill>
                <a:latin typeface="Arial" panose="020B0604020202020204" pitchFamily="34" charset="0"/>
                <a:cs typeface="Arial" panose="020B0604020202020204" pitchFamily="34" charset="0"/>
              </a:rPr>
              <a:pPr>
                <a:spcBef>
                  <a:spcPct val="0"/>
                </a:spcBef>
              </a:pPr>
              <a:t>36</a:t>
            </a:fld>
            <a:endParaRPr lang="en-US" altLang="fr-FR"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080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1ABAEF-D102-4C1A-87C9-BEA9515002BE}" type="slidenum">
              <a:rPr lang="en-US" altLang="en-US" smtClean="0">
                <a:solidFill>
                  <a:srgbClr val="000000"/>
                </a:solidFill>
                <a:latin typeface="Arial" panose="020B0604020202020204" pitchFamily="34" charset="0"/>
              </a:rPr>
              <a:pPr>
                <a:spcBef>
                  <a:spcPct val="0"/>
                </a:spcBef>
              </a:pPr>
              <a:t>37</a:t>
            </a:fld>
            <a:endParaRPr lang="en-US" altLang="en-US" smtClean="0">
              <a:solidFill>
                <a:srgbClr val="000000"/>
              </a:solidFill>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xfrm>
            <a:off x="941388" y="766763"/>
            <a:ext cx="4900612" cy="3676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xfrm>
            <a:off x="914400" y="4749800"/>
            <a:ext cx="49530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404438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56220-99CB-4DB8-834A-39BD3DB0D7E9}" type="slidenum">
              <a:rPr lang="en-US" altLang="en-US"/>
              <a:pPr/>
              <a:t>38</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914400" y="4343400"/>
            <a:ext cx="5029200" cy="4114800"/>
          </a:xfrm>
        </p:spPr>
        <p:txBody>
          <a:bodyPr/>
          <a:lstStyle/>
          <a:p>
            <a:r>
              <a:rPr lang="en-GB" sz="1200" b="0" i="0" u="none" strike="noStrike" kern="1200" baseline="0" dirty="0" smtClean="0">
                <a:solidFill>
                  <a:schemeClr val="tx1"/>
                </a:solidFill>
                <a:latin typeface="+mn-lt"/>
                <a:ea typeface="+mn-ea"/>
                <a:cs typeface="+mn-cs"/>
              </a:rPr>
              <a:t>total number of incident cases among children is less than the number of incident diagnoses of cancer for all but the rarest of individual adult sites. </a:t>
            </a:r>
          </a:p>
          <a:p>
            <a:r>
              <a:rPr lang="en-GB" sz="1200" b="0" i="0" u="none" strike="noStrike" kern="1200" baseline="0" dirty="0" smtClean="0">
                <a:solidFill>
                  <a:schemeClr val="tx1"/>
                </a:solidFill>
                <a:latin typeface="+mn-lt"/>
                <a:ea typeface="+mn-ea"/>
                <a:cs typeface="+mn-cs"/>
              </a:rPr>
              <a:t>In the year 2000, malignant neoplasms comprised about 8% of deaths among l~ year olds, 15% among 5-9 year olds, 12% among 10--14 year olds, and 6% among 15-19 year olds, with ranking as the third, second, second, and fourth leading causes of death, respectively (Accidents are the leading cause of d~ in children and comprise between 40%-50% of mortality)</a:t>
            </a:r>
          </a:p>
          <a:p>
            <a:r>
              <a:rPr lang="en-GB" sz="1200" b="0" i="0" u="none" strike="noStrike" kern="1200" baseline="0" dirty="0" smtClean="0">
                <a:solidFill>
                  <a:schemeClr val="tx1"/>
                </a:solidFill>
                <a:latin typeface="+mn-lt"/>
                <a:ea typeface="+mn-ea"/>
                <a:cs typeface="+mn-cs"/>
              </a:rPr>
              <a:t>a large and growing number</a:t>
            </a:r>
          </a:p>
          <a:p>
            <a:r>
              <a:rPr lang="en-GB" sz="1200" b="0" i="0" u="none" strike="noStrike" kern="1200" baseline="0" dirty="0" smtClean="0">
                <a:solidFill>
                  <a:schemeClr val="tx1"/>
                </a:solidFill>
                <a:latin typeface="+mn-lt"/>
                <a:ea typeface="+mn-ea"/>
                <a:cs typeface="+mn-cs"/>
              </a:rPr>
              <a:t>of childhood cancer survivors. </a:t>
            </a:r>
            <a:r>
              <a:rPr lang="en-GB" sz="1200" b="0" i="0" u="none" strike="noStrike" kern="1200" baseline="0" dirty="0" err="1" smtClean="0">
                <a:solidFill>
                  <a:schemeClr val="tx1"/>
                </a:solidFill>
                <a:latin typeface="+mn-lt"/>
                <a:ea typeface="+mn-ea"/>
                <a:cs typeface="+mn-cs"/>
              </a:rPr>
              <a:t>fu</a:t>
            </a:r>
            <a:r>
              <a:rPr lang="en-GB" sz="1200" b="0" i="0" u="none" strike="noStrike" kern="1200" baseline="0" dirty="0" smtClean="0">
                <a:solidFill>
                  <a:schemeClr val="tx1"/>
                </a:solidFill>
                <a:latin typeface="+mn-lt"/>
                <a:ea typeface="+mn-ea"/>
                <a:cs typeface="+mn-cs"/>
              </a:rPr>
              <a:t> the United States in 2000, there were</a:t>
            </a:r>
          </a:p>
          <a:p>
            <a:r>
              <a:rPr lang="en-GB" sz="1200" b="0" i="0" u="none" strike="noStrike" kern="1200" baseline="0" dirty="0" smtClean="0">
                <a:solidFill>
                  <a:schemeClr val="tx1"/>
                </a:solidFill>
                <a:latin typeface="+mn-lt"/>
                <a:ea typeface="+mn-ea"/>
                <a:cs typeface="+mn-cs"/>
              </a:rPr>
              <a:t>estimated to be nearly 195,000 people who had survived up to 25 years</a:t>
            </a:r>
          </a:p>
          <a:p>
            <a:r>
              <a:rPr lang="en-GB" sz="1200" b="0" i="0" u="none" strike="noStrike" kern="1200" baseline="0" dirty="0" smtClean="0">
                <a:solidFill>
                  <a:schemeClr val="tx1"/>
                </a:solidFill>
                <a:latin typeface="+mn-lt"/>
                <a:ea typeface="+mn-ea"/>
                <a:cs typeface="+mn-cs"/>
              </a:rPr>
              <a:t>past a diagnosis of cancer between the ages of 0 and 19 years (</a:t>
            </a:r>
            <a:r>
              <a:rPr lang="en-GB" sz="1200" b="0" i="0" u="none" strike="noStrike" kern="1200" baseline="0" dirty="0" err="1" smtClean="0">
                <a:solidFill>
                  <a:schemeClr val="tx1"/>
                </a:solidFill>
                <a:latin typeface="+mn-lt"/>
                <a:ea typeface="+mn-ea"/>
                <a:cs typeface="+mn-cs"/>
              </a:rPr>
              <a:t>Ries</a:t>
            </a:r>
            <a:r>
              <a:rPr lang="en-GB" sz="1200" b="0" i="0" u="none" strike="noStrike" kern="1200" baseline="0" dirty="0" smtClean="0">
                <a:solidFill>
                  <a:schemeClr val="tx1"/>
                </a:solidFill>
                <a:latin typeface="+mn-lt"/>
                <a:ea typeface="+mn-ea"/>
                <a:cs typeface="+mn-cs"/>
              </a:rPr>
              <a:t> et</a:t>
            </a:r>
          </a:p>
          <a:p>
            <a:r>
              <a:rPr lang="en-GB" sz="1200" b="0" i="0" u="none" strike="noStrike" kern="1200" baseline="0" dirty="0" smtClean="0">
                <a:solidFill>
                  <a:schemeClr val="tx1"/>
                </a:solidFill>
                <a:latin typeface="+mn-lt"/>
                <a:ea typeface="+mn-ea"/>
                <a:cs typeface="+mn-cs"/>
              </a:rPr>
              <a:t>al., 2003). Compared with the general population, childhood cancer</a:t>
            </a:r>
          </a:p>
          <a:p>
            <a:r>
              <a:rPr lang="en-GB" sz="1200" b="0" i="0" u="none" strike="noStrike" kern="1200" baseline="0" dirty="0" smtClean="0">
                <a:solidFill>
                  <a:schemeClr val="tx1"/>
                </a:solidFill>
                <a:latin typeface="+mn-lt"/>
                <a:ea typeface="+mn-ea"/>
                <a:cs typeface="+mn-cs"/>
              </a:rPr>
              <a:t>survivors have an increased risk of second malignancies</a:t>
            </a:r>
            <a:endParaRPr lang="en-GB" altLang="en-US" dirty="0"/>
          </a:p>
        </p:txBody>
      </p:sp>
    </p:spTree>
    <p:extLst>
      <p:ext uri="{BB962C8B-B14F-4D97-AF65-F5344CB8AC3E}">
        <p14:creationId xmlns:p14="http://schemas.microsoft.com/office/powerpoint/2010/main" val="2811119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56220-99CB-4DB8-834A-39BD3DB0D7E9}" type="slidenum">
              <a:rPr lang="en-US" altLang="en-US"/>
              <a:pPr/>
              <a:t>39</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914400" y="4343400"/>
            <a:ext cx="5029200" cy="4114800"/>
          </a:xfrm>
        </p:spPr>
        <p:txBody>
          <a:bodyPr/>
          <a:lstStyle/>
          <a:p>
            <a:endParaRPr lang="en-GB" altLang="en-US" dirty="0"/>
          </a:p>
        </p:txBody>
      </p:sp>
    </p:spTree>
    <p:extLst>
      <p:ext uri="{BB962C8B-B14F-4D97-AF65-F5344CB8AC3E}">
        <p14:creationId xmlns:p14="http://schemas.microsoft.com/office/powerpoint/2010/main" val="1895592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2DFDE-E7D9-4DAA-A3BE-456942704A01}" type="slidenum">
              <a:rPr lang="en-US" altLang="en-US"/>
              <a:pPr/>
              <a:t>4</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14400" y="4343400"/>
            <a:ext cx="5029200" cy="4114800"/>
          </a:xfrm>
        </p:spPr>
        <p:txBody>
          <a:bodyPr/>
          <a:lstStyle/>
          <a:p>
            <a:r>
              <a:rPr lang="en-GB" sz="1200" b="1" i="0" u="none" strike="noStrike" kern="1200" baseline="0" dirty="0" smtClean="0">
                <a:solidFill>
                  <a:schemeClr val="tx1"/>
                </a:solidFill>
                <a:latin typeface="+mn-lt"/>
                <a:ea typeface="+mn-ea"/>
                <a:cs typeface="+mn-cs"/>
              </a:rPr>
              <a:t>Pearce2012? Use of CT scans in children to deliver cumulative doses of about 50 </a:t>
            </a:r>
            <a:r>
              <a:rPr lang="en-GB" sz="1200" b="1" i="0" u="none" strike="noStrike" kern="1200" baseline="0" dirty="0" err="1" smtClean="0">
                <a:solidFill>
                  <a:schemeClr val="tx1"/>
                </a:solidFill>
                <a:latin typeface="+mn-lt"/>
                <a:ea typeface="+mn-ea"/>
                <a:cs typeface="+mn-cs"/>
              </a:rPr>
              <a:t>mGy</a:t>
            </a:r>
            <a:r>
              <a:rPr lang="en-GB" sz="1200" b="1" i="0" u="none" strike="noStrike" kern="1200" baseline="0" dirty="0" smtClean="0">
                <a:solidFill>
                  <a:schemeClr val="tx1"/>
                </a:solidFill>
                <a:latin typeface="+mn-lt"/>
                <a:ea typeface="+mn-ea"/>
                <a:cs typeface="+mn-cs"/>
              </a:rPr>
              <a:t> might almost triple the risk of</a:t>
            </a:r>
          </a:p>
          <a:p>
            <a:r>
              <a:rPr lang="en-GB" sz="1200" b="1" i="0" u="none" strike="noStrike" kern="1200" baseline="0" dirty="0" smtClean="0">
                <a:solidFill>
                  <a:schemeClr val="tx1"/>
                </a:solidFill>
                <a:latin typeface="+mn-lt"/>
                <a:ea typeface="+mn-ea"/>
                <a:cs typeface="+mn-cs"/>
              </a:rPr>
              <a:t>leukaemia and doses of about 60 </a:t>
            </a:r>
            <a:r>
              <a:rPr lang="en-GB" sz="1200" b="1" i="0" u="none" strike="noStrike" kern="1200" baseline="0" dirty="0" err="1" smtClean="0">
                <a:solidFill>
                  <a:schemeClr val="tx1"/>
                </a:solidFill>
                <a:latin typeface="+mn-lt"/>
                <a:ea typeface="+mn-ea"/>
                <a:cs typeface="+mn-cs"/>
              </a:rPr>
              <a:t>mGy</a:t>
            </a:r>
            <a:r>
              <a:rPr lang="en-GB" sz="1200" b="1" i="0" u="none" strike="noStrike" kern="1200" baseline="0" dirty="0" smtClean="0">
                <a:solidFill>
                  <a:schemeClr val="tx1"/>
                </a:solidFill>
                <a:latin typeface="+mn-lt"/>
                <a:ea typeface="+mn-ea"/>
                <a:cs typeface="+mn-cs"/>
              </a:rPr>
              <a:t> might triple the risk of brain cancer. Because these cancers are relatively rare,</a:t>
            </a:r>
          </a:p>
          <a:p>
            <a:r>
              <a:rPr lang="en-GB" sz="1200" b="1" i="0" u="none" strike="noStrike" kern="1200" baseline="0" dirty="0" smtClean="0">
                <a:solidFill>
                  <a:schemeClr val="tx1"/>
                </a:solidFill>
                <a:latin typeface="+mn-lt"/>
                <a:ea typeface="+mn-ea"/>
                <a:cs typeface="+mn-cs"/>
              </a:rPr>
              <a:t>the cumulative absolute risks are small</a:t>
            </a:r>
            <a:endParaRPr lang="en-GB" altLang="en-US" dirty="0"/>
          </a:p>
        </p:txBody>
      </p:sp>
    </p:spTree>
    <p:extLst>
      <p:ext uri="{BB962C8B-B14F-4D97-AF65-F5344CB8AC3E}">
        <p14:creationId xmlns:p14="http://schemas.microsoft.com/office/powerpoint/2010/main" val="2903943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Extension of previous slide to show the approaches that were used.  </a:t>
            </a:r>
          </a:p>
          <a:p>
            <a:r>
              <a:rPr lang="en-US" altLang="en-US" smtClean="0"/>
              <a:t>Previous studies have not utilized cohort based subjects.</a:t>
            </a:r>
          </a:p>
          <a:p>
            <a:r>
              <a:rPr lang="fr-FR" altLang="fr-FR" smtClean="0"/>
              <a:t>Block groups are subdivisions of census tracts (which are subdivisions of counties) and are the lowest level of census information that can be obtained without going to the individual or household level. </a:t>
            </a:r>
          </a:p>
          <a:p>
            <a:r>
              <a:rPr lang="fr-FR" altLang="fr-FR" smtClean="0"/>
              <a:t>Block groups tend to range from 600-3000 people.</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40AB3C04-B59C-4445-B87A-8A6A8ED6944F}"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extLst>
      <p:ext uri="{BB962C8B-B14F-4D97-AF65-F5344CB8AC3E}">
        <p14:creationId xmlns:p14="http://schemas.microsoft.com/office/powerpoint/2010/main" val="3736991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6D8A28B0-A518-4533-B04B-C338DA9DEDF4}"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extLst>
      <p:ext uri="{BB962C8B-B14F-4D97-AF65-F5344CB8AC3E}">
        <p14:creationId xmlns:p14="http://schemas.microsoft.com/office/powerpoint/2010/main" val="2913243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slide is from the 2011 I4C presentation.  Cancer counts may not reflect current state of cohorts.</a:t>
            </a:r>
          </a:p>
          <a:p>
            <a:r>
              <a:rPr lang="en-GB" altLang="fr-FR" smtClean="0"/>
              <a:t>The ALOHA JEM developed by Kromhout and Vermeulen is linked to ISCO-88, and estimate exposure to pesticides (herbicides, insecticides and fungicides), biological dust, mineral dust, solvents, and metals.</a:t>
            </a:r>
            <a:endParaRPr lang="fr-FR" altLang="fr-FR" smtClean="0"/>
          </a:p>
          <a:p>
            <a:r>
              <a:rPr lang="en-GB" altLang="fr-FR" smtClean="0"/>
              <a:t>ALSPAC is from the UK (Not yet approval to transfer data to NCI)</a:t>
            </a:r>
            <a:endParaRPr lang="fr-FR" altLang="fr-FR" smtClean="0"/>
          </a:p>
          <a:p>
            <a:r>
              <a:rPr lang="en-GB" altLang="fr-FR" smtClean="0"/>
              <a:t>DNCB is from Denmark (Not yet approval to transfer data to NCI)</a:t>
            </a:r>
            <a:endParaRPr lang="fr-FR" altLang="fr-FR" smtClean="0"/>
          </a:p>
          <a:p>
            <a:r>
              <a:rPr lang="en-GB" altLang="fr-FR" smtClean="0"/>
              <a:t>JPS is from Israel (sent to Ben)</a:t>
            </a:r>
            <a:endParaRPr lang="fr-FR" altLang="fr-FR" smtClean="0"/>
          </a:p>
          <a:p>
            <a:r>
              <a:rPr lang="en-GB" altLang="fr-FR" smtClean="0"/>
              <a:t>MoBA is from Norway  (sent to Ben)  </a:t>
            </a:r>
            <a:endParaRPr lang="fr-FR" altLang="fr-FR" smtClean="0"/>
          </a:p>
          <a:p>
            <a:r>
              <a:rPr lang="en-GB" altLang="fr-FR" smtClean="0"/>
              <a:t>TIHS is from Australia (will soon be sent to Ben)</a:t>
            </a:r>
            <a:endParaRPr lang="en-US" altLang="en-US" smtClean="0"/>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861D7E65-3B2C-4972-B32D-60180F923435}"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Tree>
    <p:extLst>
      <p:ext uri="{BB962C8B-B14F-4D97-AF65-F5344CB8AC3E}">
        <p14:creationId xmlns:p14="http://schemas.microsoft.com/office/powerpoint/2010/main" val="3145594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slide is from the 2011 I4C presentation.  Cancer counts may not reflect current state of cohorts.</a:t>
            </a:r>
          </a:p>
          <a:p>
            <a:r>
              <a:rPr lang="en-GB" altLang="fr-FR" smtClean="0"/>
              <a:t>The ALOHA JEM developed by Kromhout and Vermeulen is linked to ISCO-88, and estimate exposure to pesticides (herbicides, insecticides and fungicides), biological dust, mineral dust, solvents, and metals.</a:t>
            </a:r>
            <a:endParaRPr lang="fr-FR" altLang="fr-FR" smtClean="0"/>
          </a:p>
          <a:p>
            <a:r>
              <a:rPr lang="en-GB" altLang="fr-FR" smtClean="0"/>
              <a:t>ALSPAC is from the UK (Not yet approval to transfer data to NCI)</a:t>
            </a:r>
            <a:endParaRPr lang="fr-FR" altLang="fr-FR" smtClean="0"/>
          </a:p>
          <a:p>
            <a:r>
              <a:rPr lang="en-GB" altLang="fr-FR" smtClean="0"/>
              <a:t>DNCB is from Denmark (Not yet approval to transfer data to NCI)</a:t>
            </a:r>
            <a:endParaRPr lang="fr-FR" altLang="fr-FR" smtClean="0"/>
          </a:p>
          <a:p>
            <a:r>
              <a:rPr lang="en-GB" altLang="fr-FR" smtClean="0"/>
              <a:t>JPS is from Israel (sent to Ben)</a:t>
            </a:r>
            <a:endParaRPr lang="fr-FR" altLang="fr-FR" smtClean="0"/>
          </a:p>
          <a:p>
            <a:r>
              <a:rPr lang="en-GB" altLang="fr-FR" smtClean="0"/>
              <a:t>MoBA is from Norway  (sent to Ben)  </a:t>
            </a:r>
            <a:endParaRPr lang="fr-FR" altLang="fr-FR" smtClean="0"/>
          </a:p>
          <a:p>
            <a:r>
              <a:rPr lang="en-GB" altLang="fr-FR" smtClean="0"/>
              <a:t>TIHS is from Australia (will soon be sent to Ben)</a:t>
            </a:r>
            <a:endParaRPr lang="en-US" altLang="en-US" smtClean="0"/>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668876EB-6D37-4C45-8C39-3AB9F1D15750}" type="slidenum">
              <a:rPr lang="en-US" altLang="en-US">
                <a:latin typeface="Calibri" panose="020F0502020204030204" pitchFamily="34" charset="0"/>
              </a:rPr>
              <a:pPr eaLnBrk="1" hangingPunct="1"/>
              <a:t>46</a:t>
            </a:fld>
            <a:endParaRPr lang="en-US" altLang="en-US">
              <a:latin typeface="Calibri" panose="020F0502020204030204" pitchFamily="34" charset="0"/>
            </a:endParaRPr>
          </a:p>
        </p:txBody>
      </p:sp>
    </p:spTree>
    <p:extLst>
      <p:ext uri="{BB962C8B-B14F-4D97-AF65-F5344CB8AC3E}">
        <p14:creationId xmlns:p14="http://schemas.microsoft.com/office/powerpoint/2010/main" val="134380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fr-FR" smtClean="0"/>
              <a:t>Radon limited evidence for leukemia (adults)</a:t>
            </a:r>
            <a:endParaRPr lang="fr-FR" altLang="fr-FR"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B03D06FF-B5B0-458F-AFBC-92F3267BC41B}" type="slidenum">
              <a:rPr lang="en-US" altLang="en-US">
                <a:latin typeface="Calibri" panose="020F0502020204030204" pitchFamily="34" charset="0"/>
              </a:rPr>
              <a:pPr eaLnBrk="1" hangingPunct="1"/>
              <a:t>47</a:t>
            </a:fld>
            <a:endParaRPr lang="en-US" altLang="en-US">
              <a:latin typeface="Calibri" panose="020F0502020204030204" pitchFamily="34" charset="0"/>
            </a:endParaRPr>
          </a:p>
        </p:txBody>
      </p:sp>
    </p:spTree>
    <p:extLst>
      <p:ext uri="{BB962C8B-B14F-4D97-AF65-F5344CB8AC3E}">
        <p14:creationId xmlns:p14="http://schemas.microsoft.com/office/powerpoint/2010/main" val="1466586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fr-FR" smtClean="0"/>
              <a:t>100e parental smoking childhood leukemia limited</a:t>
            </a:r>
            <a:endParaRPr lang="fr-FR" altLang="fr-FR"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44683DDA-D1DE-4831-8648-E50006E257FB}" type="slidenum">
              <a:rPr lang="en-US" altLang="en-US">
                <a:latin typeface="Calibri" panose="020F0502020204030204" pitchFamily="34" charset="0"/>
              </a:rPr>
              <a:pPr eaLnBrk="1" hangingPunct="1"/>
              <a:t>48</a:t>
            </a:fld>
            <a:endParaRPr lang="en-US" altLang="en-US">
              <a:latin typeface="Calibri" panose="020F0502020204030204" pitchFamily="34" charset="0"/>
            </a:endParaRPr>
          </a:p>
        </p:txBody>
      </p:sp>
    </p:spTree>
    <p:extLst>
      <p:ext uri="{BB962C8B-B14F-4D97-AF65-F5344CB8AC3E}">
        <p14:creationId xmlns:p14="http://schemas.microsoft.com/office/powerpoint/2010/main" val="4040849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fr-FR" smtClean="0"/>
              <a:t>100e parental smoking childhood leukemia limited</a:t>
            </a:r>
            <a:endParaRPr lang="fr-FR" altLang="fr-FR"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236B5233-14FC-44FD-AFED-4B5D7DDA04E6}" type="slidenum">
              <a:rPr lang="en-US" altLang="en-US">
                <a:latin typeface="Calibri" panose="020F0502020204030204" pitchFamily="34" charset="0"/>
              </a:rPr>
              <a:pPr eaLnBrk="1" hangingPunct="1"/>
              <a:t>49</a:t>
            </a:fld>
            <a:endParaRPr lang="en-US" altLang="en-US">
              <a:latin typeface="Calibri" panose="020F0502020204030204" pitchFamily="34" charset="0"/>
            </a:endParaRPr>
          </a:p>
        </p:txBody>
      </p:sp>
    </p:spTree>
    <p:extLst>
      <p:ext uri="{BB962C8B-B14F-4D97-AF65-F5344CB8AC3E}">
        <p14:creationId xmlns:p14="http://schemas.microsoft.com/office/powerpoint/2010/main" val="2145310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fr-FR" smtClean="0"/>
              <a:t>Radon limited evidence for leukemia (adults)</a:t>
            </a:r>
            <a:endParaRPr lang="fr-FR" altLang="fr-FR"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3B5AA9D5-7FE8-49BF-9741-E0F483809389}" type="slidenum">
              <a:rPr lang="en-US" altLang="en-US">
                <a:latin typeface="Calibri" panose="020F0502020204030204" pitchFamily="34" charset="0"/>
              </a:rPr>
              <a:pPr eaLnBrk="1" hangingPunct="1"/>
              <a:t>50</a:t>
            </a:fld>
            <a:endParaRPr lang="en-US" altLang="en-US">
              <a:latin typeface="Calibri" panose="020F0502020204030204" pitchFamily="34" charset="0"/>
            </a:endParaRPr>
          </a:p>
        </p:txBody>
      </p:sp>
    </p:spTree>
    <p:extLst>
      <p:ext uri="{BB962C8B-B14F-4D97-AF65-F5344CB8AC3E}">
        <p14:creationId xmlns:p14="http://schemas.microsoft.com/office/powerpoint/2010/main" val="369658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fr-FR" smtClean="0"/>
              <a:t>Radon limited evidence for leukemia (adults)</a:t>
            </a:r>
            <a:endParaRPr lang="fr-FR" altLang="fr-FR"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B03D06FF-B5B0-458F-AFBC-92F3267BC41B}" type="slidenum">
              <a:rPr lang="en-US" altLang="en-US">
                <a:latin typeface="Calibri" panose="020F0502020204030204" pitchFamily="34" charset="0"/>
              </a:rPr>
              <a:pPr eaLnBrk="1" hangingPunct="1"/>
              <a:t>51</a:t>
            </a:fld>
            <a:endParaRPr lang="en-US" altLang="en-US">
              <a:latin typeface="Calibri" panose="020F0502020204030204" pitchFamily="34" charset="0"/>
            </a:endParaRPr>
          </a:p>
        </p:txBody>
      </p:sp>
    </p:spTree>
    <p:extLst>
      <p:ext uri="{BB962C8B-B14F-4D97-AF65-F5344CB8AC3E}">
        <p14:creationId xmlns:p14="http://schemas.microsoft.com/office/powerpoint/2010/main" val="426813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56220-99CB-4DB8-834A-39BD3DB0D7E9}" type="slidenum">
              <a:rPr lang="en-US" altLang="en-US"/>
              <a:pPr/>
              <a:t>6</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914400" y="4343400"/>
            <a:ext cx="5029200" cy="41148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smtClean="0">
                <a:cs typeface="Arial" charset="0"/>
              </a:rPr>
              <a:t>RF-EMF brain cancer?</a:t>
            </a:r>
            <a:r>
              <a:rPr lang="en-US" altLang="en-US" sz="1200" dirty="0" smtClean="0">
                <a:solidFill>
                  <a:srgbClr val="FF0000"/>
                </a:solidFill>
              </a:rPr>
              <a:t> </a:t>
            </a:r>
            <a:r>
              <a:rPr lang="en-US" altLang="en-US" sz="1200" dirty="0" err="1" smtClean="0">
                <a:solidFill>
                  <a:srgbClr val="FF0000"/>
                </a:solidFill>
              </a:rPr>
              <a:t>Cerenat</a:t>
            </a:r>
            <a:r>
              <a:rPr lang="en-US" altLang="en-US" sz="1200" dirty="0" smtClean="0">
                <a:solidFill>
                  <a:srgbClr val="FF0000"/>
                </a:solidFill>
              </a:rPr>
              <a:t>, new NTP studies</a:t>
            </a:r>
            <a:endParaRPr lang="de-DE" sz="1200" dirty="0" smtClean="0">
              <a:cs typeface="Arial" charset="0"/>
            </a:endParaRPr>
          </a:p>
          <a:p>
            <a:r>
              <a:rPr lang="en-US" altLang="en-US" dirty="0" err="1" smtClean="0"/>
              <a:t>Mobikids</a:t>
            </a:r>
            <a:r>
              <a:rPr lang="en-US" altLang="en-US" dirty="0" smtClean="0"/>
              <a:t>, 10-24yrs, results soon</a:t>
            </a:r>
            <a:endParaRPr lang="en-GB" altLang="en-US" dirty="0"/>
          </a:p>
        </p:txBody>
      </p:sp>
    </p:spTree>
    <p:extLst>
      <p:ext uri="{BB962C8B-B14F-4D97-AF65-F5344CB8AC3E}">
        <p14:creationId xmlns:p14="http://schemas.microsoft.com/office/powerpoint/2010/main" val="81097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56220-99CB-4DB8-834A-39BD3DB0D7E9}" type="slidenum">
              <a:rPr lang="en-US" altLang="en-US"/>
              <a:pPr/>
              <a:t>7</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914400" y="4343400"/>
            <a:ext cx="5029200" cy="41148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Epstein–Barr virus (EBV) infects almost everyone and causes several types of cancer,</a:t>
            </a:r>
            <a:r>
              <a:rPr lang="en-GB" baseline="0" dirty="0" smtClean="0"/>
              <a:t> </a:t>
            </a:r>
            <a:r>
              <a:rPr lang="en-GB" dirty="0" smtClean="0"/>
              <a:t>including </a:t>
            </a:r>
            <a:r>
              <a:rPr lang="en-GB" dirty="0" err="1" smtClean="0"/>
              <a:t>naso</a:t>
            </a:r>
            <a:r>
              <a:rPr lang="en-GB" dirty="0" smtClean="0"/>
              <a:t>-pharyngeal carcinoma, one of the most common cancers in </a:t>
            </a:r>
            <a:r>
              <a:rPr lang="en-GB" dirty="0" err="1" smtClean="0"/>
              <a:t>southeastern</a:t>
            </a:r>
            <a:r>
              <a:rPr lang="en-GB" dirty="0" smtClean="0"/>
              <a:t> Asia,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smtClean="0"/>
              <a:t>Two case–control studies among children in </a:t>
            </a:r>
            <a:r>
              <a:rPr lang="en-GB" sz="1400" dirty="0" err="1" smtClean="0"/>
              <a:t>holoendemic</a:t>
            </a:r>
            <a:r>
              <a:rPr lang="en-GB" sz="1400" dirty="0" smtClean="0"/>
              <a:t> areas reported sig </a:t>
            </a:r>
            <a:r>
              <a:rPr lang="en-GB" sz="1400" dirty="0" err="1" smtClean="0"/>
              <a:t>nifi</a:t>
            </a:r>
            <a:r>
              <a:rPr lang="en-GB" sz="1400" dirty="0" smtClean="0"/>
              <a:t> </a:t>
            </a:r>
            <a:r>
              <a:rPr lang="en-GB" sz="1400" dirty="0" err="1" smtClean="0"/>
              <a:t>cantly</a:t>
            </a:r>
            <a:r>
              <a:rPr lang="en-GB" sz="1400" dirty="0" smtClean="0"/>
              <a:t> increased risks for </a:t>
            </a:r>
            <a:r>
              <a:rPr lang="en-GB" sz="1400" dirty="0" err="1" smtClean="0"/>
              <a:t>eBL</a:t>
            </a:r>
            <a:r>
              <a:rPr lang="en-GB" sz="1400" dirty="0" smtClean="0"/>
              <a:t> with high titres of total IgG antibodies </a:t>
            </a:r>
            <a:r>
              <a:rPr lang="en-GB" sz="1400" dirty="0" err="1" smtClean="0"/>
              <a:t>specifi</a:t>
            </a:r>
            <a:r>
              <a:rPr lang="en-GB" sz="1400" dirty="0" smtClean="0"/>
              <a:t> c to whole </a:t>
            </a:r>
            <a:r>
              <a:rPr lang="en-GB" sz="1400" dirty="0" err="1" smtClean="0"/>
              <a:t>schizont</a:t>
            </a:r>
            <a:r>
              <a:rPr lang="en-GB" sz="1400" dirty="0" smtClean="0"/>
              <a:t> extracts in the presence of high EBV antibody titres.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smtClean="0"/>
          </a:p>
        </p:txBody>
      </p:sp>
    </p:spTree>
    <p:extLst>
      <p:ext uri="{BB962C8B-B14F-4D97-AF65-F5344CB8AC3E}">
        <p14:creationId xmlns:p14="http://schemas.microsoft.com/office/powerpoint/2010/main" val="136982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56220-99CB-4DB8-834A-39BD3DB0D7E9}" type="slidenum">
              <a:rPr lang="en-US" altLang="en-US"/>
              <a:pPr/>
              <a:t>8</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914400" y="4343400"/>
            <a:ext cx="5029200" cy="4114800"/>
          </a:xfrm>
        </p:spPr>
        <p:txBody>
          <a:bodyPr/>
          <a:lstStyle/>
          <a:p>
            <a:endParaRPr lang="en-GB" altLang="en-US" dirty="0"/>
          </a:p>
        </p:txBody>
      </p:sp>
    </p:spTree>
    <p:extLst>
      <p:ext uri="{BB962C8B-B14F-4D97-AF65-F5344CB8AC3E}">
        <p14:creationId xmlns:p14="http://schemas.microsoft.com/office/powerpoint/2010/main" val="1834544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56220-99CB-4DB8-834A-39BD3DB0D7E9}" type="slidenum">
              <a:rPr lang="en-US" altLang="en-US"/>
              <a:pPr/>
              <a:t>9</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914400" y="4343400"/>
            <a:ext cx="5029200" cy="4114800"/>
          </a:xfrm>
        </p:spPr>
        <p:txBody>
          <a:bodyPr/>
          <a:lstStyle/>
          <a:p>
            <a:r>
              <a:rPr lang="en-US" altLang="en-US" sz="1200" dirty="0" smtClean="0">
                <a:cs typeface="Arial" charset="0"/>
              </a:rPr>
              <a:t>(</a:t>
            </a:r>
            <a:r>
              <a:rPr lang="en-GB" sz="1200" dirty="0" smtClean="0"/>
              <a:t>total number of incident cases among children less than number of incident diagnoses of cancer for all but the rarest of individual adult sites</a:t>
            </a:r>
            <a:r>
              <a:rPr lang="en-US" altLang="en-US" sz="1200" dirty="0" smtClean="0">
                <a:cs typeface="Arial" charset="0"/>
              </a:rPr>
              <a:t>)</a:t>
            </a:r>
            <a:r>
              <a:rPr lang="en-GB" sz="1200" b="0" i="0" u="none" strike="noStrike" kern="1200" baseline="0" dirty="0" smtClean="0">
                <a:solidFill>
                  <a:schemeClr val="tx1"/>
                </a:solidFill>
                <a:latin typeface="+mn-lt"/>
                <a:ea typeface="+mn-ea"/>
                <a:cs typeface="+mn-cs"/>
              </a:rPr>
              <a:t>total number of incident cases among children is less than the number of incident diagnoses of cancer for all but the rarest of individual adult sites. </a:t>
            </a:r>
          </a:p>
          <a:p>
            <a:r>
              <a:rPr lang="en-GB" sz="1200" b="0" i="0" u="none" strike="noStrike" kern="1200" baseline="0" dirty="0" smtClean="0">
                <a:solidFill>
                  <a:schemeClr val="tx1"/>
                </a:solidFill>
                <a:latin typeface="+mn-lt"/>
                <a:ea typeface="+mn-ea"/>
                <a:cs typeface="+mn-cs"/>
              </a:rPr>
              <a:t>In the year 2000, malignant neoplasms comprised about 8% of deaths among l~ year olds, 15% among 5-9 year olds, 12% among 10--14 year olds, and 6% among 15-19 year olds, with ranking as the third, second, second, and fourth leading causes of death, respectively (Accidents are the leading cause of d~ in children and comprise between 40%-50% of mortality)</a:t>
            </a:r>
          </a:p>
        </p:txBody>
      </p:sp>
    </p:spTree>
    <p:extLst>
      <p:ext uri="{BB962C8B-B14F-4D97-AF65-F5344CB8AC3E}">
        <p14:creationId xmlns:p14="http://schemas.microsoft.com/office/powerpoint/2010/main" val="700144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56220-99CB-4DB8-834A-39BD3DB0D7E9}" type="slidenum">
              <a:rPr lang="en-US" altLang="en-US"/>
              <a:pPr/>
              <a:t>10</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914400" y="4343400"/>
            <a:ext cx="5029200" cy="4114800"/>
          </a:xfrm>
        </p:spPr>
        <p:txBody>
          <a:bodyPr/>
          <a:lstStyle/>
          <a:p>
            <a:r>
              <a:rPr lang="en-US" altLang="en-US" sz="1200" dirty="0" smtClean="0">
                <a:solidFill>
                  <a:srgbClr val="3333FF"/>
                </a:solidFill>
                <a:latin typeface="Tahoma" panose="020B0604030504040204" pitchFamily="34" charset="0"/>
                <a:cs typeface="Tahoma" panose="020B0604030504040204" pitchFamily="34" charset="0"/>
              </a:rPr>
              <a:t>- Latency for radiation &amp; childhood leukemia could be shorter, no increased risk shortly after cessation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- 110 million children and adolescents in 2013 (an increase by a factor of 2 since 1980) were obese.- shouldn’t become prisoners o </a:t>
            </a:r>
            <a:r>
              <a:rPr lang="en-GB" sz="1200" b="0" i="0" u="none" strike="noStrike" kern="1200" baseline="0" dirty="0" err="1" smtClean="0">
                <a:solidFill>
                  <a:schemeClr val="tx1"/>
                </a:solidFill>
                <a:latin typeface="+mn-lt"/>
                <a:ea typeface="+mn-ea"/>
                <a:cs typeface="+mn-cs"/>
              </a:rPr>
              <a:t>fthe</a:t>
            </a:r>
            <a:r>
              <a:rPr lang="en-GB" sz="1200" b="0" i="0" u="none" strike="noStrike" kern="1200" baseline="0" dirty="0" smtClean="0">
                <a:solidFill>
                  <a:schemeClr val="tx1"/>
                </a:solidFill>
                <a:latin typeface="+mn-lt"/>
                <a:ea typeface="+mn-ea"/>
                <a:cs typeface="+mn-cs"/>
              </a:rPr>
              <a:t> proximate (Tony </a:t>
            </a:r>
            <a:r>
              <a:rPr lang="en-GB" sz="1200" b="0" i="0" u="none" strike="noStrike" kern="1200" baseline="0" dirty="0" err="1" smtClean="0">
                <a:solidFill>
                  <a:schemeClr val="tx1"/>
                </a:solidFill>
                <a:latin typeface="+mn-lt"/>
                <a:ea typeface="+mn-ea"/>
                <a:cs typeface="+mn-cs"/>
              </a:rPr>
              <a:t>McMichaels</a:t>
            </a:r>
            <a:r>
              <a:rPr lang="en-GB" sz="1200" b="0" i="0" u="none" strike="noStrike" kern="1200" baseline="0" dirty="0" smtClean="0">
                <a:solidFill>
                  <a:schemeClr val="tx1"/>
                </a:solidFill>
                <a:latin typeface="+mn-lt"/>
                <a:ea typeface="+mn-ea"/>
                <a:cs typeface="+mn-cs"/>
              </a:rPr>
              <a:t>), but consider interventions that prevent obesity all the way to healthy cities</a:t>
            </a:r>
            <a:endParaRPr lang="en-GB" altLang="en-US" dirty="0"/>
          </a:p>
        </p:txBody>
      </p:sp>
    </p:spTree>
    <p:extLst>
      <p:ext uri="{BB962C8B-B14F-4D97-AF65-F5344CB8AC3E}">
        <p14:creationId xmlns:p14="http://schemas.microsoft.com/office/powerpoint/2010/main" val="985975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56220-99CB-4DB8-834A-39BD3DB0D7E9}" type="slidenum">
              <a:rPr lang="en-US" altLang="en-US"/>
              <a:pPr/>
              <a:t>11</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914400" y="4343400"/>
            <a:ext cx="5029200" cy="4114800"/>
          </a:xfrm>
        </p:spPr>
        <p:txBody>
          <a:bodyPr/>
          <a:lstStyle/>
          <a:p>
            <a:endParaRPr lang="en-GB" altLang="en-US" dirty="0"/>
          </a:p>
        </p:txBody>
      </p:sp>
    </p:spTree>
    <p:extLst>
      <p:ext uri="{BB962C8B-B14F-4D97-AF65-F5344CB8AC3E}">
        <p14:creationId xmlns:p14="http://schemas.microsoft.com/office/powerpoint/2010/main" val="14768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0A1CB-E40B-104F-A45E-0A6B51C2A5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994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E9C914-930C-CB4A-9E35-34D1AB129F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747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A17BDD-25F2-E24C-A3AE-13CA454FFD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15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49" name="Rectangle 29"/>
          <p:cNvSpPr>
            <a:spLocks noChangeArrowheads="1"/>
          </p:cNvSpPr>
          <p:nvPr/>
        </p:nvSpPr>
        <p:spPr bwMode="auto">
          <a:xfrm>
            <a:off x="684213" y="3424238"/>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800">
                <a:solidFill>
                  <a:srgbClr val="3333FF"/>
                </a:solidFill>
                <a:latin typeface="Tahoma" pitchFamily="34" charset="0"/>
                <a:cs typeface="Tahoma" pitchFamily="34" charset="0"/>
              </a:defRPr>
            </a:lvl1pPr>
            <a:lvl2pPr algn="ctr">
              <a:defRPr sz="2800">
                <a:solidFill>
                  <a:srgbClr val="3333FF"/>
                </a:solidFill>
                <a:latin typeface="Tahoma" pitchFamily="34" charset="0"/>
                <a:cs typeface="Tahoma" pitchFamily="34" charset="0"/>
              </a:defRPr>
            </a:lvl2pPr>
            <a:lvl3pPr algn="ctr">
              <a:defRPr sz="2800">
                <a:solidFill>
                  <a:srgbClr val="3333FF"/>
                </a:solidFill>
                <a:latin typeface="Tahoma" pitchFamily="34" charset="0"/>
                <a:cs typeface="Tahoma" pitchFamily="34" charset="0"/>
              </a:defRPr>
            </a:lvl3pPr>
            <a:lvl4pPr algn="ctr">
              <a:defRPr sz="2800">
                <a:solidFill>
                  <a:srgbClr val="3333FF"/>
                </a:solidFill>
                <a:latin typeface="Tahoma" pitchFamily="34" charset="0"/>
                <a:cs typeface="Tahoma" pitchFamily="34" charset="0"/>
              </a:defRPr>
            </a:lvl4pPr>
            <a:lvl5pPr algn="ctr">
              <a:defRPr sz="2800">
                <a:solidFill>
                  <a:srgbClr val="3333FF"/>
                </a:solidFill>
                <a:latin typeface="Tahoma" pitchFamily="34" charset="0"/>
                <a:cs typeface="Tahoma" pitchFamily="34" charset="0"/>
              </a:defRPr>
            </a:lvl5pPr>
            <a:lvl6pPr marL="457200" algn="ctr" fontAlgn="base">
              <a:spcBef>
                <a:spcPct val="0"/>
              </a:spcBef>
              <a:spcAft>
                <a:spcPct val="0"/>
              </a:spcAft>
              <a:defRPr sz="2800">
                <a:solidFill>
                  <a:srgbClr val="3333FF"/>
                </a:solidFill>
                <a:latin typeface="Tahoma" pitchFamily="34" charset="0"/>
                <a:cs typeface="Tahoma" pitchFamily="34" charset="0"/>
              </a:defRPr>
            </a:lvl6pPr>
            <a:lvl7pPr marL="914400" algn="ctr" fontAlgn="base">
              <a:spcBef>
                <a:spcPct val="0"/>
              </a:spcBef>
              <a:spcAft>
                <a:spcPct val="0"/>
              </a:spcAft>
              <a:defRPr sz="2800">
                <a:solidFill>
                  <a:srgbClr val="3333FF"/>
                </a:solidFill>
                <a:latin typeface="Tahoma" pitchFamily="34" charset="0"/>
                <a:cs typeface="Tahoma" pitchFamily="34" charset="0"/>
              </a:defRPr>
            </a:lvl7pPr>
            <a:lvl8pPr marL="1371600" algn="ctr" fontAlgn="base">
              <a:spcBef>
                <a:spcPct val="0"/>
              </a:spcBef>
              <a:spcAft>
                <a:spcPct val="0"/>
              </a:spcAft>
              <a:defRPr sz="2800">
                <a:solidFill>
                  <a:srgbClr val="3333FF"/>
                </a:solidFill>
                <a:latin typeface="Tahoma" pitchFamily="34" charset="0"/>
                <a:cs typeface="Tahoma" pitchFamily="34" charset="0"/>
              </a:defRPr>
            </a:lvl8pPr>
            <a:lvl9pPr marL="1828800" algn="ctr" fontAlgn="base">
              <a:spcBef>
                <a:spcPct val="0"/>
              </a:spcBef>
              <a:spcAft>
                <a:spcPct val="0"/>
              </a:spcAft>
              <a:defRPr sz="2800">
                <a:solidFill>
                  <a:srgbClr val="3333FF"/>
                </a:solidFill>
                <a:latin typeface="Tahoma" pitchFamily="34" charset="0"/>
                <a:cs typeface="Tahoma" pitchFamily="34" charset="0"/>
              </a:defRPr>
            </a:lvl9pPr>
          </a:lstStyle>
          <a:p>
            <a:pPr defTabSz="914400" fontAlgn="base">
              <a:spcBef>
                <a:spcPct val="0"/>
              </a:spcBef>
              <a:spcAft>
                <a:spcPct val="0"/>
              </a:spcAft>
            </a:pPr>
            <a:r>
              <a:rPr lang="en-GB" altLang="en-US" dirty="0">
                <a:solidFill>
                  <a:srgbClr val="8A8AE7">
                    <a:lumMod val="50000"/>
                  </a:srgbClr>
                </a:solidFill>
              </a:rPr>
              <a:t>International Agency for Research on Cancer</a:t>
            </a:r>
            <a:br>
              <a:rPr lang="en-GB" altLang="en-US" dirty="0">
                <a:solidFill>
                  <a:srgbClr val="8A8AE7">
                    <a:lumMod val="50000"/>
                  </a:srgbClr>
                </a:solidFill>
              </a:rPr>
            </a:br>
            <a:r>
              <a:rPr lang="en-GB" altLang="en-US" dirty="0">
                <a:solidFill>
                  <a:srgbClr val="8A8AE7">
                    <a:lumMod val="50000"/>
                  </a:srgbClr>
                </a:solidFill>
              </a:rPr>
              <a:t>Lyon, France</a:t>
            </a:r>
            <a:endParaRPr lang="en-US" altLang="en-US" dirty="0">
              <a:solidFill>
                <a:srgbClr val="8A8AE7">
                  <a:lumMod val="50000"/>
                </a:srgbClr>
              </a:solidFill>
            </a:endParaRPr>
          </a:p>
        </p:txBody>
      </p:sp>
      <p:pic>
        <p:nvPicPr>
          <p:cNvPr id="4" name="Picture 2" descr="C:\Users\drayr\Desktop\IARC Background Template flags Layers Maroc 201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075" y="215806"/>
            <a:ext cx="8690607" cy="1807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4985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781131-380E-4965-84DE-6E54493D18B3}" type="slidenum">
              <a:rPr lang="en-US" altLang="en-US"/>
              <a:pPr/>
              <a:t>‹#›</a:t>
            </a:fld>
            <a:endParaRPr lang="en-US" altLang="en-US"/>
          </a:p>
        </p:txBody>
      </p:sp>
    </p:spTree>
    <p:extLst>
      <p:ext uri="{BB962C8B-B14F-4D97-AF65-F5344CB8AC3E}">
        <p14:creationId xmlns:p14="http://schemas.microsoft.com/office/powerpoint/2010/main" val="3388573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78C11A4-F35E-434A-B2C9-87B146DECA5C}" type="slidenum">
              <a:rPr lang="en-US" altLang="en-US"/>
              <a:pPr/>
              <a:t>‹#›</a:t>
            </a:fld>
            <a:endParaRPr lang="en-US" altLang="en-US"/>
          </a:p>
        </p:txBody>
      </p:sp>
    </p:spTree>
    <p:extLst>
      <p:ext uri="{BB962C8B-B14F-4D97-AF65-F5344CB8AC3E}">
        <p14:creationId xmlns:p14="http://schemas.microsoft.com/office/powerpoint/2010/main" val="3231840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4200" y="1600200"/>
            <a:ext cx="3930650" cy="412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1600200"/>
            <a:ext cx="3932238" cy="412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FC8D7AA-C608-4226-A934-9FF9271F4C42}" type="slidenum">
              <a:rPr lang="en-US" altLang="en-US"/>
              <a:pPr/>
              <a:t>‹#›</a:t>
            </a:fld>
            <a:endParaRPr lang="en-US" altLang="en-US"/>
          </a:p>
        </p:txBody>
      </p:sp>
    </p:spTree>
    <p:extLst>
      <p:ext uri="{BB962C8B-B14F-4D97-AF65-F5344CB8AC3E}">
        <p14:creationId xmlns:p14="http://schemas.microsoft.com/office/powerpoint/2010/main" val="4079372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B863C5D-5E5B-4600-A5DD-3CA3DF62CEC4}" type="slidenum">
              <a:rPr lang="en-US" altLang="en-US"/>
              <a:pPr/>
              <a:t>‹#›</a:t>
            </a:fld>
            <a:endParaRPr lang="en-US" altLang="en-US"/>
          </a:p>
        </p:txBody>
      </p:sp>
    </p:spTree>
    <p:extLst>
      <p:ext uri="{BB962C8B-B14F-4D97-AF65-F5344CB8AC3E}">
        <p14:creationId xmlns:p14="http://schemas.microsoft.com/office/powerpoint/2010/main" val="370581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2906DB4-1020-43DE-8279-998334E324EB}" type="slidenum">
              <a:rPr lang="en-US" altLang="en-US"/>
              <a:pPr/>
              <a:t>‹#›</a:t>
            </a:fld>
            <a:endParaRPr lang="en-US" altLang="en-US"/>
          </a:p>
        </p:txBody>
      </p:sp>
    </p:spTree>
    <p:extLst>
      <p:ext uri="{BB962C8B-B14F-4D97-AF65-F5344CB8AC3E}">
        <p14:creationId xmlns:p14="http://schemas.microsoft.com/office/powerpoint/2010/main" val="1839037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B99EFF-5FFF-41C4-A559-E2F949E6D058}" type="slidenum">
              <a:rPr lang="en-US" altLang="en-US"/>
              <a:pPr/>
              <a:t>‹#›</a:t>
            </a:fld>
            <a:endParaRPr lang="en-US" altLang="en-US"/>
          </a:p>
        </p:txBody>
      </p:sp>
    </p:spTree>
    <p:extLst>
      <p:ext uri="{BB962C8B-B14F-4D97-AF65-F5344CB8AC3E}">
        <p14:creationId xmlns:p14="http://schemas.microsoft.com/office/powerpoint/2010/main" val="3654849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D9E72D1-7F6A-4404-884B-419AE6557C28}" type="slidenum">
              <a:rPr lang="en-US" altLang="en-US"/>
              <a:pPr/>
              <a:t>‹#›</a:t>
            </a:fld>
            <a:endParaRPr lang="en-US" altLang="en-US"/>
          </a:p>
        </p:txBody>
      </p:sp>
    </p:spTree>
    <p:extLst>
      <p:ext uri="{BB962C8B-B14F-4D97-AF65-F5344CB8AC3E}">
        <p14:creationId xmlns:p14="http://schemas.microsoft.com/office/powerpoint/2010/main" val="121776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0FBCE3-A577-A943-B4B1-D343E2EEEE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9655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BD96964-30E0-4454-9721-65392CE00BFA}" type="slidenum">
              <a:rPr lang="en-US" altLang="en-US"/>
              <a:pPr/>
              <a:t>‹#›</a:t>
            </a:fld>
            <a:endParaRPr lang="en-US" altLang="en-US"/>
          </a:p>
        </p:txBody>
      </p:sp>
    </p:spTree>
    <p:extLst>
      <p:ext uri="{BB962C8B-B14F-4D97-AF65-F5344CB8AC3E}">
        <p14:creationId xmlns:p14="http://schemas.microsoft.com/office/powerpoint/2010/main" val="154243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71FF2B2-1499-44BE-9CB2-F15080CA6DA7}" type="slidenum">
              <a:rPr lang="en-US" altLang="en-US"/>
              <a:pPr/>
              <a:t>‹#›</a:t>
            </a:fld>
            <a:endParaRPr lang="en-US" altLang="en-US"/>
          </a:p>
        </p:txBody>
      </p:sp>
    </p:spTree>
    <p:extLst>
      <p:ext uri="{BB962C8B-B14F-4D97-AF65-F5344CB8AC3E}">
        <p14:creationId xmlns:p14="http://schemas.microsoft.com/office/powerpoint/2010/main" val="189301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6063" y="260350"/>
            <a:ext cx="2003425" cy="546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2613" y="260350"/>
            <a:ext cx="5861050"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D908F6C-BE72-449C-8217-AC4AE4FB158F}" type="slidenum">
              <a:rPr lang="en-US" altLang="en-US"/>
              <a:pPr/>
              <a:t>‹#›</a:t>
            </a:fld>
            <a:endParaRPr lang="en-US" altLang="en-US"/>
          </a:p>
        </p:txBody>
      </p:sp>
    </p:spTree>
    <p:extLst>
      <p:ext uri="{BB962C8B-B14F-4D97-AF65-F5344CB8AC3E}">
        <p14:creationId xmlns:p14="http://schemas.microsoft.com/office/powerpoint/2010/main" val="3051753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6A5B2DF-1D89-4F4C-9E00-4AF0256A4429}" type="slidenum">
              <a:rPr lang="en-GB" altLang="en-US"/>
              <a:pPr>
                <a:defRPr/>
              </a:pPr>
              <a:t>‹#›</a:t>
            </a:fld>
            <a:endParaRPr lang="en-GB" altLang="en-US"/>
          </a:p>
        </p:txBody>
      </p:sp>
    </p:spTree>
    <p:extLst>
      <p:ext uri="{BB962C8B-B14F-4D97-AF65-F5344CB8AC3E}">
        <p14:creationId xmlns:p14="http://schemas.microsoft.com/office/powerpoint/2010/main" val="3901473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4746B1-F4CB-4AC0-A756-59CAE591EA64}" type="slidenum">
              <a:rPr lang="en-US" altLang="en-US"/>
              <a:pPr>
                <a:defRPr/>
              </a:pPr>
              <a:t>‹#›</a:t>
            </a:fld>
            <a:endParaRPr lang="en-US" altLang="en-US"/>
          </a:p>
        </p:txBody>
      </p:sp>
    </p:spTree>
    <p:extLst>
      <p:ext uri="{BB962C8B-B14F-4D97-AF65-F5344CB8AC3E}">
        <p14:creationId xmlns:p14="http://schemas.microsoft.com/office/powerpoint/2010/main" val="1078769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DD02386-6F7E-40BF-9736-6427C559D871}" type="slidenum">
              <a:rPr lang="en-GB" altLang="en-US"/>
              <a:pPr>
                <a:defRPr/>
              </a:pPr>
              <a:t>‹#›</a:t>
            </a:fld>
            <a:endParaRPr lang="en-GB" altLang="en-US"/>
          </a:p>
        </p:txBody>
      </p:sp>
    </p:spTree>
    <p:extLst>
      <p:ext uri="{BB962C8B-B14F-4D97-AF65-F5344CB8AC3E}">
        <p14:creationId xmlns:p14="http://schemas.microsoft.com/office/powerpoint/2010/main" val="370826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2"/>
          <p:cNvSpPr>
            <a:spLocks noGrp="1" noChangeArrowheads="1"/>
          </p:cNvSpPr>
          <p:nvPr>
            <p:ph type="sldNum" sz="quarter" idx="10"/>
          </p:nvPr>
        </p:nvSpPr>
        <p:spPr/>
        <p:txBody>
          <a:bodyPr/>
          <a:lstStyle>
            <a:lvl1pPr>
              <a:defRPr>
                <a:ea typeface="+mn-ea"/>
              </a:defRPr>
            </a:lvl1pPr>
          </a:lstStyle>
          <a:p>
            <a:pPr>
              <a:defRPr/>
            </a:pPr>
            <a:fld id="{C2934E06-B602-47B2-AE71-2203FEE3EBA9}" type="slidenum">
              <a:rPr lang="en-US"/>
              <a:pPr>
                <a:defRPr/>
              </a:pPr>
              <a:t>‹#›</a:t>
            </a:fld>
            <a:endParaRPr lang="en-US"/>
          </a:p>
        </p:txBody>
      </p:sp>
    </p:spTree>
    <p:extLst>
      <p:ext uri="{BB962C8B-B14F-4D97-AF65-F5344CB8AC3E}">
        <p14:creationId xmlns:p14="http://schemas.microsoft.com/office/powerpoint/2010/main" val="4085083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EE21237-64FF-40FA-B338-9065147697CA}" type="slidenum">
              <a:rPr lang="en-GB" altLang="en-US"/>
              <a:pPr>
                <a:defRPr/>
              </a:pPr>
              <a:t>‹#›</a:t>
            </a:fld>
            <a:endParaRPr lang="en-GB" altLang="en-US"/>
          </a:p>
        </p:txBody>
      </p:sp>
    </p:spTree>
    <p:extLst>
      <p:ext uri="{BB962C8B-B14F-4D97-AF65-F5344CB8AC3E}">
        <p14:creationId xmlns:p14="http://schemas.microsoft.com/office/powerpoint/2010/main" val="3060722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18AFDFD-639F-4735-85C8-5DA8AD268A77}" type="slidenum">
              <a:rPr lang="en-GB" altLang="en-US"/>
              <a:pPr>
                <a:defRPr/>
              </a:pPr>
              <a:t>‹#›</a:t>
            </a:fld>
            <a:endParaRPr lang="en-GB" altLang="en-US"/>
          </a:p>
        </p:txBody>
      </p:sp>
    </p:spTree>
    <p:extLst>
      <p:ext uri="{BB962C8B-B14F-4D97-AF65-F5344CB8AC3E}">
        <p14:creationId xmlns:p14="http://schemas.microsoft.com/office/powerpoint/2010/main" val="3857589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BF5EDC8-003C-447E-B5D1-DB14905D667C}" type="slidenum">
              <a:rPr lang="en-GB" altLang="en-US"/>
              <a:pPr>
                <a:defRPr/>
              </a:pPr>
              <a:t>‹#›</a:t>
            </a:fld>
            <a:endParaRPr lang="en-GB" altLang="en-US"/>
          </a:p>
        </p:txBody>
      </p:sp>
    </p:spTree>
    <p:extLst>
      <p:ext uri="{BB962C8B-B14F-4D97-AF65-F5344CB8AC3E}">
        <p14:creationId xmlns:p14="http://schemas.microsoft.com/office/powerpoint/2010/main" val="321792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A93FD2-6A84-1646-8403-799782F5F7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3616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Tree>
    <p:extLst>
      <p:ext uri="{BB962C8B-B14F-4D97-AF65-F5344CB8AC3E}">
        <p14:creationId xmlns:p14="http://schemas.microsoft.com/office/powerpoint/2010/main" val="778862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extLst>
      <p:ext uri="{BB962C8B-B14F-4D97-AF65-F5344CB8AC3E}">
        <p14:creationId xmlns:p14="http://schemas.microsoft.com/office/powerpoint/2010/main" val="3885246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AEE6996-208E-41B8-937F-9CCC0412953F}" type="slidenum">
              <a:rPr lang="en-GB" altLang="en-US"/>
              <a:pPr>
                <a:defRPr/>
              </a:pPr>
              <a:t>‹#›</a:t>
            </a:fld>
            <a:endParaRPr lang="en-GB" altLang="en-US"/>
          </a:p>
        </p:txBody>
      </p:sp>
    </p:spTree>
    <p:extLst>
      <p:ext uri="{BB962C8B-B14F-4D97-AF65-F5344CB8AC3E}">
        <p14:creationId xmlns:p14="http://schemas.microsoft.com/office/powerpoint/2010/main" val="3442503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1E7C536-4161-4C2F-9B49-3E3354E2A085}" type="slidenum">
              <a:rPr lang="en-GB" altLang="en-US"/>
              <a:pPr>
                <a:defRPr/>
              </a:pPr>
              <a:t>‹#›</a:t>
            </a:fld>
            <a:endParaRPr lang="en-GB" altLang="en-US"/>
          </a:p>
        </p:txBody>
      </p:sp>
    </p:spTree>
    <p:extLst>
      <p:ext uri="{BB962C8B-B14F-4D97-AF65-F5344CB8AC3E}">
        <p14:creationId xmlns:p14="http://schemas.microsoft.com/office/powerpoint/2010/main" val="11887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5377FD-E1AE-4F01-9EE5-1E1812744496}" type="slidenum">
              <a:rPr lang="en-GB" altLang="en-US"/>
              <a:pPr>
                <a:defRPr/>
              </a:pPr>
              <a:t>‹#›</a:t>
            </a:fld>
            <a:endParaRPr lang="en-GB" altLang="en-US"/>
          </a:p>
        </p:txBody>
      </p:sp>
    </p:spTree>
    <p:extLst>
      <p:ext uri="{BB962C8B-B14F-4D97-AF65-F5344CB8AC3E}">
        <p14:creationId xmlns:p14="http://schemas.microsoft.com/office/powerpoint/2010/main" val="118301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1854EE-8E6F-3244-8F2E-90CF5B24AC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151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86DDDA-CF9E-674D-8629-8CFE71594F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059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72F7AC-1576-9148-BE5D-56556870B2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172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263C7D-3CD9-6A45-B92E-446089690C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990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9136B5-4D8C-B34A-A810-FD1F6878D3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379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6D3A84-4399-E04D-A9D6-2FB66F973E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501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defTabSz="914400" fontAlgn="base">
              <a:spcBef>
                <a:spcPct val="0"/>
              </a:spcBef>
              <a:spcAft>
                <a:spcPct val="0"/>
              </a:spcAft>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defTabSz="914400" fontAlgn="base">
              <a:spcBef>
                <a:spcPct val="0"/>
              </a:spcBef>
              <a:spcAft>
                <a:spcPct val="0"/>
              </a:spcAft>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400" fontAlgn="base">
              <a:spcBef>
                <a:spcPct val="0"/>
              </a:spcBef>
              <a:spcAft>
                <a:spcPct val="0"/>
              </a:spcAft>
              <a:defRPr/>
            </a:pPr>
            <a:fld id="{64ABF9B4-B405-504A-B095-C338D18117DD}" type="slidenum">
              <a:rPr lang="en-US">
                <a:solidFill>
                  <a:srgbClr val="000000"/>
                </a:solidFill>
                <a:latin typeface="Arial" charset="0"/>
                <a:ea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4252261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fr-FR"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fr-FR" smtClean="0"/>
              <a:t>Click to edit Master text styles</a:t>
            </a:r>
          </a:p>
          <a:p>
            <a:pPr lvl="1"/>
            <a:r>
              <a:rPr lang="en-GB" altLang="fr-FR" smtClean="0"/>
              <a:t>Second level</a:t>
            </a:r>
          </a:p>
          <a:p>
            <a:pPr lvl="2"/>
            <a:r>
              <a:rPr lang="en-GB" altLang="fr-FR" smtClean="0"/>
              <a:t>Third level</a:t>
            </a:r>
          </a:p>
          <a:p>
            <a:pPr lvl="3"/>
            <a:r>
              <a:rPr lang="en-GB" altLang="fr-FR" smtClean="0"/>
              <a:t>Fourth level</a:t>
            </a:r>
          </a:p>
          <a:p>
            <a:pPr lvl="4"/>
            <a:r>
              <a:rPr lang="en-GB" altLang="fr-F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defTabSz="914400"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defTabSz="914400"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D8BA6F0D-65B5-4B0B-BA74-3D4016B0CDFA}" type="slidenum">
              <a:rPr lang="en-GB" altLang="en-US"/>
              <a:pPr defTabSz="914400" fontAlgn="base">
                <a:spcBef>
                  <a:spcPct val="0"/>
                </a:spcBef>
                <a:spcAft>
                  <a:spcPct val="0"/>
                </a:spcAft>
                <a:defRPr/>
              </a:pPr>
              <a:t>‹#›</a:t>
            </a:fld>
            <a:endParaRPr lang="en-GB" altLang="en-US"/>
          </a:p>
        </p:txBody>
      </p:sp>
    </p:spTree>
    <p:extLst>
      <p:ext uri="{BB962C8B-B14F-4D97-AF65-F5344CB8AC3E}">
        <p14:creationId xmlns:p14="http://schemas.microsoft.com/office/powerpoint/2010/main" val="3603038201"/>
      </p:ext>
    </p:extLst>
  </p:cSld>
  <p:clrMap bg1="lt1" tx1="dk1" bg2="lt2" tx2="dk2" accent1="accent1" accent2="accent2" accent3="accent3" accent4="accent4" accent5="accent5" accent6="accent6" hlink="hlink" folHlink="folHlink"/>
  <p:sldLayoutIdLst>
    <p:sldLayoutId id="2147483773" r:id="rId1"/>
  </p:sldLayoutIdLst>
  <p:txStyles>
    <p:titleStyle>
      <a:lvl1pPr algn="ctr" rtl="0" eaLnBrk="0" fontAlgn="base" hangingPunct="0">
        <a:spcBef>
          <a:spcPct val="0"/>
        </a:spcBef>
        <a:spcAft>
          <a:spcPct val="0"/>
        </a:spcAft>
        <a:defRPr sz="4400">
          <a:solidFill>
            <a:srgbClr val="3333FF"/>
          </a:solidFill>
          <a:latin typeface="+mj-lt"/>
          <a:ea typeface="+mj-ea"/>
          <a:cs typeface="+mj-cs"/>
        </a:defRPr>
      </a:lvl1pPr>
      <a:lvl2pPr algn="ctr" rtl="0" eaLnBrk="0" fontAlgn="base" hangingPunct="0">
        <a:spcBef>
          <a:spcPct val="0"/>
        </a:spcBef>
        <a:spcAft>
          <a:spcPct val="0"/>
        </a:spcAft>
        <a:defRPr sz="4400">
          <a:solidFill>
            <a:srgbClr val="3333FF"/>
          </a:solidFill>
          <a:latin typeface="Arial" charset="0"/>
        </a:defRPr>
      </a:lvl2pPr>
      <a:lvl3pPr algn="ctr" rtl="0" eaLnBrk="0" fontAlgn="base" hangingPunct="0">
        <a:spcBef>
          <a:spcPct val="0"/>
        </a:spcBef>
        <a:spcAft>
          <a:spcPct val="0"/>
        </a:spcAft>
        <a:defRPr sz="4400">
          <a:solidFill>
            <a:srgbClr val="3333FF"/>
          </a:solidFill>
          <a:latin typeface="Arial" charset="0"/>
        </a:defRPr>
      </a:lvl3pPr>
      <a:lvl4pPr algn="ctr" rtl="0" eaLnBrk="0" fontAlgn="base" hangingPunct="0">
        <a:spcBef>
          <a:spcPct val="0"/>
        </a:spcBef>
        <a:spcAft>
          <a:spcPct val="0"/>
        </a:spcAft>
        <a:defRPr sz="4400">
          <a:solidFill>
            <a:srgbClr val="3333FF"/>
          </a:solidFill>
          <a:latin typeface="Arial" charset="0"/>
        </a:defRPr>
      </a:lvl4pPr>
      <a:lvl5pPr algn="ctr" rtl="0" eaLnBrk="0" fontAlgn="base" hangingPunct="0">
        <a:spcBef>
          <a:spcPct val="0"/>
        </a:spcBef>
        <a:spcAft>
          <a:spcPct val="0"/>
        </a:spcAft>
        <a:defRPr sz="4400">
          <a:solidFill>
            <a:srgbClr val="3333FF"/>
          </a:solidFill>
          <a:latin typeface="Arial" charset="0"/>
        </a:defRPr>
      </a:lvl5pPr>
      <a:lvl6pPr marL="457200" algn="ctr" rtl="0" fontAlgn="base">
        <a:spcBef>
          <a:spcPct val="0"/>
        </a:spcBef>
        <a:spcAft>
          <a:spcPct val="0"/>
        </a:spcAft>
        <a:defRPr sz="4400">
          <a:solidFill>
            <a:srgbClr val="3333FF"/>
          </a:solidFill>
          <a:latin typeface="Arial" charset="0"/>
        </a:defRPr>
      </a:lvl6pPr>
      <a:lvl7pPr marL="914400" algn="ctr" rtl="0" fontAlgn="base">
        <a:spcBef>
          <a:spcPct val="0"/>
        </a:spcBef>
        <a:spcAft>
          <a:spcPct val="0"/>
        </a:spcAft>
        <a:defRPr sz="4400">
          <a:solidFill>
            <a:srgbClr val="3333FF"/>
          </a:solidFill>
          <a:latin typeface="Arial" charset="0"/>
        </a:defRPr>
      </a:lvl7pPr>
      <a:lvl8pPr marL="1371600" algn="ctr" rtl="0" fontAlgn="base">
        <a:spcBef>
          <a:spcPct val="0"/>
        </a:spcBef>
        <a:spcAft>
          <a:spcPct val="0"/>
        </a:spcAft>
        <a:defRPr sz="4400">
          <a:solidFill>
            <a:srgbClr val="3333FF"/>
          </a:solidFill>
          <a:latin typeface="Arial" charset="0"/>
        </a:defRPr>
      </a:lvl8pPr>
      <a:lvl9pPr marL="1828800" algn="ctr" rtl="0" fontAlgn="base">
        <a:spcBef>
          <a:spcPct val="0"/>
        </a:spcBef>
        <a:spcAft>
          <a:spcPct val="0"/>
        </a:spcAft>
        <a:defRPr sz="4400">
          <a:solidFill>
            <a:srgbClr val="3333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bwMode="auto">
          <a:xfrm>
            <a:off x="582613" y="26035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3092D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8" name="Rectangle 12"/>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3092D1"/>
                </a:solidFill>
              </a:defRPr>
            </a:lvl1pPr>
          </a:lstStyle>
          <a:p>
            <a:pPr defTabSz="914400" fontAlgn="base">
              <a:spcBef>
                <a:spcPct val="0"/>
              </a:spcBef>
              <a:spcAft>
                <a:spcPct val="0"/>
              </a:spcAft>
            </a:pPr>
            <a:fld id="{64E25522-74BA-4138-94E7-A62E0852A69A}" type="slidenum">
              <a:rPr lang="en-US" altLang="en-US">
                <a:latin typeface="Arial" charset="0"/>
                <a:cs typeface="Arial" charset="0"/>
              </a:rPr>
              <a:pPr defTabSz="914400" fontAlgn="base">
                <a:spcBef>
                  <a:spcPct val="0"/>
                </a:spcBef>
                <a:spcAft>
                  <a:spcPct val="0"/>
                </a:spcAft>
              </a:pPr>
              <a:t>‹#›</a:t>
            </a:fld>
            <a:endParaRPr lang="en-US" altLang="en-US">
              <a:latin typeface="Arial" charset="0"/>
              <a:cs typeface="Arial" charset="0"/>
            </a:endParaRPr>
          </a:p>
        </p:txBody>
      </p:sp>
      <p:sp>
        <p:nvSpPr>
          <p:cNvPr id="4111" name="Rectangle 15"/>
          <p:cNvSpPr>
            <a:spLocks noGrp="1" noChangeArrowheads="1"/>
          </p:cNvSpPr>
          <p:nvPr>
            <p:ph type="body" idx="1"/>
          </p:nvPr>
        </p:nvSpPr>
        <p:spPr bwMode="auto">
          <a:xfrm>
            <a:off x="584200" y="1600200"/>
            <a:ext cx="8015288"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4120" name="Picture 24" descr="IARC-WHO-EN-R Arial final light blue 16 09 200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438" y="6164263"/>
            <a:ext cx="2935287" cy="66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2567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rgbClr val="3333FF"/>
          </a:solidFill>
          <a:latin typeface="+mj-lt"/>
          <a:ea typeface="+mj-ea"/>
          <a:cs typeface="+mj-cs"/>
        </a:defRPr>
      </a:lvl1pPr>
      <a:lvl2pPr algn="ctr" rtl="0" eaLnBrk="1" fontAlgn="base" hangingPunct="1">
        <a:spcBef>
          <a:spcPct val="0"/>
        </a:spcBef>
        <a:spcAft>
          <a:spcPct val="0"/>
        </a:spcAft>
        <a:defRPr sz="4400">
          <a:solidFill>
            <a:srgbClr val="3333FF"/>
          </a:solidFill>
          <a:latin typeface="Tahoma" pitchFamily="34" charset="0"/>
          <a:cs typeface="Tahoma" pitchFamily="34" charset="0"/>
        </a:defRPr>
      </a:lvl2pPr>
      <a:lvl3pPr algn="ctr" rtl="0" eaLnBrk="1" fontAlgn="base" hangingPunct="1">
        <a:spcBef>
          <a:spcPct val="0"/>
        </a:spcBef>
        <a:spcAft>
          <a:spcPct val="0"/>
        </a:spcAft>
        <a:defRPr sz="4400">
          <a:solidFill>
            <a:srgbClr val="3333FF"/>
          </a:solidFill>
          <a:latin typeface="Tahoma" pitchFamily="34" charset="0"/>
          <a:cs typeface="Tahoma" pitchFamily="34" charset="0"/>
        </a:defRPr>
      </a:lvl3pPr>
      <a:lvl4pPr algn="ctr" rtl="0" eaLnBrk="1" fontAlgn="base" hangingPunct="1">
        <a:spcBef>
          <a:spcPct val="0"/>
        </a:spcBef>
        <a:spcAft>
          <a:spcPct val="0"/>
        </a:spcAft>
        <a:defRPr sz="4400">
          <a:solidFill>
            <a:srgbClr val="3333FF"/>
          </a:solidFill>
          <a:latin typeface="Tahoma" pitchFamily="34" charset="0"/>
          <a:cs typeface="Tahoma" pitchFamily="34" charset="0"/>
        </a:defRPr>
      </a:lvl4pPr>
      <a:lvl5pPr algn="ctr" rtl="0" eaLnBrk="1" fontAlgn="base" hangingPunct="1">
        <a:spcBef>
          <a:spcPct val="0"/>
        </a:spcBef>
        <a:spcAft>
          <a:spcPct val="0"/>
        </a:spcAft>
        <a:defRPr sz="4400">
          <a:solidFill>
            <a:srgbClr val="3333FF"/>
          </a:solidFill>
          <a:latin typeface="Tahoma" pitchFamily="34" charset="0"/>
          <a:cs typeface="Tahoma" pitchFamily="34" charset="0"/>
        </a:defRPr>
      </a:lvl5pPr>
      <a:lvl6pPr marL="457200" algn="ctr" rtl="0" eaLnBrk="1" fontAlgn="base" hangingPunct="1">
        <a:spcBef>
          <a:spcPct val="0"/>
        </a:spcBef>
        <a:spcAft>
          <a:spcPct val="0"/>
        </a:spcAft>
        <a:defRPr sz="4400">
          <a:solidFill>
            <a:srgbClr val="3333FF"/>
          </a:solidFill>
          <a:latin typeface="Tahoma" pitchFamily="34" charset="0"/>
          <a:cs typeface="Tahoma" pitchFamily="34" charset="0"/>
        </a:defRPr>
      </a:lvl6pPr>
      <a:lvl7pPr marL="914400" algn="ctr" rtl="0" eaLnBrk="1" fontAlgn="base" hangingPunct="1">
        <a:spcBef>
          <a:spcPct val="0"/>
        </a:spcBef>
        <a:spcAft>
          <a:spcPct val="0"/>
        </a:spcAft>
        <a:defRPr sz="4400">
          <a:solidFill>
            <a:srgbClr val="3333FF"/>
          </a:solidFill>
          <a:latin typeface="Tahoma" pitchFamily="34" charset="0"/>
          <a:cs typeface="Tahoma" pitchFamily="34" charset="0"/>
        </a:defRPr>
      </a:lvl7pPr>
      <a:lvl8pPr marL="1371600" algn="ctr" rtl="0" eaLnBrk="1" fontAlgn="base" hangingPunct="1">
        <a:spcBef>
          <a:spcPct val="0"/>
        </a:spcBef>
        <a:spcAft>
          <a:spcPct val="0"/>
        </a:spcAft>
        <a:defRPr sz="4400">
          <a:solidFill>
            <a:srgbClr val="3333FF"/>
          </a:solidFill>
          <a:latin typeface="Tahoma" pitchFamily="34" charset="0"/>
          <a:cs typeface="Tahoma" pitchFamily="34" charset="0"/>
        </a:defRPr>
      </a:lvl8pPr>
      <a:lvl9pPr marL="1828800" algn="ctr" rtl="0" eaLnBrk="1" fontAlgn="base" hangingPunct="1">
        <a:spcBef>
          <a:spcPct val="0"/>
        </a:spcBef>
        <a:spcAft>
          <a:spcPct val="0"/>
        </a:spcAft>
        <a:defRPr sz="4400">
          <a:solidFill>
            <a:srgbClr val="3333FF"/>
          </a:solidFill>
          <a:latin typeface="Tahoma" pitchFamily="34" charset="0"/>
          <a:cs typeface="Tahoma" pitchFamily="34" charset="0"/>
        </a:defRPr>
      </a:lvl9pPr>
    </p:titleStyle>
    <p:bodyStyle>
      <a:lvl1pPr marL="444500" indent="-4445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990600" indent="-366713" algn="l" rtl="0" eaLnBrk="1" fontAlgn="base" hangingPunct="1">
        <a:spcBef>
          <a:spcPct val="20000"/>
        </a:spcBef>
        <a:spcAft>
          <a:spcPct val="0"/>
        </a:spcAft>
        <a:buClr>
          <a:schemeClr val="tx1"/>
        </a:buClr>
        <a:buChar char="•"/>
        <a:defRPr sz="2800">
          <a:solidFill>
            <a:schemeClr val="tx1"/>
          </a:solidFill>
          <a:latin typeface="+mn-lt"/>
          <a:cs typeface="+mn-cs"/>
        </a:defRPr>
      </a:lvl2pPr>
      <a:lvl3pPr marL="1435100" indent="-265113" algn="l" rtl="0" eaLnBrk="1" fontAlgn="base" hangingPunct="1">
        <a:spcBef>
          <a:spcPct val="20000"/>
        </a:spcBef>
        <a:spcAft>
          <a:spcPct val="0"/>
        </a:spcAft>
        <a:buClr>
          <a:schemeClr val="tx1"/>
        </a:buClr>
        <a:buChar char="•"/>
        <a:defRPr sz="2400">
          <a:solidFill>
            <a:schemeClr val="tx1"/>
          </a:solidFill>
          <a:latin typeface="+mn-lt"/>
          <a:cs typeface="+mn-cs"/>
        </a:defRPr>
      </a:lvl3pPr>
      <a:lvl4pPr marL="1879600" indent="-265113" algn="l" rtl="0" eaLnBrk="1" fontAlgn="base" hangingPunct="1">
        <a:spcBef>
          <a:spcPct val="20000"/>
        </a:spcBef>
        <a:spcAft>
          <a:spcPct val="0"/>
        </a:spcAft>
        <a:buClr>
          <a:schemeClr val="tx1"/>
        </a:buClr>
        <a:buChar char="•"/>
        <a:defRPr sz="2000">
          <a:solidFill>
            <a:schemeClr val="tx1"/>
          </a:solidFill>
          <a:latin typeface="+mn-lt"/>
          <a:cs typeface="+mn-cs"/>
        </a:defRPr>
      </a:lvl4pPr>
      <a:lvl5pPr marL="2287588" indent="-228600" algn="l" rtl="0" eaLnBrk="1" fontAlgn="base" hangingPunct="1">
        <a:spcBef>
          <a:spcPct val="20000"/>
        </a:spcBef>
        <a:spcAft>
          <a:spcPct val="0"/>
        </a:spcAft>
        <a:buClr>
          <a:schemeClr val="tx1"/>
        </a:buClr>
        <a:buChar char="•"/>
        <a:defRPr sz="2000">
          <a:solidFill>
            <a:schemeClr val="tx1"/>
          </a:solidFill>
          <a:latin typeface="+mn-lt"/>
          <a:cs typeface="+mn-cs"/>
        </a:defRPr>
      </a:lvl5pPr>
      <a:lvl6pPr marL="2744788" indent="-228600" algn="l" rtl="0" eaLnBrk="1" fontAlgn="base" hangingPunct="1">
        <a:spcBef>
          <a:spcPct val="20000"/>
        </a:spcBef>
        <a:spcAft>
          <a:spcPct val="0"/>
        </a:spcAft>
        <a:buClr>
          <a:schemeClr val="tx1"/>
        </a:buClr>
        <a:buChar char="•"/>
        <a:defRPr sz="2000">
          <a:solidFill>
            <a:schemeClr val="tx1"/>
          </a:solidFill>
          <a:latin typeface="+mn-lt"/>
          <a:cs typeface="+mn-cs"/>
        </a:defRPr>
      </a:lvl6pPr>
      <a:lvl7pPr marL="3201988" indent="-228600" algn="l" rtl="0" eaLnBrk="1" fontAlgn="base" hangingPunct="1">
        <a:spcBef>
          <a:spcPct val="20000"/>
        </a:spcBef>
        <a:spcAft>
          <a:spcPct val="0"/>
        </a:spcAft>
        <a:buClr>
          <a:schemeClr val="tx1"/>
        </a:buClr>
        <a:buChar char="•"/>
        <a:defRPr sz="2000">
          <a:solidFill>
            <a:schemeClr val="tx1"/>
          </a:solidFill>
          <a:latin typeface="+mn-lt"/>
          <a:cs typeface="+mn-cs"/>
        </a:defRPr>
      </a:lvl7pPr>
      <a:lvl8pPr marL="3659188" indent="-228600" algn="l" rtl="0" eaLnBrk="1" fontAlgn="base" hangingPunct="1">
        <a:spcBef>
          <a:spcPct val="20000"/>
        </a:spcBef>
        <a:spcAft>
          <a:spcPct val="0"/>
        </a:spcAft>
        <a:buClr>
          <a:schemeClr val="tx1"/>
        </a:buClr>
        <a:buChar char="•"/>
        <a:defRPr sz="2000">
          <a:solidFill>
            <a:schemeClr val="tx1"/>
          </a:solidFill>
          <a:latin typeface="+mn-lt"/>
          <a:cs typeface="+mn-cs"/>
        </a:defRPr>
      </a:lvl8pPr>
      <a:lvl9pPr marL="4116388" indent="-228600" algn="l" rtl="0" eaLnBrk="1" fontAlgn="base" hangingPunct="1">
        <a:spcBef>
          <a:spcPct val="20000"/>
        </a:spcBef>
        <a:spcAft>
          <a:spcPct val="0"/>
        </a:spcAft>
        <a:buClr>
          <a:schemeClr val="tx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defTabSz="914400"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defTabSz="914400"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25003758-52B0-42C9-984D-695CEDC657D6}" type="slidenum">
              <a:rPr lang="en-GB" altLang="en-US"/>
              <a:pPr defTabSz="914400" fontAlgn="base">
                <a:spcBef>
                  <a:spcPct val="0"/>
                </a:spcBef>
                <a:spcAft>
                  <a:spcPct val="0"/>
                </a:spcAft>
                <a:defRPr/>
              </a:pPr>
              <a:t>‹#›</a:t>
            </a:fld>
            <a:endParaRPr lang="en-GB" altLang="en-US"/>
          </a:p>
        </p:txBody>
      </p:sp>
    </p:spTree>
    <p:extLst>
      <p:ext uri="{BB962C8B-B14F-4D97-AF65-F5344CB8AC3E}">
        <p14:creationId xmlns:p14="http://schemas.microsoft.com/office/powerpoint/2010/main" val="1072029994"/>
      </p:ext>
    </p:extLst>
  </p:cSld>
  <p:clrMap bg1="lt1" tx1="dk1" bg2="lt2" tx2="dk2" accent1="accent1" accent2="accent2" accent3="accent3" accent4="accent4" accent5="accent5" accent6="accent6" hlink="hlink" folHlink="folHlink"/>
  <p:sldLayoutIdLst>
    <p:sldLayoutId id="2147483748" r:id="rId1"/>
  </p:sldLayoutIdLst>
  <p:txStyles>
    <p:titleStyle>
      <a:lvl1pPr algn="ctr" rtl="0" eaLnBrk="0" fontAlgn="base" hangingPunct="0">
        <a:spcBef>
          <a:spcPct val="0"/>
        </a:spcBef>
        <a:spcAft>
          <a:spcPct val="0"/>
        </a:spcAft>
        <a:defRPr sz="4400">
          <a:solidFill>
            <a:srgbClr val="3333FF"/>
          </a:solidFill>
          <a:latin typeface="+mj-lt"/>
          <a:ea typeface="+mj-ea"/>
          <a:cs typeface="+mj-cs"/>
        </a:defRPr>
      </a:lvl1pPr>
      <a:lvl2pPr algn="ctr" rtl="0" eaLnBrk="0" fontAlgn="base" hangingPunct="0">
        <a:spcBef>
          <a:spcPct val="0"/>
        </a:spcBef>
        <a:spcAft>
          <a:spcPct val="0"/>
        </a:spcAft>
        <a:defRPr sz="4400">
          <a:solidFill>
            <a:srgbClr val="3333FF"/>
          </a:solidFill>
          <a:latin typeface="Arial" charset="0"/>
        </a:defRPr>
      </a:lvl2pPr>
      <a:lvl3pPr algn="ctr" rtl="0" eaLnBrk="0" fontAlgn="base" hangingPunct="0">
        <a:spcBef>
          <a:spcPct val="0"/>
        </a:spcBef>
        <a:spcAft>
          <a:spcPct val="0"/>
        </a:spcAft>
        <a:defRPr sz="4400">
          <a:solidFill>
            <a:srgbClr val="3333FF"/>
          </a:solidFill>
          <a:latin typeface="Arial" charset="0"/>
        </a:defRPr>
      </a:lvl3pPr>
      <a:lvl4pPr algn="ctr" rtl="0" eaLnBrk="0" fontAlgn="base" hangingPunct="0">
        <a:spcBef>
          <a:spcPct val="0"/>
        </a:spcBef>
        <a:spcAft>
          <a:spcPct val="0"/>
        </a:spcAft>
        <a:defRPr sz="4400">
          <a:solidFill>
            <a:srgbClr val="3333FF"/>
          </a:solidFill>
          <a:latin typeface="Arial" charset="0"/>
        </a:defRPr>
      </a:lvl4pPr>
      <a:lvl5pPr algn="ctr" rtl="0" eaLnBrk="0" fontAlgn="base" hangingPunct="0">
        <a:spcBef>
          <a:spcPct val="0"/>
        </a:spcBef>
        <a:spcAft>
          <a:spcPct val="0"/>
        </a:spcAft>
        <a:defRPr sz="4400">
          <a:solidFill>
            <a:srgbClr val="3333FF"/>
          </a:solidFill>
          <a:latin typeface="Arial" charset="0"/>
        </a:defRPr>
      </a:lvl5pPr>
      <a:lvl6pPr marL="457200" algn="ctr" rtl="0" fontAlgn="base">
        <a:spcBef>
          <a:spcPct val="0"/>
        </a:spcBef>
        <a:spcAft>
          <a:spcPct val="0"/>
        </a:spcAft>
        <a:defRPr sz="4400">
          <a:solidFill>
            <a:srgbClr val="3333FF"/>
          </a:solidFill>
          <a:latin typeface="Arial" charset="0"/>
        </a:defRPr>
      </a:lvl6pPr>
      <a:lvl7pPr marL="914400" algn="ctr" rtl="0" fontAlgn="base">
        <a:spcBef>
          <a:spcPct val="0"/>
        </a:spcBef>
        <a:spcAft>
          <a:spcPct val="0"/>
        </a:spcAft>
        <a:defRPr sz="4400">
          <a:solidFill>
            <a:srgbClr val="3333FF"/>
          </a:solidFill>
          <a:latin typeface="Arial" charset="0"/>
        </a:defRPr>
      </a:lvl7pPr>
      <a:lvl8pPr marL="1371600" algn="ctr" rtl="0" fontAlgn="base">
        <a:spcBef>
          <a:spcPct val="0"/>
        </a:spcBef>
        <a:spcAft>
          <a:spcPct val="0"/>
        </a:spcAft>
        <a:defRPr sz="4400">
          <a:solidFill>
            <a:srgbClr val="3333FF"/>
          </a:solidFill>
          <a:latin typeface="Arial" charset="0"/>
        </a:defRPr>
      </a:lvl8pPr>
      <a:lvl9pPr marL="1828800" algn="ctr" rtl="0" fontAlgn="base">
        <a:spcBef>
          <a:spcPct val="0"/>
        </a:spcBef>
        <a:spcAft>
          <a:spcPct val="0"/>
        </a:spcAft>
        <a:defRPr sz="4400">
          <a:solidFill>
            <a:srgbClr val="3333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9D1A0DC1-2277-4B3E-85E2-6210346C5589}" type="slidenum">
              <a:rPr lang="en-US" altLang="en-US"/>
              <a:pPr defTabSz="914400" fontAlgn="base">
                <a:spcBef>
                  <a:spcPct val="0"/>
                </a:spcBef>
                <a:spcAft>
                  <a:spcPct val="0"/>
                </a:spcAft>
                <a:defRPr/>
              </a:pPr>
              <a:t>‹#›</a:t>
            </a:fld>
            <a:endParaRPr lang="en-US" altLang="en-US"/>
          </a:p>
        </p:txBody>
      </p:sp>
    </p:spTree>
    <p:extLst>
      <p:ext uri="{BB962C8B-B14F-4D97-AF65-F5344CB8AC3E}">
        <p14:creationId xmlns:p14="http://schemas.microsoft.com/office/powerpoint/2010/main" val="4201211926"/>
      </p:ext>
    </p:extLst>
  </p:cSld>
  <p:clrMap bg1="lt1" tx1="dk1" bg2="lt2" tx2="dk2" accent1="accent1" accent2="accent2" accent3="accent3" accent4="accent4" accent5="accent5" accent6="accent6" hlink="hlink" folHlink="folHlink"/>
  <p:sldLayoutIdLst>
    <p:sldLayoutId id="214748375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defTabSz="914400"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defTabSz="914400"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534F1CAB-5E58-4519-82D4-4F48691BEF44}" type="slidenum">
              <a:rPr lang="en-GB" altLang="en-US"/>
              <a:pPr defTabSz="914400" fontAlgn="base">
                <a:spcBef>
                  <a:spcPct val="0"/>
                </a:spcBef>
                <a:spcAft>
                  <a:spcPct val="0"/>
                </a:spcAft>
                <a:defRPr/>
              </a:pPr>
              <a:t>‹#›</a:t>
            </a:fld>
            <a:endParaRPr lang="en-GB" altLang="en-US"/>
          </a:p>
        </p:txBody>
      </p:sp>
    </p:spTree>
    <p:extLst>
      <p:ext uri="{BB962C8B-B14F-4D97-AF65-F5344CB8AC3E}">
        <p14:creationId xmlns:p14="http://schemas.microsoft.com/office/powerpoint/2010/main" val="2222464439"/>
      </p:ext>
    </p:extLst>
  </p:cSld>
  <p:clrMap bg1="lt1" tx1="dk1" bg2="lt2" tx2="dk2" accent1="accent1" accent2="accent2" accent3="accent3" accent4="accent4" accent5="accent5" accent6="accent6" hlink="hlink" folHlink="folHlink"/>
  <p:sldLayoutIdLst>
    <p:sldLayoutId id="2147483752" r:id="rId1"/>
    <p:sldLayoutId id="2147483753" r:id="rId2"/>
  </p:sldLayoutIdLst>
  <p:txStyles>
    <p:titleStyle>
      <a:lvl1pPr algn="ctr" rtl="0" eaLnBrk="0" fontAlgn="base" hangingPunct="0">
        <a:spcBef>
          <a:spcPct val="0"/>
        </a:spcBef>
        <a:spcAft>
          <a:spcPct val="0"/>
        </a:spcAft>
        <a:defRPr sz="4400">
          <a:solidFill>
            <a:srgbClr val="3333FF"/>
          </a:solidFill>
          <a:latin typeface="+mj-lt"/>
          <a:ea typeface="+mj-ea"/>
          <a:cs typeface="+mj-cs"/>
        </a:defRPr>
      </a:lvl1pPr>
      <a:lvl2pPr algn="ctr" rtl="0" eaLnBrk="0" fontAlgn="base" hangingPunct="0">
        <a:spcBef>
          <a:spcPct val="0"/>
        </a:spcBef>
        <a:spcAft>
          <a:spcPct val="0"/>
        </a:spcAft>
        <a:defRPr sz="4400">
          <a:solidFill>
            <a:srgbClr val="3333FF"/>
          </a:solidFill>
          <a:latin typeface="Arial" charset="0"/>
        </a:defRPr>
      </a:lvl2pPr>
      <a:lvl3pPr algn="ctr" rtl="0" eaLnBrk="0" fontAlgn="base" hangingPunct="0">
        <a:spcBef>
          <a:spcPct val="0"/>
        </a:spcBef>
        <a:spcAft>
          <a:spcPct val="0"/>
        </a:spcAft>
        <a:defRPr sz="4400">
          <a:solidFill>
            <a:srgbClr val="3333FF"/>
          </a:solidFill>
          <a:latin typeface="Arial" charset="0"/>
        </a:defRPr>
      </a:lvl3pPr>
      <a:lvl4pPr algn="ctr" rtl="0" eaLnBrk="0" fontAlgn="base" hangingPunct="0">
        <a:spcBef>
          <a:spcPct val="0"/>
        </a:spcBef>
        <a:spcAft>
          <a:spcPct val="0"/>
        </a:spcAft>
        <a:defRPr sz="4400">
          <a:solidFill>
            <a:srgbClr val="3333FF"/>
          </a:solidFill>
          <a:latin typeface="Arial" charset="0"/>
        </a:defRPr>
      </a:lvl4pPr>
      <a:lvl5pPr algn="ctr" rtl="0" eaLnBrk="0" fontAlgn="base" hangingPunct="0">
        <a:spcBef>
          <a:spcPct val="0"/>
        </a:spcBef>
        <a:spcAft>
          <a:spcPct val="0"/>
        </a:spcAft>
        <a:defRPr sz="4400">
          <a:solidFill>
            <a:srgbClr val="3333FF"/>
          </a:solidFill>
          <a:latin typeface="Arial" charset="0"/>
        </a:defRPr>
      </a:lvl5pPr>
      <a:lvl6pPr marL="457200" algn="ctr" rtl="0" fontAlgn="base">
        <a:spcBef>
          <a:spcPct val="0"/>
        </a:spcBef>
        <a:spcAft>
          <a:spcPct val="0"/>
        </a:spcAft>
        <a:defRPr sz="4400">
          <a:solidFill>
            <a:srgbClr val="3333FF"/>
          </a:solidFill>
          <a:latin typeface="Arial" charset="0"/>
        </a:defRPr>
      </a:lvl6pPr>
      <a:lvl7pPr marL="914400" algn="ctr" rtl="0" fontAlgn="base">
        <a:spcBef>
          <a:spcPct val="0"/>
        </a:spcBef>
        <a:spcAft>
          <a:spcPct val="0"/>
        </a:spcAft>
        <a:defRPr sz="4400">
          <a:solidFill>
            <a:srgbClr val="3333FF"/>
          </a:solidFill>
          <a:latin typeface="Arial" charset="0"/>
        </a:defRPr>
      </a:lvl7pPr>
      <a:lvl8pPr marL="1371600" algn="ctr" rtl="0" fontAlgn="base">
        <a:spcBef>
          <a:spcPct val="0"/>
        </a:spcBef>
        <a:spcAft>
          <a:spcPct val="0"/>
        </a:spcAft>
        <a:defRPr sz="4400">
          <a:solidFill>
            <a:srgbClr val="3333FF"/>
          </a:solidFill>
          <a:latin typeface="Arial" charset="0"/>
        </a:defRPr>
      </a:lvl8pPr>
      <a:lvl9pPr marL="1828800" algn="ctr" rtl="0" fontAlgn="base">
        <a:spcBef>
          <a:spcPct val="0"/>
        </a:spcBef>
        <a:spcAft>
          <a:spcPct val="0"/>
        </a:spcAft>
        <a:defRPr sz="4400">
          <a:solidFill>
            <a:srgbClr val="3333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defTabSz="914400"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defTabSz="914400"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46CD239D-7101-479E-BCEB-083D1C8AED3B}" type="slidenum">
              <a:rPr lang="en-GB" altLang="en-US"/>
              <a:pPr defTabSz="914400" fontAlgn="base">
                <a:spcBef>
                  <a:spcPct val="0"/>
                </a:spcBef>
                <a:spcAft>
                  <a:spcPct val="0"/>
                </a:spcAft>
                <a:defRPr/>
              </a:pPr>
              <a:t>‹#›</a:t>
            </a:fld>
            <a:endParaRPr lang="en-GB" altLang="en-US"/>
          </a:p>
        </p:txBody>
      </p:sp>
    </p:spTree>
    <p:extLst>
      <p:ext uri="{BB962C8B-B14F-4D97-AF65-F5344CB8AC3E}">
        <p14:creationId xmlns:p14="http://schemas.microsoft.com/office/powerpoint/2010/main" val="3342776889"/>
      </p:ext>
    </p:extLst>
  </p:cSld>
  <p:clrMap bg1="lt1" tx1="dk1" bg2="lt2" tx2="dk2" accent1="accent1" accent2="accent2" accent3="accent3" accent4="accent4" accent5="accent5" accent6="accent6" hlink="hlink" folHlink="folHlink"/>
  <p:sldLayoutIdLst>
    <p:sldLayoutId id="2147483757" r:id="rId1"/>
  </p:sldLayoutIdLst>
  <p:txStyles>
    <p:titleStyle>
      <a:lvl1pPr algn="ctr" rtl="0" eaLnBrk="0" fontAlgn="base" hangingPunct="0">
        <a:spcBef>
          <a:spcPct val="0"/>
        </a:spcBef>
        <a:spcAft>
          <a:spcPct val="0"/>
        </a:spcAft>
        <a:defRPr sz="4400">
          <a:solidFill>
            <a:srgbClr val="3333FF"/>
          </a:solidFill>
          <a:latin typeface="+mj-lt"/>
          <a:ea typeface="+mj-ea"/>
          <a:cs typeface="+mj-cs"/>
        </a:defRPr>
      </a:lvl1pPr>
      <a:lvl2pPr algn="ctr" rtl="0" eaLnBrk="0" fontAlgn="base" hangingPunct="0">
        <a:spcBef>
          <a:spcPct val="0"/>
        </a:spcBef>
        <a:spcAft>
          <a:spcPct val="0"/>
        </a:spcAft>
        <a:defRPr sz="4400">
          <a:solidFill>
            <a:srgbClr val="3333FF"/>
          </a:solidFill>
          <a:latin typeface="Arial" charset="0"/>
        </a:defRPr>
      </a:lvl2pPr>
      <a:lvl3pPr algn="ctr" rtl="0" eaLnBrk="0" fontAlgn="base" hangingPunct="0">
        <a:spcBef>
          <a:spcPct val="0"/>
        </a:spcBef>
        <a:spcAft>
          <a:spcPct val="0"/>
        </a:spcAft>
        <a:defRPr sz="4400">
          <a:solidFill>
            <a:srgbClr val="3333FF"/>
          </a:solidFill>
          <a:latin typeface="Arial" charset="0"/>
        </a:defRPr>
      </a:lvl3pPr>
      <a:lvl4pPr algn="ctr" rtl="0" eaLnBrk="0" fontAlgn="base" hangingPunct="0">
        <a:spcBef>
          <a:spcPct val="0"/>
        </a:spcBef>
        <a:spcAft>
          <a:spcPct val="0"/>
        </a:spcAft>
        <a:defRPr sz="4400">
          <a:solidFill>
            <a:srgbClr val="3333FF"/>
          </a:solidFill>
          <a:latin typeface="Arial" charset="0"/>
        </a:defRPr>
      </a:lvl4pPr>
      <a:lvl5pPr algn="ctr" rtl="0" eaLnBrk="0" fontAlgn="base" hangingPunct="0">
        <a:spcBef>
          <a:spcPct val="0"/>
        </a:spcBef>
        <a:spcAft>
          <a:spcPct val="0"/>
        </a:spcAft>
        <a:defRPr sz="4400">
          <a:solidFill>
            <a:srgbClr val="3333FF"/>
          </a:solidFill>
          <a:latin typeface="Arial" charset="0"/>
        </a:defRPr>
      </a:lvl5pPr>
      <a:lvl6pPr marL="457200" algn="ctr" rtl="0" fontAlgn="base">
        <a:spcBef>
          <a:spcPct val="0"/>
        </a:spcBef>
        <a:spcAft>
          <a:spcPct val="0"/>
        </a:spcAft>
        <a:defRPr sz="4400">
          <a:solidFill>
            <a:srgbClr val="3333FF"/>
          </a:solidFill>
          <a:latin typeface="Arial" charset="0"/>
        </a:defRPr>
      </a:lvl6pPr>
      <a:lvl7pPr marL="914400" algn="ctr" rtl="0" fontAlgn="base">
        <a:spcBef>
          <a:spcPct val="0"/>
        </a:spcBef>
        <a:spcAft>
          <a:spcPct val="0"/>
        </a:spcAft>
        <a:defRPr sz="4400">
          <a:solidFill>
            <a:srgbClr val="3333FF"/>
          </a:solidFill>
          <a:latin typeface="Arial" charset="0"/>
        </a:defRPr>
      </a:lvl7pPr>
      <a:lvl8pPr marL="1371600" algn="ctr" rtl="0" fontAlgn="base">
        <a:spcBef>
          <a:spcPct val="0"/>
        </a:spcBef>
        <a:spcAft>
          <a:spcPct val="0"/>
        </a:spcAft>
        <a:defRPr sz="4400">
          <a:solidFill>
            <a:srgbClr val="3333FF"/>
          </a:solidFill>
          <a:latin typeface="Arial" charset="0"/>
        </a:defRPr>
      </a:lvl8pPr>
      <a:lvl9pPr marL="1828800" algn="ctr" rtl="0" fontAlgn="base">
        <a:spcBef>
          <a:spcPct val="0"/>
        </a:spcBef>
        <a:spcAft>
          <a:spcPct val="0"/>
        </a:spcAft>
        <a:defRPr sz="4400">
          <a:solidFill>
            <a:srgbClr val="3333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fr-FR"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fr-FR" smtClean="0"/>
              <a:t>Click to edit Master text styles</a:t>
            </a:r>
          </a:p>
          <a:p>
            <a:pPr lvl="1"/>
            <a:r>
              <a:rPr lang="en-GB" altLang="fr-FR" smtClean="0"/>
              <a:t>Second level</a:t>
            </a:r>
          </a:p>
          <a:p>
            <a:pPr lvl="2"/>
            <a:r>
              <a:rPr lang="en-GB" altLang="fr-FR" smtClean="0"/>
              <a:t>Third level</a:t>
            </a:r>
          </a:p>
          <a:p>
            <a:pPr lvl="3"/>
            <a:r>
              <a:rPr lang="en-GB" altLang="fr-FR" smtClean="0"/>
              <a:t>Fourth level</a:t>
            </a:r>
          </a:p>
          <a:p>
            <a:pPr lvl="4"/>
            <a:r>
              <a:rPr lang="en-GB" altLang="fr-F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defTabSz="914400"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defTabSz="914400"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9C2D6E51-C846-49CF-8F7D-F6102965A920}" type="slidenum">
              <a:rPr lang="en-GB" altLang="en-US"/>
              <a:pPr defTabSz="914400" fontAlgn="base">
                <a:spcBef>
                  <a:spcPct val="0"/>
                </a:spcBef>
                <a:spcAft>
                  <a:spcPct val="0"/>
                </a:spcAft>
                <a:defRPr/>
              </a:pPr>
              <a:t>‹#›</a:t>
            </a:fld>
            <a:endParaRPr lang="en-GB" altLang="en-US"/>
          </a:p>
        </p:txBody>
      </p:sp>
    </p:spTree>
    <p:extLst>
      <p:ext uri="{BB962C8B-B14F-4D97-AF65-F5344CB8AC3E}">
        <p14:creationId xmlns:p14="http://schemas.microsoft.com/office/powerpoint/2010/main" val="471793015"/>
      </p:ext>
    </p:extLst>
  </p:cSld>
  <p:clrMap bg1="lt1" tx1="dk1" bg2="lt2" tx2="dk2" accent1="accent1" accent2="accent2" accent3="accent3" accent4="accent4" accent5="accent5" accent6="accent6" hlink="hlink" folHlink="folHlink"/>
  <p:sldLayoutIdLst>
    <p:sldLayoutId id="2147483759" r:id="rId1"/>
    <p:sldLayoutId id="2147483760" r:id="rId2"/>
  </p:sldLayoutIdLst>
  <p:txStyles>
    <p:titleStyle>
      <a:lvl1pPr algn="ctr" rtl="0" eaLnBrk="0" fontAlgn="base" hangingPunct="0">
        <a:spcBef>
          <a:spcPct val="0"/>
        </a:spcBef>
        <a:spcAft>
          <a:spcPct val="0"/>
        </a:spcAft>
        <a:defRPr sz="4400">
          <a:solidFill>
            <a:srgbClr val="3333FF"/>
          </a:solidFill>
          <a:latin typeface="+mj-lt"/>
          <a:ea typeface="+mj-ea"/>
          <a:cs typeface="+mj-cs"/>
        </a:defRPr>
      </a:lvl1pPr>
      <a:lvl2pPr algn="ctr" rtl="0" eaLnBrk="0" fontAlgn="base" hangingPunct="0">
        <a:spcBef>
          <a:spcPct val="0"/>
        </a:spcBef>
        <a:spcAft>
          <a:spcPct val="0"/>
        </a:spcAft>
        <a:defRPr sz="4400">
          <a:solidFill>
            <a:srgbClr val="3333FF"/>
          </a:solidFill>
          <a:latin typeface="Arial" charset="0"/>
        </a:defRPr>
      </a:lvl2pPr>
      <a:lvl3pPr algn="ctr" rtl="0" eaLnBrk="0" fontAlgn="base" hangingPunct="0">
        <a:spcBef>
          <a:spcPct val="0"/>
        </a:spcBef>
        <a:spcAft>
          <a:spcPct val="0"/>
        </a:spcAft>
        <a:defRPr sz="4400">
          <a:solidFill>
            <a:srgbClr val="3333FF"/>
          </a:solidFill>
          <a:latin typeface="Arial" charset="0"/>
        </a:defRPr>
      </a:lvl3pPr>
      <a:lvl4pPr algn="ctr" rtl="0" eaLnBrk="0" fontAlgn="base" hangingPunct="0">
        <a:spcBef>
          <a:spcPct val="0"/>
        </a:spcBef>
        <a:spcAft>
          <a:spcPct val="0"/>
        </a:spcAft>
        <a:defRPr sz="4400">
          <a:solidFill>
            <a:srgbClr val="3333FF"/>
          </a:solidFill>
          <a:latin typeface="Arial" charset="0"/>
        </a:defRPr>
      </a:lvl4pPr>
      <a:lvl5pPr algn="ctr" rtl="0" eaLnBrk="0" fontAlgn="base" hangingPunct="0">
        <a:spcBef>
          <a:spcPct val="0"/>
        </a:spcBef>
        <a:spcAft>
          <a:spcPct val="0"/>
        </a:spcAft>
        <a:defRPr sz="4400">
          <a:solidFill>
            <a:srgbClr val="3333FF"/>
          </a:solidFill>
          <a:latin typeface="Arial" charset="0"/>
        </a:defRPr>
      </a:lvl5pPr>
      <a:lvl6pPr marL="457200" algn="ctr" rtl="0" fontAlgn="base">
        <a:spcBef>
          <a:spcPct val="0"/>
        </a:spcBef>
        <a:spcAft>
          <a:spcPct val="0"/>
        </a:spcAft>
        <a:defRPr sz="4400">
          <a:solidFill>
            <a:srgbClr val="3333FF"/>
          </a:solidFill>
          <a:latin typeface="Arial" charset="0"/>
        </a:defRPr>
      </a:lvl6pPr>
      <a:lvl7pPr marL="914400" algn="ctr" rtl="0" fontAlgn="base">
        <a:spcBef>
          <a:spcPct val="0"/>
        </a:spcBef>
        <a:spcAft>
          <a:spcPct val="0"/>
        </a:spcAft>
        <a:defRPr sz="4400">
          <a:solidFill>
            <a:srgbClr val="3333FF"/>
          </a:solidFill>
          <a:latin typeface="Arial" charset="0"/>
        </a:defRPr>
      </a:lvl7pPr>
      <a:lvl8pPr marL="1371600" algn="ctr" rtl="0" fontAlgn="base">
        <a:spcBef>
          <a:spcPct val="0"/>
        </a:spcBef>
        <a:spcAft>
          <a:spcPct val="0"/>
        </a:spcAft>
        <a:defRPr sz="4400">
          <a:solidFill>
            <a:srgbClr val="3333FF"/>
          </a:solidFill>
          <a:latin typeface="Arial" charset="0"/>
        </a:defRPr>
      </a:lvl8pPr>
      <a:lvl9pPr marL="1828800" algn="ctr" rtl="0" fontAlgn="base">
        <a:spcBef>
          <a:spcPct val="0"/>
        </a:spcBef>
        <a:spcAft>
          <a:spcPct val="0"/>
        </a:spcAft>
        <a:defRPr sz="4400">
          <a:solidFill>
            <a:srgbClr val="3333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71600" y="228600"/>
            <a:ext cx="6858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91440" numCol="1" anchor="b" anchorCtr="1" compatLnSpc="1">
            <a:prstTxWarp prst="textNoShape">
              <a:avLst/>
            </a:prstTxWarp>
          </a:bodyPr>
          <a:lstStyle/>
          <a:p>
            <a:pPr lvl="0"/>
            <a:r>
              <a:rPr lang="en-US" altLang="fr-FR" smtClean="0"/>
              <a:t>Click to edit master title style</a:t>
            </a:r>
          </a:p>
        </p:txBody>
      </p:sp>
      <p:sp>
        <p:nvSpPr>
          <p:cNvPr id="2051" name="Rectangle 3"/>
          <p:cNvSpPr>
            <a:spLocks noGrp="1" noChangeArrowheads="1"/>
          </p:cNvSpPr>
          <p:nvPr>
            <p:ph type="body" idx="1"/>
          </p:nvPr>
        </p:nvSpPr>
        <p:spPr bwMode="auto">
          <a:xfrm>
            <a:off x="914400" y="16002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p:txBody>
      </p:sp>
      <p:sp>
        <p:nvSpPr>
          <p:cNvPr id="2052" name="Line 4"/>
          <p:cNvSpPr>
            <a:spLocks noChangeShapeType="1"/>
          </p:cNvSpPr>
          <p:nvPr/>
        </p:nvSpPr>
        <p:spPr bwMode="auto">
          <a:xfrm flipV="1">
            <a:off x="914400" y="1143000"/>
            <a:ext cx="7772400" cy="0"/>
          </a:xfrm>
          <a:prstGeom prst="line">
            <a:avLst/>
          </a:prstGeom>
          <a:noFill/>
          <a:ln w="762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Tree>
    <p:extLst>
      <p:ext uri="{BB962C8B-B14F-4D97-AF65-F5344CB8AC3E}">
        <p14:creationId xmlns:p14="http://schemas.microsoft.com/office/powerpoint/2010/main" val="3884757707"/>
      </p:ext>
    </p:extLst>
  </p:cSld>
  <p:clrMap bg1="lt1" tx1="dk1" bg2="lt2" tx2="dk2" accent1="accent1" accent2="accent2" accent3="accent3" accent4="accent4" accent5="accent5" accent6="accent6" hlink="hlink" folHlink="folHlink"/>
  <p:sldLayoutIdLst>
    <p:sldLayoutId id="2147483766" r:id="rId1"/>
    <p:sldLayoutId id="2147483767" r:id="rId2"/>
  </p:sldLayoutIdLst>
  <p:txStyles>
    <p:titleStyle>
      <a:lvl1pPr algn="ctr" rtl="0" eaLnBrk="0" fontAlgn="base" hangingPunct="0">
        <a:spcBef>
          <a:spcPct val="0"/>
        </a:spcBef>
        <a:spcAft>
          <a:spcPct val="0"/>
        </a:spcAft>
        <a:defRPr sz="28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Tahoma" pitchFamily="34" charset="0"/>
        </a:defRPr>
      </a:lvl2pPr>
      <a:lvl3pPr algn="ctr" rtl="0" eaLnBrk="0" fontAlgn="base" hangingPunct="0">
        <a:spcBef>
          <a:spcPct val="0"/>
        </a:spcBef>
        <a:spcAft>
          <a:spcPct val="0"/>
        </a:spcAft>
        <a:defRPr sz="2800">
          <a:solidFill>
            <a:schemeClr val="tx1"/>
          </a:solidFill>
          <a:latin typeface="Tahoma" pitchFamily="34" charset="0"/>
        </a:defRPr>
      </a:lvl3pPr>
      <a:lvl4pPr algn="ctr" rtl="0" eaLnBrk="0" fontAlgn="base" hangingPunct="0">
        <a:spcBef>
          <a:spcPct val="0"/>
        </a:spcBef>
        <a:spcAft>
          <a:spcPct val="0"/>
        </a:spcAft>
        <a:defRPr sz="2800">
          <a:solidFill>
            <a:schemeClr val="tx1"/>
          </a:solidFill>
          <a:latin typeface="Tahoma" pitchFamily="34" charset="0"/>
        </a:defRPr>
      </a:lvl4pPr>
      <a:lvl5pPr algn="ctr" rtl="0" eaLnBrk="0" fontAlgn="base" hangingPunct="0">
        <a:spcBef>
          <a:spcPct val="0"/>
        </a:spcBef>
        <a:spcAft>
          <a:spcPct val="0"/>
        </a:spcAft>
        <a:defRPr sz="2800">
          <a:solidFill>
            <a:schemeClr val="tx1"/>
          </a:solidFill>
          <a:latin typeface="Tahoma" pitchFamily="34" charset="0"/>
        </a:defRPr>
      </a:lvl5pPr>
      <a:lvl6pPr marL="457200" algn="ctr" rtl="0" fontAlgn="base">
        <a:spcBef>
          <a:spcPct val="0"/>
        </a:spcBef>
        <a:spcAft>
          <a:spcPct val="0"/>
        </a:spcAft>
        <a:defRPr sz="2800">
          <a:solidFill>
            <a:schemeClr val="tx1"/>
          </a:solidFill>
          <a:latin typeface="Tahoma" pitchFamily="34" charset="0"/>
        </a:defRPr>
      </a:lvl6pPr>
      <a:lvl7pPr marL="914400" algn="ctr" rtl="0" fontAlgn="base">
        <a:spcBef>
          <a:spcPct val="0"/>
        </a:spcBef>
        <a:spcAft>
          <a:spcPct val="0"/>
        </a:spcAft>
        <a:defRPr sz="2800">
          <a:solidFill>
            <a:schemeClr val="tx1"/>
          </a:solidFill>
          <a:latin typeface="Tahoma" pitchFamily="34" charset="0"/>
        </a:defRPr>
      </a:lvl7pPr>
      <a:lvl8pPr marL="1371600" algn="ctr" rtl="0" fontAlgn="base">
        <a:spcBef>
          <a:spcPct val="0"/>
        </a:spcBef>
        <a:spcAft>
          <a:spcPct val="0"/>
        </a:spcAft>
        <a:defRPr sz="2800">
          <a:solidFill>
            <a:schemeClr val="tx1"/>
          </a:solidFill>
          <a:latin typeface="Tahoma" pitchFamily="34" charset="0"/>
        </a:defRPr>
      </a:lvl8pPr>
      <a:lvl9pPr marL="1828800" algn="ctr" rtl="0" fontAlgn="base">
        <a:spcBef>
          <a:spcPct val="0"/>
        </a:spcBef>
        <a:spcAft>
          <a:spcPct val="0"/>
        </a:spcAft>
        <a:defRPr sz="2800">
          <a:solidFill>
            <a:schemeClr val="tx1"/>
          </a:solidFill>
          <a:latin typeface="Tahoma" pitchFamily="34" charset="0"/>
        </a:defRPr>
      </a:lvl9pPr>
    </p:titleStyle>
    <p:bodyStyle>
      <a:lvl1pPr marL="63500" indent="-63500" algn="l" rtl="0" eaLnBrk="0" fontAlgn="base" hangingPunct="0">
        <a:spcBef>
          <a:spcPct val="50000"/>
        </a:spcBef>
        <a:spcAft>
          <a:spcPct val="50000"/>
        </a:spcAft>
        <a:buClr>
          <a:schemeClr val="tx1"/>
        </a:buClr>
        <a:buFont typeface="Arial" panose="020B0604020202020204" pitchFamily="34" charset="0"/>
        <a:buChar char=" "/>
        <a:defRPr sz="2000">
          <a:solidFill>
            <a:schemeClr val="tx1"/>
          </a:solidFill>
          <a:latin typeface="+mn-lt"/>
          <a:ea typeface="+mn-ea"/>
          <a:cs typeface="+mn-cs"/>
        </a:defRPr>
      </a:lvl1pPr>
      <a:lvl2pPr marL="685800" indent="-342900" algn="l" rtl="0" eaLnBrk="0" fontAlgn="base" hangingPunct="0">
        <a:spcBef>
          <a:spcPct val="10000"/>
        </a:spcBef>
        <a:spcAft>
          <a:spcPct val="10000"/>
        </a:spcAft>
        <a:buClr>
          <a:schemeClr val="tx1"/>
        </a:buClr>
        <a:buFont typeface="Wingdings" panose="05000000000000000000" pitchFamily="2" charset="2"/>
        <a:buChar char="Ø"/>
        <a:defRPr sz="2000">
          <a:solidFill>
            <a:schemeClr val="tx1"/>
          </a:solidFill>
          <a:latin typeface="+mn-lt"/>
        </a:defRPr>
      </a:lvl2pPr>
      <a:lvl3pPr marL="1371600" indent="-342900" algn="l" rtl="0" eaLnBrk="0" fontAlgn="base" hangingPunct="0">
        <a:spcBef>
          <a:spcPct val="10000"/>
        </a:spcBef>
        <a:spcAft>
          <a:spcPct val="10000"/>
        </a:spcAft>
        <a:buClr>
          <a:schemeClr val="tx1"/>
        </a:buClr>
        <a:buChar char="—"/>
        <a:defRPr sz="2000">
          <a:solidFill>
            <a:schemeClr val="tx1"/>
          </a:solidFill>
          <a:latin typeface="+mn-lt"/>
        </a:defRPr>
      </a:lvl3pPr>
      <a:lvl4pPr marL="2006600" indent="-228600" algn="l" rtl="0" eaLnBrk="0" fontAlgn="base" hangingPunct="0">
        <a:spcBef>
          <a:spcPct val="20000"/>
        </a:spcBef>
        <a:spcAft>
          <a:spcPct val="0"/>
        </a:spcAft>
        <a:buChar char="–"/>
        <a:defRPr sz="2000" b="1">
          <a:solidFill>
            <a:schemeClr val="tx1"/>
          </a:solidFill>
          <a:latin typeface="Arial" charset="0"/>
        </a:defRPr>
      </a:lvl4pPr>
      <a:lvl5pPr marL="2349500" indent="-228600" algn="l" rtl="0" eaLnBrk="0" fontAlgn="base" hangingPunct="0">
        <a:spcBef>
          <a:spcPct val="20000"/>
        </a:spcBef>
        <a:spcAft>
          <a:spcPct val="0"/>
        </a:spcAft>
        <a:buChar char="»"/>
        <a:defRPr sz="2000" b="1">
          <a:solidFill>
            <a:schemeClr val="tx1"/>
          </a:solidFill>
          <a:latin typeface="Arial" charset="0"/>
        </a:defRPr>
      </a:lvl5pPr>
      <a:lvl6pPr marL="2806700" indent="-228600" algn="l" rtl="0" fontAlgn="base">
        <a:spcBef>
          <a:spcPct val="20000"/>
        </a:spcBef>
        <a:spcAft>
          <a:spcPct val="0"/>
        </a:spcAft>
        <a:buChar char="»"/>
        <a:defRPr sz="2000" b="1">
          <a:solidFill>
            <a:schemeClr val="tx1"/>
          </a:solidFill>
          <a:latin typeface="Arial" charset="0"/>
        </a:defRPr>
      </a:lvl6pPr>
      <a:lvl7pPr marL="3263900" indent="-228600" algn="l" rtl="0" fontAlgn="base">
        <a:spcBef>
          <a:spcPct val="20000"/>
        </a:spcBef>
        <a:spcAft>
          <a:spcPct val="0"/>
        </a:spcAft>
        <a:buChar char="»"/>
        <a:defRPr sz="2000" b="1">
          <a:solidFill>
            <a:schemeClr val="tx1"/>
          </a:solidFill>
          <a:latin typeface="Arial" charset="0"/>
        </a:defRPr>
      </a:lvl7pPr>
      <a:lvl8pPr marL="3721100" indent="-228600" algn="l" rtl="0" fontAlgn="base">
        <a:spcBef>
          <a:spcPct val="20000"/>
        </a:spcBef>
        <a:spcAft>
          <a:spcPct val="0"/>
        </a:spcAft>
        <a:buChar char="»"/>
        <a:defRPr sz="2000" b="1">
          <a:solidFill>
            <a:schemeClr val="tx1"/>
          </a:solidFill>
          <a:latin typeface="Arial" charset="0"/>
        </a:defRPr>
      </a:lvl8pPr>
      <a:lvl9pPr marL="4178300" indent="-228600" algn="l" rtl="0" fontAlgn="base">
        <a:spcBef>
          <a:spcPct val="20000"/>
        </a:spcBef>
        <a:spcAft>
          <a:spcPct val="0"/>
        </a:spcAft>
        <a:buChar char="»"/>
        <a:defRPr sz="2000" b="1">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fr-FR"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fr-FR" smtClean="0"/>
              <a:t>Click to edit Master text styles</a:t>
            </a:r>
          </a:p>
          <a:p>
            <a:pPr lvl="1"/>
            <a:r>
              <a:rPr lang="en-GB" altLang="fr-FR" smtClean="0"/>
              <a:t>Second level</a:t>
            </a:r>
          </a:p>
          <a:p>
            <a:pPr lvl="2"/>
            <a:r>
              <a:rPr lang="en-GB" altLang="fr-FR" smtClean="0"/>
              <a:t>Third level</a:t>
            </a:r>
          </a:p>
          <a:p>
            <a:pPr lvl="3"/>
            <a:r>
              <a:rPr lang="en-GB" altLang="fr-FR" smtClean="0"/>
              <a:t>Fourth level</a:t>
            </a:r>
          </a:p>
          <a:p>
            <a:pPr lvl="4"/>
            <a:r>
              <a:rPr lang="en-GB" altLang="fr-F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defTabSz="914400"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defTabSz="914400"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5E33CFE3-CAF4-45D6-B287-894C48504F54}" type="slidenum">
              <a:rPr lang="en-GB" altLang="en-US"/>
              <a:pPr defTabSz="914400" fontAlgn="base">
                <a:spcBef>
                  <a:spcPct val="0"/>
                </a:spcBef>
                <a:spcAft>
                  <a:spcPct val="0"/>
                </a:spcAft>
                <a:defRPr/>
              </a:pPr>
              <a:t>‹#›</a:t>
            </a:fld>
            <a:endParaRPr lang="en-GB" altLang="en-US"/>
          </a:p>
        </p:txBody>
      </p:sp>
    </p:spTree>
    <p:extLst>
      <p:ext uri="{BB962C8B-B14F-4D97-AF65-F5344CB8AC3E}">
        <p14:creationId xmlns:p14="http://schemas.microsoft.com/office/powerpoint/2010/main" val="625698653"/>
      </p:ext>
    </p:extLst>
  </p:cSld>
  <p:clrMap bg1="lt1" tx1="dk1" bg2="lt2" tx2="dk2" accent1="accent1" accent2="accent2" accent3="accent3" accent4="accent4" accent5="accent5" accent6="accent6" hlink="hlink" folHlink="folHlink"/>
  <p:sldLayoutIdLst>
    <p:sldLayoutId id="2147483770" r:id="rId1"/>
    <p:sldLayoutId id="2147483771" r:id="rId2"/>
  </p:sldLayoutIdLst>
  <p:txStyles>
    <p:titleStyle>
      <a:lvl1pPr algn="ctr" rtl="0" eaLnBrk="0" fontAlgn="base" hangingPunct="0">
        <a:spcBef>
          <a:spcPct val="0"/>
        </a:spcBef>
        <a:spcAft>
          <a:spcPct val="0"/>
        </a:spcAft>
        <a:defRPr sz="4400">
          <a:solidFill>
            <a:srgbClr val="3333FF"/>
          </a:solidFill>
          <a:latin typeface="+mj-lt"/>
          <a:ea typeface="+mj-ea"/>
          <a:cs typeface="+mj-cs"/>
        </a:defRPr>
      </a:lvl1pPr>
      <a:lvl2pPr algn="ctr" rtl="0" eaLnBrk="0" fontAlgn="base" hangingPunct="0">
        <a:spcBef>
          <a:spcPct val="0"/>
        </a:spcBef>
        <a:spcAft>
          <a:spcPct val="0"/>
        </a:spcAft>
        <a:defRPr sz="4400">
          <a:solidFill>
            <a:srgbClr val="3333FF"/>
          </a:solidFill>
          <a:latin typeface="Arial" charset="0"/>
        </a:defRPr>
      </a:lvl2pPr>
      <a:lvl3pPr algn="ctr" rtl="0" eaLnBrk="0" fontAlgn="base" hangingPunct="0">
        <a:spcBef>
          <a:spcPct val="0"/>
        </a:spcBef>
        <a:spcAft>
          <a:spcPct val="0"/>
        </a:spcAft>
        <a:defRPr sz="4400">
          <a:solidFill>
            <a:srgbClr val="3333FF"/>
          </a:solidFill>
          <a:latin typeface="Arial" charset="0"/>
        </a:defRPr>
      </a:lvl3pPr>
      <a:lvl4pPr algn="ctr" rtl="0" eaLnBrk="0" fontAlgn="base" hangingPunct="0">
        <a:spcBef>
          <a:spcPct val="0"/>
        </a:spcBef>
        <a:spcAft>
          <a:spcPct val="0"/>
        </a:spcAft>
        <a:defRPr sz="4400">
          <a:solidFill>
            <a:srgbClr val="3333FF"/>
          </a:solidFill>
          <a:latin typeface="Arial" charset="0"/>
        </a:defRPr>
      </a:lvl4pPr>
      <a:lvl5pPr algn="ctr" rtl="0" eaLnBrk="0" fontAlgn="base" hangingPunct="0">
        <a:spcBef>
          <a:spcPct val="0"/>
        </a:spcBef>
        <a:spcAft>
          <a:spcPct val="0"/>
        </a:spcAft>
        <a:defRPr sz="4400">
          <a:solidFill>
            <a:srgbClr val="3333FF"/>
          </a:solidFill>
          <a:latin typeface="Arial" charset="0"/>
        </a:defRPr>
      </a:lvl5pPr>
      <a:lvl6pPr marL="457200" algn="ctr" rtl="0" fontAlgn="base">
        <a:spcBef>
          <a:spcPct val="0"/>
        </a:spcBef>
        <a:spcAft>
          <a:spcPct val="0"/>
        </a:spcAft>
        <a:defRPr sz="4400">
          <a:solidFill>
            <a:srgbClr val="3333FF"/>
          </a:solidFill>
          <a:latin typeface="Arial" charset="0"/>
        </a:defRPr>
      </a:lvl6pPr>
      <a:lvl7pPr marL="914400" algn="ctr" rtl="0" fontAlgn="base">
        <a:spcBef>
          <a:spcPct val="0"/>
        </a:spcBef>
        <a:spcAft>
          <a:spcPct val="0"/>
        </a:spcAft>
        <a:defRPr sz="4400">
          <a:solidFill>
            <a:srgbClr val="3333FF"/>
          </a:solidFill>
          <a:latin typeface="Arial" charset="0"/>
        </a:defRPr>
      </a:lvl7pPr>
      <a:lvl8pPr marL="1371600" algn="ctr" rtl="0" fontAlgn="base">
        <a:spcBef>
          <a:spcPct val="0"/>
        </a:spcBef>
        <a:spcAft>
          <a:spcPct val="0"/>
        </a:spcAft>
        <a:defRPr sz="4400">
          <a:solidFill>
            <a:srgbClr val="3333FF"/>
          </a:solidFill>
          <a:latin typeface="Arial" charset="0"/>
        </a:defRPr>
      </a:lvl8pPr>
      <a:lvl9pPr marL="1828800" algn="ctr" rtl="0" fontAlgn="base">
        <a:spcBef>
          <a:spcPct val="0"/>
        </a:spcBef>
        <a:spcAft>
          <a:spcPct val="0"/>
        </a:spcAft>
        <a:defRPr sz="4400">
          <a:solidFill>
            <a:srgbClr val="3333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5.emf"/><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34" Type="http://schemas.openxmlformats.org/officeDocument/2006/relationships/image" Target="../media/image53.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2" Type="http://schemas.openxmlformats.org/officeDocument/2006/relationships/notesSlide" Target="../notesSlides/notesSlide22.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25.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3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emf"/><Relationship Id="rId9" Type="http://schemas.openxmlformats.org/officeDocument/2006/relationships/hyperlink" Target="http://monographs.iarc.fr/ENG/Preamble/index.ph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28.xml"/><Relationship Id="rId5" Type="http://schemas.openxmlformats.org/officeDocument/2006/relationships/image" Target="../media/image73.png"/><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76.png"/><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compositesatlantic.com/FR/Painting_large.jpg" TargetMode="Externa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57739"/>
            <a:ext cx="9144000" cy="1512887"/>
          </a:xfrm>
        </p:spPr>
        <p:txBody>
          <a:bodyPr/>
          <a:lstStyle/>
          <a:p>
            <a:r>
              <a:rPr lang="en-GB" sz="3200" dirty="0">
                <a:solidFill>
                  <a:srgbClr val="3333FF"/>
                </a:solidFill>
              </a:rPr>
              <a:t>An overview of the IARC Monographs </a:t>
            </a:r>
            <a:r>
              <a:rPr lang="en-GB" sz="3200" dirty="0" smtClean="0">
                <a:solidFill>
                  <a:srgbClr val="3333FF"/>
                </a:solidFill>
              </a:rPr>
              <a:t>programme's </a:t>
            </a:r>
            <a:r>
              <a:rPr lang="en-GB" sz="3200" dirty="0">
                <a:solidFill>
                  <a:srgbClr val="3333FF"/>
                </a:solidFill>
              </a:rPr>
              <a:t>evaluations of risk</a:t>
            </a:r>
            <a:br>
              <a:rPr lang="en-GB" sz="3200" dirty="0">
                <a:solidFill>
                  <a:srgbClr val="3333FF"/>
                </a:solidFill>
              </a:rPr>
            </a:br>
            <a:r>
              <a:rPr lang="en-GB" sz="3200" dirty="0">
                <a:solidFill>
                  <a:srgbClr val="3333FF"/>
                </a:solidFill>
              </a:rPr>
              <a:t>factors for childhood cancer and a perspective on ongoing research</a:t>
            </a:r>
            <a:r>
              <a:rPr lang="en-US" sz="3200" dirty="0" smtClean="0">
                <a:solidFill>
                  <a:srgbClr val="3333FF"/>
                </a:solidFill>
                <a:latin typeface="Arial" charset="0"/>
                <a:cs typeface="+mj-cs"/>
              </a:rPr>
              <a:t/>
            </a:r>
            <a:br>
              <a:rPr lang="en-US" sz="3200" dirty="0" smtClean="0">
                <a:solidFill>
                  <a:srgbClr val="3333FF"/>
                </a:solidFill>
                <a:latin typeface="Arial" charset="0"/>
                <a:cs typeface="+mj-cs"/>
              </a:rPr>
            </a:br>
            <a:r>
              <a:rPr lang="en-US" sz="3200" dirty="0">
                <a:solidFill>
                  <a:srgbClr val="3333FF"/>
                </a:solidFill>
                <a:latin typeface="Arial" charset="0"/>
                <a:cs typeface="+mj-cs"/>
              </a:rPr>
              <a:t/>
            </a:r>
            <a:br>
              <a:rPr lang="en-US" sz="3200" dirty="0">
                <a:solidFill>
                  <a:srgbClr val="3333FF"/>
                </a:solidFill>
                <a:latin typeface="Arial" charset="0"/>
                <a:cs typeface="+mj-cs"/>
              </a:rPr>
            </a:br>
            <a:r>
              <a:rPr lang="en-US" sz="3200" dirty="0" smtClean="0">
                <a:solidFill>
                  <a:srgbClr val="3333FF"/>
                </a:solidFill>
                <a:latin typeface="Arial" charset="0"/>
                <a:cs typeface="+mj-cs"/>
              </a:rPr>
              <a:t>Kurt Straif MD PhD MPH</a:t>
            </a:r>
            <a:br>
              <a:rPr lang="en-US" sz="3200" dirty="0" smtClean="0">
                <a:solidFill>
                  <a:srgbClr val="3333FF"/>
                </a:solidFill>
                <a:latin typeface="Arial" charset="0"/>
                <a:cs typeface="+mj-cs"/>
              </a:rPr>
            </a:br>
            <a:endParaRPr lang="en-US" sz="3200" dirty="0">
              <a:solidFill>
                <a:srgbClr val="3333FF"/>
              </a:solidFill>
              <a:latin typeface="Arial" charset="0"/>
              <a:cs typeface="+mj-cs"/>
            </a:endParaRPr>
          </a:p>
        </p:txBody>
      </p:sp>
    </p:spTree>
    <p:extLst>
      <p:ext uri="{BB962C8B-B14F-4D97-AF65-F5344CB8AC3E}">
        <p14:creationId xmlns:p14="http://schemas.microsoft.com/office/powerpoint/2010/main" val="3106931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87325" y="25400"/>
            <a:ext cx="8956675" cy="889000"/>
          </a:xfrm>
        </p:spPr>
        <p:txBody>
          <a:bodyPr/>
          <a:lstStyle/>
          <a:p>
            <a:r>
              <a:rPr lang="en-GB" sz="4000" dirty="0"/>
              <a:t>Challenges in the causal inference for childhood cancer</a:t>
            </a:r>
            <a:endParaRPr lang="en-US" altLang="en-US" sz="4000" dirty="0"/>
          </a:p>
        </p:txBody>
      </p:sp>
      <p:sp>
        <p:nvSpPr>
          <p:cNvPr id="94211" name="Text Box 3"/>
          <p:cNvSpPr txBox="1">
            <a:spLocks noChangeArrowheads="1"/>
          </p:cNvSpPr>
          <p:nvPr/>
        </p:nvSpPr>
        <p:spPr bwMode="auto">
          <a:xfrm>
            <a:off x="762000" y="1280179"/>
            <a:ext cx="806823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panose="020B0604020202020204" pitchFamily="34" charset="0"/>
                <a:cs typeface="Arial" panose="020B0604020202020204" pitchFamily="34" charset="0"/>
              </a:defRPr>
            </a:lvl1pPr>
            <a:lvl2pPr marL="622300" indent="-176213">
              <a:defRPr>
                <a:solidFill>
                  <a:schemeClr val="tx1"/>
                </a:solidFill>
                <a:latin typeface="Arial" panose="020B0604020202020204" pitchFamily="34" charset="0"/>
                <a:cs typeface="Arial" panose="020B0604020202020204" pitchFamily="34" charset="0"/>
              </a:defRPr>
            </a:lvl2pPr>
            <a:lvl3pPr marL="1079500" indent="-1651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dirty="0" smtClean="0">
                <a:solidFill>
                  <a:srgbClr val="FF0000"/>
                </a:solidFill>
                <a:latin typeface="Tahoma" panose="020B0604030504040204" pitchFamily="34" charset="0"/>
                <a:cs typeface="Tahoma" panose="020B0604030504040204" pitchFamily="34" charset="0"/>
              </a:rPr>
              <a:t>Long latency period </a:t>
            </a:r>
            <a:r>
              <a:rPr lang="en-US" altLang="en-US" sz="2400" dirty="0" smtClean="0">
                <a:latin typeface="Tahoma" panose="020B0604030504040204" pitchFamily="34" charset="0"/>
                <a:cs typeface="Tahoma" panose="020B0604030504040204" pitchFamily="34" charset="0"/>
              </a:rPr>
              <a:t>of some cancers </a:t>
            </a:r>
            <a:br>
              <a:rPr lang="en-US" altLang="en-US" sz="2400" dirty="0" smtClean="0">
                <a:latin typeface="Tahoma" panose="020B0604030504040204" pitchFamily="34" charset="0"/>
                <a:cs typeface="Tahoma" panose="020B0604030504040204" pitchFamily="34" charset="0"/>
              </a:rPr>
            </a:br>
            <a:r>
              <a:rPr lang="en-US" altLang="en-US" sz="2400" dirty="0" smtClean="0">
                <a:latin typeface="Tahoma" panose="020B0604030504040204" pitchFamily="34" charset="0"/>
                <a:cs typeface="Tahoma" panose="020B0604030504040204" pitchFamily="34" charset="0"/>
              </a:rPr>
              <a:t>- sentinel events, asbestos and mesothelioma, </a:t>
            </a:r>
            <a:br>
              <a:rPr lang="en-US" altLang="en-US" sz="2400" dirty="0" smtClean="0">
                <a:latin typeface="Tahoma" panose="020B0604030504040204" pitchFamily="34" charset="0"/>
                <a:cs typeface="Tahoma" panose="020B0604030504040204" pitchFamily="34" charset="0"/>
              </a:rPr>
            </a:br>
            <a:r>
              <a:rPr lang="en-US" altLang="en-US" sz="2400" dirty="0" smtClean="0">
                <a:latin typeface="Tahoma" panose="020B0604030504040204" pitchFamily="34" charset="0"/>
                <a:cs typeface="Tahoma" panose="020B0604030504040204" pitchFamily="34" charset="0"/>
              </a:rPr>
              <a:t>DES and vaginal cancer -&gt; </a:t>
            </a:r>
            <a:r>
              <a:rPr lang="en-US" altLang="en-US" sz="2400" dirty="0" smtClean="0">
                <a:solidFill>
                  <a:srgbClr val="FF0000"/>
                </a:solidFill>
                <a:latin typeface="Tahoma" panose="020B0604030504040204" pitchFamily="34" charset="0"/>
                <a:cs typeface="Tahoma" panose="020B0604030504040204" pitchFamily="34" charset="0"/>
              </a:rPr>
              <a:t>critical exposure</a:t>
            </a:r>
            <a:br>
              <a:rPr lang="en-US" altLang="en-US" sz="2400" dirty="0" smtClean="0">
                <a:solidFill>
                  <a:srgbClr val="FF0000"/>
                </a:solidFill>
                <a:latin typeface="Tahoma" panose="020B0604030504040204" pitchFamily="34" charset="0"/>
                <a:cs typeface="Tahoma" panose="020B0604030504040204" pitchFamily="34" charset="0"/>
              </a:rPr>
            </a:br>
            <a:r>
              <a:rPr lang="en-US" altLang="en-US" sz="2400" dirty="0" smtClean="0">
                <a:solidFill>
                  <a:srgbClr val="FF0000"/>
                </a:solidFill>
                <a:latin typeface="Tahoma" panose="020B0604030504040204" pitchFamily="34" charset="0"/>
                <a:cs typeface="Tahoma" panose="020B0604030504040204" pitchFamily="34" charset="0"/>
              </a:rPr>
              <a:t>period in childhood </a:t>
            </a:r>
            <a:r>
              <a:rPr lang="en-US" altLang="en-US" sz="2400" dirty="0" smtClean="0">
                <a:latin typeface="Tahoma" panose="020B0604030504040204" pitchFamily="34" charset="0"/>
                <a:cs typeface="Tahoma" panose="020B0604030504040204" pitchFamily="34" charset="0"/>
              </a:rPr>
              <a:t>(vs childhood cancer)</a:t>
            </a:r>
          </a:p>
          <a:p>
            <a:pPr lvl="1"/>
            <a:endParaRPr lang="en-US" altLang="en-US" sz="2400" dirty="0" smtClean="0">
              <a:latin typeface="Tahoma" panose="020B0604030504040204" pitchFamily="34" charset="0"/>
              <a:cs typeface="Tahoma" panose="020B0604030504040204" pitchFamily="34" charset="0"/>
            </a:endParaRPr>
          </a:p>
          <a:p>
            <a:r>
              <a:rPr lang="en-US" altLang="en-US" sz="2400" dirty="0" smtClean="0">
                <a:solidFill>
                  <a:srgbClr val="FF0000"/>
                </a:solidFill>
                <a:latin typeface="Tahoma" panose="020B0604030504040204" pitchFamily="34" charset="0"/>
                <a:cs typeface="Tahoma" panose="020B0604030504040204" pitchFamily="34" charset="0"/>
              </a:rPr>
              <a:t>Higher </a:t>
            </a:r>
            <a:r>
              <a:rPr lang="en-US" altLang="en-US" sz="2400" dirty="0">
                <a:solidFill>
                  <a:srgbClr val="FF0000"/>
                </a:solidFill>
                <a:latin typeface="Tahoma" panose="020B0604030504040204" pitchFamily="34" charset="0"/>
                <a:cs typeface="Tahoma" panose="020B0604030504040204" pitchFamily="34" charset="0"/>
              </a:rPr>
              <a:t>target exposure </a:t>
            </a:r>
            <a:r>
              <a:rPr lang="en-US" altLang="en-US" sz="2400" dirty="0">
                <a:latin typeface="Tahoma" panose="020B0604030504040204" pitchFamily="34" charset="0"/>
                <a:cs typeface="Tahoma" panose="020B0604030504040204" pitchFamily="34" charset="0"/>
              </a:rPr>
              <a:t>(</a:t>
            </a:r>
            <a:r>
              <a:rPr lang="en-US" altLang="en-US" sz="2400" dirty="0" err="1">
                <a:latin typeface="Tahoma" panose="020B0604030504040204" pitchFamily="34" charset="0"/>
                <a:cs typeface="Tahoma" panose="020B0604030504040204" pitchFamily="34" charset="0"/>
              </a:rPr>
              <a:t>eg</a:t>
            </a:r>
            <a:r>
              <a:rPr lang="en-US" altLang="en-US" sz="2400" dirty="0">
                <a:latin typeface="Tahoma" panose="020B0604030504040204" pitchFamily="34" charset="0"/>
                <a:cs typeface="Tahoma" panose="020B0604030504040204" pitchFamily="34" charset="0"/>
              </a:rPr>
              <a:t> RF-EMF to the brain) or</a:t>
            </a:r>
          </a:p>
          <a:p>
            <a:r>
              <a:rPr lang="en-US" altLang="en-US" sz="2400" dirty="0">
                <a:solidFill>
                  <a:srgbClr val="FF0000"/>
                </a:solidFill>
                <a:latin typeface="Tahoma" panose="020B0604030504040204" pitchFamily="34" charset="0"/>
                <a:cs typeface="Tahoma" panose="020B0604030504040204" pitchFamily="34" charset="0"/>
              </a:rPr>
              <a:t>increased susceptibility </a:t>
            </a:r>
            <a:r>
              <a:rPr lang="en-US" altLang="en-US" sz="2400" dirty="0">
                <a:latin typeface="Tahoma" panose="020B0604030504040204" pitchFamily="34" charset="0"/>
                <a:cs typeface="Tahoma" panose="020B0604030504040204" pitchFamily="34" charset="0"/>
              </a:rPr>
              <a:t>due to developing organ systems (DDT and breast cancer?) </a:t>
            </a:r>
          </a:p>
          <a:p>
            <a:endParaRPr lang="en-US" altLang="en-US" sz="2400" dirty="0" smtClean="0">
              <a:latin typeface="Tahoma" panose="020B0604030504040204" pitchFamily="34" charset="0"/>
              <a:cs typeface="Tahoma" panose="020B0604030504040204" pitchFamily="34" charset="0"/>
            </a:endParaRPr>
          </a:p>
          <a:p>
            <a:r>
              <a:rPr lang="en-US" altLang="en-US" sz="2400" dirty="0" smtClean="0">
                <a:latin typeface="Tahoma" panose="020B0604030504040204" pitchFamily="34" charset="0"/>
                <a:cs typeface="Tahoma" panose="020B0604030504040204" pitchFamily="34" charset="0"/>
              </a:rPr>
              <a:t>Obesity</a:t>
            </a:r>
            <a:r>
              <a:rPr lang="en-GB" sz="2400" dirty="0" smtClean="0">
                <a:latin typeface="Tahoma" panose="020B0604030504040204" pitchFamily="34" charset="0"/>
                <a:cs typeface="Tahoma" panose="020B0604030504040204" pitchFamily="34" charset="0"/>
              </a:rPr>
              <a:t> </a:t>
            </a:r>
            <a:r>
              <a:rPr lang="en-GB" sz="2400" dirty="0">
                <a:latin typeface="Tahoma" panose="020B0604030504040204" pitchFamily="34" charset="0"/>
                <a:cs typeface="Tahoma" panose="020B0604030504040204" pitchFamily="34" charset="0"/>
              </a:rPr>
              <a:t>in childhood, adolescence, and young adulthood</a:t>
            </a:r>
          </a:p>
          <a:p>
            <a:r>
              <a:rPr lang="en-GB" sz="2400" dirty="0">
                <a:latin typeface="Tahoma" panose="020B0604030504040204" pitchFamily="34" charset="0"/>
                <a:cs typeface="Tahoma" panose="020B0604030504040204" pitchFamily="34" charset="0"/>
              </a:rPr>
              <a:t>(≤25 years of age) linked with cancer in adult </a:t>
            </a:r>
            <a:r>
              <a:rPr lang="en-GB" sz="2400" dirty="0" smtClean="0">
                <a:latin typeface="Tahoma" panose="020B0604030504040204" pitchFamily="34" charset="0"/>
                <a:cs typeface="Tahoma" panose="020B0604030504040204" pitchFamily="34" charset="0"/>
              </a:rPr>
              <a:t>life, with </a:t>
            </a:r>
            <a:r>
              <a:rPr lang="en-GB" sz="2400" dirty="0">
                <a:latin typeface="Tahoma" panose="020B0604030504040204" pitchFamily="34" charset="0"/>
                <a:cs typeface="Tahoma" panose="020B0604030504040204" pitchFamily="34" charset="0"/>
              </a:rPr>
              <a:t>the </a:t>
            </a:r>
            <a:r>
              <a:rPr lang="en-GB" sz="2400" dirty="0">
                <a:solidFill>
                  <a:srgbClr val="FF0000"/>
                </a:solidFill>
                <a:latin typeface="Tahoma" panose="020B0604030504040204" pitchFamily="34" charset="0"/>
                <a:cs typeface="Tahoma" panose="020B0604030504040204" pitchFamily="34" charset="0"/>
              </a:rPr>
              <a:t>notable exception of postmenopausal breast </a:t>
            </a:r>
            <a:r>
              <a:rPr lang="en-GB" sz="2400" dirty="0" smtClean="0">
                <a:solidFill>
                  <a:srgbClr val="FF0000"/>
                </a:solidFill>
                <a:latin typeface="Tahoma" panose="020B0604030504040204" pitchFamily="34" charset="0"/>
                <a:cs typeface="Tahoma" panose="020B0604030504040204" pitchFamily="34" charset="0"/>
              </a:rPr>
              <a:t>cancer.</a:t>
            </a:r>
          </a:p>
        </p:txBody>
      </p:sp>
      <p:sp>
        <p:nvSpPr>
          <p:cNvPr id="94212" name="Text Box 4"/>
          <p:cNvSpPr txBox="1">
            <a:spLocks noChangeArrowheads="1"/>
          </p:cNvSpPr>
          <p:nvPr/>
        </p:nvSpPr>
        <p:spPr bwMode="auto">
          <a:xfrm>
            <a:off x="2968625" y="176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6" name="Picture 5"/>
          <p:cNvPicPr>
            <a:picLocks noChangeAspect="1"/>
          </p:cNvPicPr>
          <p:nvPr/>
        </p:nvPicPr>
        <p:blipFill>
          <a:blip r:embed="rId3"/>
          <a:stretch>
            <a:fillRect/>
          </a:stretch>
        </p:blipFill>
        <p:spPr>
          <a:xfrm>
            <a:off x="7457701" y="1271217"/>
            <a:ext cx="1550704" cy="1503996"/>
          </a:xfrm>
          <a:prstGeom prst="rect">
            <a:avLst/>
          </a:prstGeom>
        </p:spPr>
      </p:pic>
    </p:spTree>
    <p:extLst>
      <p:ext uri="{BB962C8B-B14F-4D97-AF65-F5344CB8AC3E}">
        <p14:creationId xmlns:p14="http://schemas.microsoft.com/office/powerpoint/2010/main" val="1823805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 y="82550"/>
            <a:ext cx="9144000" cy="889000"/>
          </a:xfrm>
        </p:spPr>
        <p:txBody>
          <a:bodyPr/>
          <a:lstStyle/>
          <a:p>
            <a:r>
              <a:rPr lang="en-US" altLang="en-US" sz="4000" dirty="0" smtClean="0"/>
              <a:t>Childhood cancer registries, Vol 1, 1988</a:t>
            </a:r>
            <a:endParaRPr lang="en-US" altLang="en-US" sz="4000" dirty="0"/>
          </a:p>
        </p:txBody>
      </p:sp>
      <p:sp>
        <p:nvSpPr>
          <p:cNvPr id="94211" name="Text Box 3"/>
          <p:cNvSpPr txBox="1">
            <a:spLocks noChangeArrowheads="1"/>
          </p:cNvSpPr>
          <p:nvPr/>
        </p:nvSpPr>
        <p:spPr bwMode="auto">
          <a:xfrm>
            <a:off x="674370" y="1261921"/>
            <a:ext cx="7704086"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panose="020B0604020202020204" pitchFamily="34" charset="0"/>
                <a:cs typeface="Arial" panose="020B0604020202020204" pitchFamily="34" charset="0"/>
              </a:defRPr>
            </a:lvl1pPr>
            <a:lvl2pPr marL="622300" indent="-176213">
              <a:defRPr>
                <a:solidFill>
                  <a:schemeClr val="tx1"/>
                </a:solidFill>
                <a:latin typeface="Arial" panose="020B0604020202020204" pitchFamily="34" charset="0"/>
                <a:cs typeface="Arial" panose="020B0604020202020204" pitchFamily="34" charset="0"/>
              </a:defRPr>
            </a:lvl2pPr>
            <a:lvl3pPr marL="1079500" indent="-1651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r>
              <a:rPr lang="en-GB" sz="2800" dirty="0" smtClean="0"/>
              <a:t>The </a:t>
            </a:r>
            <a:r>
              <a:rPr lang="en-GB" sz="2800" dirty="0"/>
              <a:t>study of geographical and ethnic variation in the risk of childhood cancer is </a:t>
            </a:r>
            <a:r>
              <a:rPr lang="en-GB" sz="2800" dirty="0" smtClean="0"/>
              <a:t>of great </a:t>
            </a:r>
            <a:r>
              <a:rPr lang="en-GB" sz="2800" dirty="0"/>
              <a:t>value in formulating hypotheses concerning the relative contribution of </a:t>
            </a:r>
            <a:r>
              <a:rPr lang="en-GB" sz="2800" dirty="0" smtClean="0"/>
              <a:t>genetic susceptibility </a:t>
            </a:r>
            <a:r>
              <a:rPr lang="en-GB" sz="2800" dirty="0"/>
              <a:t>and environmental exposure to </a:t>
            </a:r>
            <a:r>
              <a:rPr lang="en-GB" sz="2800" dirty="0" err="1"/>
              <a:t>etiology</a:t>
            </a:r>
            <a:r>
              <a:rPr lang="en-GB" sz="2800" dirty="0"/>
              <a:t>.</a:t>
            </a:r>
          </a:p>
          <a:p>
            <a:pPr marL="342900" indent="-342900">
              <a:buFont typeface="Arial" panose="020B0604020202020204" pitchFamily="34" charset="0"/>
              <a:buChar char="•"/>
            </a:pPr>
            <a:r>
              <a:rPr lang="en-GB" sz="2800" dirty="0"/>
              <a:t>This volume is the most extensive collection of data on the incidence of cancer </a:t>
            </a:r>
            <a:r>
              <a:rPr lang="en-GB" sz="2800" dirty="0" smtClean="0"/>
              <a:t>in childhood </a:t>
            </a:r>
            <a:r>
              <a:rPr lang="en-GB" sz="2800" dirty="0"/>
              <a:t>that has ever been published.</a:t>
            </a:r>
            <a:endParaRPr lang="en-US" altLang="en-US" sz="2800" dirty="0" smtClean="0">
              <a:solidFill>
                <a:srgbClr val="3333FF"/>
              </a:solidFill>
              <a:latin typeface="Tahoma" panose="020B0604030504040204" pitchFamily="34" charset="0"/>
              <a:cs typeface="Tahoma" panose="020B0604030504040204" pitchFamily="34" charset="0"/>
            </a:endParaRPr>
          </a:p>
          <a:p>
            <a:pPr lvl="4"/>
            <a:r>
              <a:rPr lang="en-US" altLang="en-US" sz="2400" dirty="0" smtClean="0">
                <a:solidFill>
                  <a:srgbClr val="3333FF"/>
                </a:solidFill>
                <a:latin typeface="Tahoma" panose="020B0604030504040204" pitchFamily="34" charset="0"/>
                <a:cs typeface="Tahoma" panose="020B0604030504040204" pitchFamily="34" charset="0"/>
              </a:rPr>
              <a:t/>
            </a:r>
            <a:br>
              <a:rPr lang="en-US" altLang="en-US" sz="2400" dirty="0" smtClean="0">
                <a:solidFill>
                  <a:srgbClr val="3333FF"/>
                </a:solidFill>
                <a:latin typeface="Tahoma" panose="020B0604030504040204" pitchFamily="34" charset="0"/>
                <a:cs typeface="Tahoma" panose="020B0604030504040204" pitchFamily="34" charset="0"/>
              </a:rPr>
            </a:br>
            <a:r>
              <a:rPr lang="en-US" altLang="en-US" sz="2400" dirty="0" smtClean="0">
                <a:solidFill>
                  <a:srgbClr val="3333FF"/>
                </a:solidFill>
                <a:latin typeface="Tahoma" panose="020B0604030504040204" pitchFamily="34" charset="0"/>
                <a:cs typeface="Tahoma" panose="020B0604030504040204" pitchFamily="34" charset="0"/>
              </a:rPr>
              <a:t>			Lorenzo </a:t>
            </a:r>
            <a:r>
              <a:rPr lang="en-US" altLang="en-US" sz="2400" dirty="0" err="1" smtClean="0">
                <a:solidFill>
                  <a:srgbClr val="3333FF"/>
                </a:solidFill>
                <a:latin typeface="Tahoma" panose="020B0604030504040204" pitchFamily="34" charset="0"/>
                <a:cs typeface="Tahoma" panose="020B0604030504040204" pitchFamily="34" charset="0"/>
              </a:rPr>
              <a:t>Tomatis</a:t>
            </a:r>
            <a:r>
              <a:rPr lang="en-US" altLang="en-US" sz="2400" dirty="0" smtClean="0">
                <a:solidFill>
                  <a:srgbClr val="3333FF"/>
                </a:solidFill>
                <a:latin typeface="Tahoma" panose="020B0604030504040204" pitchFamily="34" charset="0"/>
                <a:cs typeface="Tahoma" panose="020B0604030504040204" pitchFamily="34" charset="0"/>
              </a:rPr>
              <a:t>, 1988</a:t>
            </a:r>
            <a:endParaRPr lang="en-US" altLang="en-US" sz="2400" dirty="0">
              <a:solidFill>
                <a:srgbClr val="3333FF"/>
              </a:solidFill>
              <a:latin typeface="Tahoma" panose="020B0604030504040204" pitchFamily="34" charset="0"/>
              <a:cs typeface="Tahoma" panose="020B0604030504040204" pitchFamily="34" charset="0"/>
            </a:endParaRPr>
          </a:p>
        </p:txBody>
      </p:sp>
      <p:sp>
        <p:nvSpPr>
          <p:cNvPr id="94212" name="Text Box 4"/>
          <p:cNvSpPr txBox="1">
            <a:spLocks noChangeArrowheads="1"/>
          </p:cNvSpPr>
          <p:nvPr/>
        </p:nvSpPr>
        <p:spPr bwMode="auto">
          <a:xfrm>
            <a:off x="2968625" y="176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94213" name="Picture 5" descr="IARC_Logo_English Blue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2988"/>
            <a:ext cx="2847975" cy="7350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7544022" y="4380614"/>
            <a:ext cx="1506291" cy="2221259"/>
          </a:xfrm>
          <a:prstGeom prst="rect">
            <a:avLst/>
          </a:prstGeom>
        </p:spPr>
      </p:pic>
    </p:spTree>
    <p:extLst>
      <p:ext uri="{BB962C8B-B14F-4D97-AF65-F5344CB8AC3E}">
        <p14:creationId xmlns:p14="http://schemas.microsoft.com/office/powerpoint/2010/main" val="4064240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 y="25400"/>
            <a:ext cx="9144000" cy="889000"/>
          </a:xfrm>
        </p:spPr>
        <p:txBody>
          <a:bodyPr/>
          <a:lstStyle/>
          <a:p>
            <a:r>
              <a:rPr lang="en-US" altLang="en-US" sz="4000" dirty="0" smtClean="0"/>
              <a:t>Childhood cancer registries, Vol 2, 1998</a:t>
            </a:r>
            <a:endParaRPr lang="en-US" altLang="en-US" sz="4000" dirty="0"/>
          </a:p>
        </p:txBody>
      </p:sp>
      <p:sp>
        <p:nvSpPr>
          <p:cNvPr id="94211" name="Text Box 3"/>
          <p:cNvSpPr txBox="1">
            <a:spLocks noChangeArrowheads="1"/>
          </p:cNvSpPr>
          <p:nvPr/>
        </p:nvSpPr>
        <p:spPr bwMode="auto">
          <a:xfrm>
            <a:off x="440796" y="1366802"/>
            <a:ext cx="8121978"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panose="020B0604020202020204" pitchFamily="34" charset="0"/>
                <a:cs typeface="Arial" panose="020B0604020202020204" pitchFamily="34" charset="0"/>
              </a:defRPr>
            </a:lvl1pPr>
            <a:lvl2pPr marL="622300" indent="-176213">
              <a:defRPr>
                <a:solidFill>
                  <a:schemeClr val="tx1"/>
                </a:solidFill>
                <a:latin typeface="Arial" panose="020B0604020202020204" pitchFamily="34" charset="0"/>
                <a:cs typeface="Arial" panose="020B0604020202020204" pitchFamily="34" charset="0"/>
              </a:defRPr>
            </a:lvl2pPr>
            <a:lvl3pPr marL="1079500" indent="-1651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r>
              <a:rPr lang="en-GB" sz="2800" dirty="0"/>
              <a:t>C</a:t>
            </a:r>
            <a:r>
              <a:rPr lang="en-GB" sz="2800" dirty="0" smtClean="0"/>
              <a:t>over </a:t>
            </a:r>
            <a:r>
              <a:rPr lang="en-GB" sz="2800" dirty="0"/>
              <a:t>the age range 0-14 years</a:t>
            </a:r>
            <a:endParaRPr lang="en-US" altLang="en-US" sz="2800" dirty="0" smtClean="0">
              <a:solidFill>
                <a:srgbClr val="3333FF"/>
              </a:solidFill>
              <a:latin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800" dirty="0" smtClean="0"/>
              <a:t>Classified by </a:t>
            </a:r>
            <a:r>
              <a:rPr lang="en-GB" sz="2800" dirty="0"/>
              <a:t>histology rather than </a:t>
            </a:r>
            <a:r>
              <a:rPr lang="en-GB" sz="2800" dirty="0" smtClean="0"/>
              <a:t>by the </a:t>
            </a:r>
            <a:r>
              <a:rPr lang="en-GB" sz="2800" dirty="0"/>
              <a:t>site of the tumour</a:t>
            </a:r>
            <a:r>
              <a:rPr lang="en-GB" sz="2800" dirty="0" smtClean="0"/>
              <a:t>.</a:t>
            </a:r>
          </a:p>
          <a:p>
            <a:pPr marL="342900" indent="-342900">
              <a:buFont typeface="Arial" panose="020B0604020202020204" pitchFamily="34" charset="0"/>
              <a:buChar char="•"/>
            </a:pPr>
            <a:r>
              <a:rPr lang="en-GB" sz="2800" dirty="0"/>
              <a:t>N</a:t>
            </a:r>
            <a:r>
              <a:rPr lang="en-GB" sz="2800" dirty="0" smtClean="0"/>
              <a:t>umber of specialized </a:t>
            </a:r>
            <a:r>
              <a:rPr lang="en-GB" sz="2800" dirty="0"/>
              <a:t>children's tumour registries, </a:t>
            </a:r>
            <a:r>
              <a:rPr lang="en-GB" sz="2800" dirty="0" smtClean="0"/>
              <a:t>data from these </a:t>
            </a:r>
            <a:r>
              <a:rPr lang="en-GB" sz="2800" dirty="0"/>
              <a:t>are not published in </a:t>
            </a:r>
            <a:r>
              <a:rPr lang="en-GB" sz="2800" i="1" dirty="0"/>
              <a:t>Cancer Incidence in </a:t>
            </a:r>
            <a:r>
              <a:rPr lang="en-GB" sz="2800" i="1" dirty="0" smtClean="0"/>
              <a:t>Five Continents</a:t>
            </a:r>
            <a:r>
              <a:rPr lang="en-GB" sz="2800" i="1" dirty="0"/>
              <a:t>. </a:t>
            </a:r>
            <a:endParaRPr lang="en-GB" sz="2800" i="1" dirty="0" smtClean="0"/>
          </a:p>
          <a:p>
            <a:pPr marL="342900" indent="-342900">
              <a:buFont typeface="Arial" panose="020B0604020202020204" pitchFamily="34" charset="0"/>
              <a:buChar char="•"/>
            </a:pPr>
            <a:r>
              <a:rPr lang="en-GB" sz="2800" dirty="0"/>
              <a:t>The incidence is only about 1 % of that in </a:t>
            </a:r>
            <a:r>
              <a:rPr lang="en-GB" sz="2800" dirty="0" smtClean="0"/>
              <a:t>adults, </a:t>
            </a:r>
          </a:p>
          <a:p>
            <a:pPr marL="342900" indent="-342900">
              <a:buFont typeface="Arial" panose="020B0604020202020204" pitchFamily="34" charset="0"/>
              <a:buChar char="•"/>
            </a:pPr>
            <a:r>
              <a:rPr lang="en-GB" sz="2800" dirty="0" smtClean="0"/>
              <a:t>The </a:t>
            </a:r>
            <a:r>
              <a:rPr lang="en-GB" sz="2800" dirty="0"/>
              <a:t>most </a:t>
            </a:r>
            <a:r>
              <a:rPr lang="en-GB" sz="2800" dirty="0" smtClean="0"/>
              <a:t>common adult </a:t>
            </a:r>
            <a:r>
              <a:rPr lang="en-GB" sz="2800" dirty="0"/>
              <a:t>cancers hardly </a:t>
            </a:r>
            <a:r>
              <a:rPr lang="en-GB" sz="2800" dirty="0" smtClean="0"/>
              <a:t/>
            </a:r>
            <a:br>
              <a:rPr lang="en-GB" sz="2800" dirty="0" smtClean="0"/>
            </a:br>
            <a:r>
              <a:rPr lang="en-GB" sz="2800" dirty="0" smtClean="0"/>
              <a:t>ever </a:t>
            </a:r>
            <a:r>
              <a:rPr lang="en-GB" sz="2800" dirty="0"/>
              <a:t>occur in children. </a:t>
            </a:r>
            <a:endParaRPr lang="en-GB" sz="2800" dirty="0" smtClean="0"/>
          </a:p>
          <a:p>
            <a:endParaRPr lang="en-US" sz="2400" dirty="0"/>
          </a:p>
        </p:txBody>
      </p:sp>
      <p:sp>
        <p:nvSpPr>
          <p:cNvPr id="94212" name="Text Box 4"/>
          <p:cNvSpPr txBox="1">
            <a:spLocks noChangeArrowheads="1"/>
          </p:cNvSpPr>
          <p:nvPr/>
        </p:nvSpPr>
        <p:spPr bwMode="auto">
          <a:xfrm>
            <a:off x="2968625" y="176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94213" name="Picture 5" descr="IARC_Logo_English Blue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2988"/>
            <a:ext cx="2847975" cy="7350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7456896" y="4496372"/>
            <a:ext cx="1526766" cy="2133028"/>
          </a:xfrm>
          <a:prstGeom prst="rect">
            <a:avLst/>
          </a:prstGeom>
        </p:spPr>
      </p:pic>
    </p:spTree>
    <p:extLst>
      <p:ext uri="{BB962C8B-B14F-4D97-AF65-F5344CB8AC3E}">
        <p14:creationId xmlns:p14="http://schemas.microsoft.com/office/powerpoint/2010/main" val="289075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87325" y="133350"/>
            <a:ext cx="8956675" cy="889000"/>
          </a:xfrm>
        </p:spPr>
        <p:txBody>
          <a:bodyPr/>
          <a:lstStyle/>
          <a:p>
            <a:r>
              <a:rPr lang="en-GB" sz="3200" dirty="0"/>
              <a:t>International Incidence of Childhood Cancer (IICC-3) </a:t>
            </a:r>
            <a:r>
              <a:rPr lang="en-GB" sz="3200" dirty="0" smtClean="0"/>
              <a:t>2001-2010 </a:t>
            </a:r>
            <a:endParaRPr lang="en-GB" sz="3200" dirty="0"/>
          </a:p>
        </p:txBody>
      </p:sp>
      <p:sp>
        <p:nvSpPr>
          <p:cNvPr id="94211" name="Text Box 3"/>
          <p:cNvSpPr txBox="1">
            <a:spLocks noChangeArrowheads="1"/>
          </p:cNvSpPr>
          <p:nvPr/>
        </p:nvSpPr>
        <p:spPr bwMode="auto">
          <a:xfrm>
            <a:off x="93662" y="943475"/>
            <a:ext cx="9144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panose="020B0604020202020204" pitchFamily="34" charset="0"/>
                <a:cs typeface="Arial" panose="020B0604020202020204" pitchFamily="34" charset="0"/>
              </a:defRPr>
            </a:lvl1pPr>
            <a:lvl2pPr marL="622300" indent="-176213">
              <a:defRPr>
                <a:solidFill>
                  <a:schemeClr val="tx1"/>
                </a:solidFill>
                <a:latin typeface="Arial" panose="020B0604020202020204" pitchFamily="34" charset="0"/>
                <a:cs typeface="Arial" panose="020B0604020202020204" pitchFamily="34" charset="0"/>
              </a:defRPr>
            </a:lvl2pPr>
            <a:lvl3pPr marL="1079500" indent="-1651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dirty="0" smtClean="0"/>
          </a:p>
          <a:p>
            <a:pPr>
              <a:buFont typeface="Arial" panose="020B0604020202020204" pitchFamily="34" charset="0"/>
              <a:buChar char="•"/>
            </a:pPr>
            <a:r>
              <a:rPr lang="en-GB" dirty="0" smtClean="0"/>
              <a:t>Incidence rate across all selected registries was 140/million at 0-14yrs</a:t>
            </a:r>
            <a:endParaRPr lang="en-GB" dirty="0"/>
          </a:p>
          <a:p>
            <a:pPr marL="285750" indent="-285750">
              <a:buFont typeface="Arial" panose="020B0604020202020204" pitchFamily="34" charset="0"/>
              <a:buChar char="•"/>
            </a:pPr>
            <a:r>
              <a:rPr lang="en-GB" dirty="0"/>
              <a:t>L</a:t>
            </a:r>
            <a:r>
              <a:rPr lang="en-GB" dirty="0" smtClean="0"/>
              <a:t>eading </a:t>
            </a:r>
            <a:r>
              <a:rPr lang="en-GB" dirty="0"/>
              <a:t>cancer types were </a:t>
            </a:r>
            <a:r>
              <a:rPr lang="en-GB" dirty="0" err="1"/>
              <a:t>leukaemias</a:t>
            </a:r>
            <a:r>
              <a:rPr lang="en-GB" dirty="0"/>
              <a:t>, followed by CNS tumours in most world </a:t>
            </a:r>
            <a:r>
              <a:rPr lang="en-GB" dirty="0" smtClean="0"/>
              <a:t>regions. </a:t>
            </a:r>
          </a:p>
          <a:p>
            <a:pPr marL="285750" indent="-285750">
              <a:buFont typeface="Arial" panose="020B0604020202020204" pitchFamily="34" charset="0"/>
              <a:buChar char="•"/>
            </a:pPr>
            <a:r>
              <a:rPr lang="en-GB" dirty="0" smtClean="0"/>
              <a:t>Highest </a:t>
            </a:r>
            <a:r>
              <a:rPr lang="en-GB" dirty="0"/>
              <a:t>leukaemia rates </a:t>
            </a:r>
            <a:r>
              <a:rPr lang="en-GB" dirty="0" smtClean="0"/>
              <a:t>among </a:t>
            </a:r>
            <a:r>
              <a:rPr lang="en-GB" dirty="0"/>
              <a:t>US white </a:t>
            </a:r>
            <a:r>
              <a:rPr lang="en-GB" dirty="0" smtClean="0"/>
              <a:t>Hispanics, </a:t>
            </a:r>
          </a:p>
          <a:p>
            <a:pPr marL="285750" indent="-285750">
              <a:buFont typeface="Arial" panose="020B0604020202020204" pitchFamily="34" charset="0"/>
              <a:buChar char="•"/>
            </a:pPr>
            <a:r>
              <a:rPr lang="en-GB" dirty="0" smtClean="0"/>
              <a:t>Highest </a:t>
            </a:r>
            <a:r>
              <a:rPr lang="en-GB" dirty="0"/>
              <a:t>lymphoma rates </a:t>
            </a:r>
            <a:r>
              <a:rPr lang="en-GB" dirty="0" smtClean="0"/>
              <a:t>in </a:t>
            </a:r>
            <a:r>
              <a:rPr lang="en-GB" dirty="0"/>
              <a:t>the Mediterranean (Northern Africa, Western Asia and Southern Europe</a:t>
            </a:r>
            <a:endParaRPr lang="en-GB" dirty="0" smtClean="0"/>
          </a:p>
        </p:txBody>
      </p:sp>
      <p:sp>
        <p:nvSpPr>
          <p:cNvPr id="94212" name="Text Box 4"/>
          <p:cNvSpPr txBox="1">
            <a:spLocks noChangeArrowheads="1"/>
          </p:cNvSpPr>
          <p:nvPr/>
        </p:nvSpPr>
        <p:spPr bwMode="auto">
          <a:xfrm>
            <a:off x="2968625" y="176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94213" name="Picture 5" descr="IARC_Logo_English Blue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2988"/>
            <a:ext cx="2847975" cy="7350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02616" y="2974800"/>
            <a:ext cx="4010634" cy="3681275"/>
          </a:xfrm>
          <a:prstGeom prst="rect">
            <a:avLst/>
          </a:prstGeom>
        </p:spPr>
      </p:pic>
      <p:pic>
        <p:nvPicPr>
          <p:cNvPr id="5" name="Picture 4"/>
          <p:cNvPicPr>
            <a:picLocks noChangeAspect="1"/>
          </p:cNvPicPr>
          <p:nvPr/>
        </p:nvPicPr>
        <p:blipFill>
          <a:blip r:embed="rId5"/>
          <a:stretch>
            <a:fillRect/>
          </a:stretch>
        </p:blipFill>
        <p:spPr>
          <a:xfrm>
            <a:off x="4864100" y="2934947"/>
            <a:ext cx="3556000" cy="3535208"/>
          </a:xfrm>
          <a:prstGeom prst="rect">
            <a:avLst/>
          </a:prstGeom>
        </p:spPr>
      </p:pic>
    </p:spTree>
    <p:extLst>
      <p:ext uri="{BB962C8B-B14F-4D97-AF65-F5344CB8AC3E}">
        <p14:creationId xmlns:p14="http://schemas.microsoft.com/office/powerpoint/2010/main" val="135890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de-DE" altLang="fr-FR" dirty="0" smtClean="0"/>
              <a:t>Consortia of prospective cohort studies, I4C</a:t>
            </a:r>
            <a:endParaRPr lang="fr-FR" altLang="fr-FR" dirty="0" smtClean="0"/>
          </a:p>
        </p:txBody>
      </p:sp>
      <p:pic>
        <p:nvPicPr>
          <p:cNvPr id="2" name="Picture 1"/>
          <p:cNvPicPr>
            <a:picLocks noChangeAspect="1"/>
          </p:cNvPicPr>
          <p:nvPr/>
        </p:nvPicPr>
        <p:blipFill>
          <a:blip r:embed="rId3"/>
          <a:stretch>
            <a:fillRect/>
          </a:stretch>
        </p:blipFill>
        <p:spPr>
          <a:xfrm>
            <a:off x="140980" y="1392865"/>
            <a:ext cx="9003020" cy="5337545"/>
          </a:xfrm>
          <a:prstGeom prst="rect">
            <a:avLst/>
          </a:prstGeom>
        </p:spPr>
      </p:pic>
    </p:spTree>
    <p:extLst>
      <p:ext uri="{BB962C8B-B14F-4D97-AF65-F5344CB8AC3E}">
        <p14:creationId xmlns:p14="http://schemas.microsoft.com/office/powerpoint/2010/main" val="3000662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28600"/>
            <a:ext cx="9144000" cy="990600"/>
          </a:xfrm>
        </p:spPr>
        <p:txBody>
          <a:bodyPr/>
          <a:lstStyle/>
          <a:p>
            <a:r>
              <a:rPr lang="en-US" sz="4000" dirty="0"/>
              <a:t>Agricultural pesticide exposures and risk of childhood cancers</a:t>
            </a:r>
            <a:endParaRPr lang="en-US" altLang="en-US" sz="4000" dirty="0" smtClean="0"/>
          </a:p>
        </p:txBody>
      </p:sp>
      <p:sp>
        <p:nvSpPr>
          <p:cNvPr id="2" name="TextBox 1"/>
          <p:cNvSpPr txBox="1"/>
          <p:nvPr/>
        </p:nvSpPr>
        <p:spPr>
          <a:xfrm>
            <a:off x="672353" y="1712259"/>
            <a:ext cx="7727576" cy="4401205"/>
          </a:xfrm>
          <a:prstGeom prst="rect">
            <a:avLst/>
          </a:prstGeom>
          <a:noFill/>
        </p:spPr>
        <p:txBody>
          <a:bodyPr wrap="square" rtlCol="0">
            <a:spAutoFit/>
          </a:bodyPr>
          <a:lstStyle/>
          <a:p>
            <a:pPr>
              <a:buClr>
                <a:schemeClr val="tx2"/>
              </a:buClr>
            </a:pPr>
            <a:r>
              <a:rPr lang="en-US" altLang="en-US" sz="2800" dirty="0" smtClean="0"/>
              <a:t>- Evaluate </a:t>
            </a:r>
            <a:r>
              <a:rPr lang="en-US" altLang="en-US" sz="2800" dirty="0"/>
              <a:t>risk of childhood cancers in relation to residential proximity to agriculture and </a:t>
            </a:r>
            <a:r>
              <a:rPr lang="en-US" altLang="en-US" sz="2800" dirty="0" smtClean="0"/>
              <a:t>associated </a:t>
            </a:r>
            <a:r>
              <a:rPr lang="en-US" altLang="en-US" sz="2800" dirty="0">
                <a:solidFill>
                  <a:srgbClr val="FF0000"/>
                </a:solidFill>
              </a:rPr>
              <a:t>pesticide use during pregnancy and early </a:t>
            </a:r>
            <a:r>
              <a:rPr lang="en-US" altLang="en-US" sz="2800" dirty="0" smtClean="0">
                <a:solidFill>
                  <a:srgbClr val="FF0000"/>
                </a:solidFill>
              </a:rPr>
              <a:t>life</a:t>
            </a:r>
          </a:p>
          <a:p>
            <a:pPr>
              <a:buClr>
                <a:schemeClr val="tx2"/>
              </a:buClr>
            </a:pPr>
            <a:r>
              <a:rPr lang="en-US" altLang="en-US" sz="2800" dirty="0" smtClean="0"/>
              <a:t>- Evaluate </a:t>
            </a:r>
            <a:r>
              <a:rPr lang="en-US" altLang="en-US" sz="2800" dirty="0"/>
              <a:t>the risk of childhood cancers associated with </a:t>
            </a:r>
            <a:r>
              <a:rPr lang="en-US" altLang="en-US" sz="2800" dirty="0">
                <a:solidFill>
                  <a:srgbClr val="FF0000"/>
                </a:solidFill>
              </a:rPr>
              <a:t>parental work in agriculture </a:t>
            </a:r>
            <a:r>
              <a:rPr lang="en-US" altLang="en-US" sz="2800" dirty="0"/>
              <a:t>and pesticide related </a:t>
            </a:r>
            <a:r>
              <a:rPr lang="en-US" altLang="en-US" sz="2800" dirty="0" smtClean="0"/>
              <a:t>occupations</a:t>
            </a:r>
          </a:p>
          <a:p>
            <a:pPr>
              <a:buClr>
                <a:schemeClr val="tx2"/>
              </a:buClr>
            </a:pPr>
            <a:r>
              <a:rPr lang="en-US" altLang="en-US" sz="2800" dirty="0" smtClean="0"/>
              <a:t>- Evaluate </a:t>
            </a:r>
            <a:r>
              <a:rPr lang="en-US" altLang="en-US" sz="2800" dirty="0">
                <a:solidFill>
                  <a:srgbClr val="FF0000"/>
                </a:solidFill>
              </a:rPr>
              <a:t>combined effects of residential and occupational exposures</a:t>
            </a:r>
            <a:r>
              <a:rPr lang="en-US" altLang="en-US" sz="2800" dirty="0"/>
              <a:t> to agriculture and pesticides</a:t>
            </a:r>
          </a:p>
        </p:txBody>
      </p:sp>
    </p:spTree>
    <p:extLst>
      <p:ext uri="{BB962C8B-B14F-4D97-AF65-F5344CB8AC3E}">
        <p14:creationId xmlns:p14="http://schemas.microsoft.com/office/powerpoint/2010/main" val="58543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73050"/>
            <a:ext cx="9144000" cy="869950"/>
          </a:xfrm>
        </p:spPr>
        <p:txBody>
          <a:bodyPr/>
          <a:lstStyle/>
          <a:p>
            <a:pPr algn="ctr" eaLnBrk="1" hangingPunct="1"/>
            <a:r>
              <a:rPr lang="en-US" altLang="en-US" sz="4000" dirty="0" smtClean="0"/>
              <a:t>Exposure Assessment</a:t>
            </a:r>
          </a:p>
        </p:txBody>
      </p:sp>
      <p:sp>
        <p:nvSpPr>
          <p:cNvPr id="12291" name="Content Placeholder 2"/>
          <p:cNvSpPr>
            <a:spLocks noGrp="1"/>
          </p:cNvSpPr>
          <p:nvPr>
            <p:ph sz="quarter" idx="2"/>
          </p:nvPr>
        </p:nvSpPr>
        <p:spPr>
          <a:xfrm>
            <a:off x="533400" y="1183338"/>
            <a:ext cx="3962400" cy="4038600"/>
          </a:xfrm>
        </p:spPr>
        <p:txBody>
          <a:bodyPr/>
          <a:lstStyle/>
          <a:p>
            <a:pPr marL="0" indent="0">
              <a:buNone/>
            </a:pPr>
            <a:r>
              <a:rPr lang="en-US" altLang="en-US" b="1" dirty="0"/>
              <a:t>Data </a:t>
            </a:r>
            <a:r>
              <a:rPr lang="en-US" altLang="en-US" b="1" dirty="0" smtClean="0"/>
              <a:t>Sources</a:t>
            </a:r>
            <a:endParaRPr lang="en-US" altLang="en-US" b="1" dirty="0"/>
          </a:p>
          <a:p>
            <a:pPr eaLnBrk="1" hangingPunct="1"/>
            <a:r>
              <a:rPr lang="en-US" altLang="en-US" sz="2800" dirty="0" smtClean="0"/>
              <a:t>Agricultural records</a:t>
            </a:r>
          </a:p>
          <a:p>
            <a:pPr lvl="1" eaLnBrk="1" hangingPunct="1"/>
            <a:r>
              <a:rPr lang="en-US" altLang="en-US" sz="2400" dirty="0" smtClean="0"/>
              <a:t>Pesticide use registries</a:t>
            </a:r>
          </a:p>
          <a:p>
            <a:pPr lvl="1" eaLnBrk="1" hangingPunct="1"/>
            <a:r>
              <a:rPr lang="en-US" altLang="en-US" sz="2400" dirty="0" smtClean="0"/>
              <a:t>Land use records/maps</a:t>
            </a:r>
          </a:p>
          <a:p>
            <a:pPr eaLnBrk="1" hangingPunct="1"/>
            <a:r>
              <a:rPr lang="en-US" altLang="en-US" sz="2800" dirty="0" smtClean="0"/>
              <a:t>Remote Sensing</a:t>
            </a:r>
          </a:p>
          <a:p>
            <a:pPr lvl="1" eaLnBrk="1" hangingPunct="1"/>
            <a:r>
              <a:rPr lang="en-US" altLang="en-US" sz="2400" dirty="0" smtClean="0"/>
              <a:t>E.g. Landsat satellite images</a:t>
            </a:r>
          </a:p>
          <a:p>
            <a:pPr eaLnBrk="1" hangingPunct="1"/>
            <a:endParaRPr lang="en-US" altLang="en-US" dirty="0" smtClean="0"/>
          </a:p>
        </p:txBody>
      </p:sp>
      <p:sp>
        <p:nvSpPr>
          <p:cNvPr id="12292" name="Content Placeholder 6"/>
          <p:cNvSpPr>
            <a:spLocks noGrp="1"/>
          </p:cNvSpPr>
          <p:nvPr>
            <p:ph sz="quarter" idx="4"/>
          </p:nvPr>
        </p:nvSpPr>
        <p:spPr>
          <a:xfrm>
            <a:off x="4800600" y="1138517"/>
            <a:ext cx="3886200" cy="4038600"/>
          </a:xfrm>
        </p:spPr>
        <p:txBody>
          <a:bodyPr/>
          <a:lstStyle/>
          <a:p>
            <a:pPr marL="0" indent="0">
              <a:buNone/>
            </a:pPr>
            <a:r>
              <a:rPr lang="en-US" b="1" dirty="0"/>
              <a:t>Exposure Measure</a:t>
            </a:r>
          </a:p>
          <a:p>
            <a:pPr eaLnBrk="1" hangingPunct="1"/>
            <a:r>
              <a:rPr lang="en-US" altLang="en-US" dirty="0" smtClean="0"/>
              <a:t>Distance from residence to fields</a:t>
            </a:r>
          </a:p>
          <a:p>
            <a:pPr algn="ctr" eaLnBrk="1" hangingPunct="1"/>
            <a:r>
              <a:rPr lang="en-US" altLang="en-US" dirty="0" smtClean="0"/>
              <a:t>Density surrounding residence</a:t>
            </a:r>
          </a:p>
          <a:p>
            <a:pPr lvl="1" eaLnBrk="1" hangingPunct="1"/>
            <a:r>
              <a:rPr lang="en-US" altLang="en-US" dirty="0" smtClean="0"/>
              <a:t>Crop land/total land</a:t>
            </a:r>
          </a:p>
          <a:p>
            <a:pPr eaLnBrk="1" hangingPunct="1"/>
            <a:r>
              <a:rPr lang="en-US" altLang="en-US" dirty="0" smtClean="0"/>
              <a:t>By crop type</a:t>
            </a:r>
          </a:p>
          <a:p>
            <a:pPr lvl="1" eaLnBrk="1" hangingPunct="1"/>
            <a:r>
              <a:rPr lang="en-US" altLang="en-US" dirty="0" smtClean="0"/>
              <a:t>General agriculture</a:t>
            </a:r>
          </a:p>
          <a:p>
            <a:pPr lvl="1" eaLnBrk="1" hangingPunct="1"/>
            <a:r>
              <a:rPr lang="en-US" altLang="en-US" dirty="0" smtClean="0"/>
              <a:t>Corn, soybean, etc.</a:t>
            </a:r>
          </a:p>
        </p:txBody>
      </p:sp>
      <p:sp>
        <p:nvSpPr>
          <p:cNvPr id="2" name="TextBox 1"/>
          <p:cNvSpPr txBox="1"/>
          <p:nvPr/>
        </p:nvSpPr>
        <p:spPr>
          <a:xfrm>
            <a:off x="533399" y="5056094"/>
            <a:ext cx="8494059" cy="1477328"/>
          </a:xfrm>
          <a:prstGeom prst="rect">
            <a:avLst/>
          </a:prstGeom>
          <a:noFill/>
        </p:spPr>
        <p:txBody>
          <a:bodyPr wrap="square" rtlCol="0">
            <a:spAutoFit/>
          </a:bodyPr>
          <a:lstStyle/>
          <a:p>
            <a:r>
              <a:rPr lang="en-US" sz="2400" b="1" dirty="0" smtClean="0"/>
              <a:t>Parental occupational Exposure</a:t>
            </a:r>
          </a:p>
          <a:p>
            <a:pPr marL="285750" indent="-285750">
              <a:buFont typeface="Arial" panose="020B0604020202020204" pitchFamily="34" charset="0"/>
              <a:buChar char="•"/>
            </a:pPr>
            <a:r>
              <a:rPr lang="en-GB" altLang="fr-FR" sz="2400" dirty="0"/>
              <a:t>Harmonize </a:t>
            </a:r>
            <a:r>
              <a:rPr lang="en-GB" altLang="fr-FR" sz="2400" dirty="0" smtClean="0"/>
              <a:t>different </a:t>
            </a:r>
            <a:r>
              <a:rPr lang="en-GB" altLang="fr-FR" sz="2400" dirty="0"/>
              <a:t>classification </a:t>
            </a:r>
            <a:r>
              <a:rPr lang="en-GB" altLang="fr-FR" sz="2400" dirty="0" smtClean="0"/>
              <a:t>systems for occupational codes  </a:t>
            </a:r>
            <a:r>
              <a:rPr lang="en-GB" altLang="fr-FR" sz="2400" dirty="0"/>
              <a:t>to ISCO-88</a:t>
            </a:r>
            <a:endParaRPr lang="en-US" sz="2400" dirty="0"/>
          </a:p>
          <a:p>
            <a:endParaRPr lang="en-GB" dirty="0"/>
          </a:p>
        </p:txBody>
      </p:sp>
    </p:spTree>
    <p:extLst>
      <p:ext uri="{BB962C8B-B14F-4D97-AF65-F5344CB8AC3E}">
        <p14:creationId xmlns:p14="http://schemas.microsoft.com/office/powerpoint/2010/main" val="1023083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US" altLang="en-US" smtClean="0"/>
              <a:t>Exposure Modeling</a:t>
            </a:r>
          </a:p>
        </p:txBody>
      </p:sp>
      <p:pic>
        <p:nvPicPr>
          <p:cNvPr id="15363" name="Picture 3" descr="LC1998b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716088"/>
            <a:ext cx="428625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s24d_98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963" y="1716088"/>
            <a:ext cx="457835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ChangeArrowheads="1"/>
          </p:cNvSpPr>
          <p:nvPr/>
        </p:nvSpPr>
        <p:spPr bwMode="auto">
          <a:xfrm>
            <a:off x="304800" y="5510213"/>
            <a:ext cx="422116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eaLnBrk="0" hangingPunct="0">
              <a:spcBef>
                <a:spcPts val="400"/>
              </a:spcBef>
              <a:buClr>
                <a:srgbClr val="A8CDD7"/>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eaLnBrk="0" hangingPunct="0">
              <a:spcBef>
                <a:spcPts val="400"/>
              </a:spcBef>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50000"/>
              </a:spcBef>
              <a:buClrTx/>
              <a:buSzTx/>
              <a:buFontTx/>
              <a:buNone/>
            </a:pPr>
            <a:r>
              <a:rPr lang="de-DE" altLang="en-US" sz="2000" b="1">
                <a:solidFill>
                  <a:srgbClr val="003399"/>
                </a:solidFill>
                <a:latin typeface="Book Antiqua" panose="02040602050305030304" pitchFamily="18" charset="0"/>
              </a:rPr>
              <a:t>Residence with circular buffers overlaid on crop map</a:t>
            </a:r>
          </a:p>
        </p:txBody>
      </p:sp>
      <p:sp>
        <p:nvSpPr>
          <p:cNvPr id="15366" name="Rectangle 6"/>
          <p:cNvSpPr>
            <a:spLocks noChangeArrowheads="1"/>
          </p:cNvSpPr>
          <p:nvPr/>
        </p:nvSpPr>
        <p:spPr bwMode="auto">
          <a:xfrm>
            <a:off x="4525963" y="5510213"/>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8CDD7"/>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b="1">
                <a:solidFill>
                  <a:srgbClr val="003399"/>
                </a:solidFill>
                <a:latin typeface="Book Antiqua" panose="02040602050305030304" pitchFamily="18" charset="0"/>
              </a:rPr>
              <a:t>Results from pesticide drift model, soybeans sprayed with 2,4-D with a south wind direction </a:t>
            </a:r>
            <a:endParaRPr lang="en-US" altLang="en-US" sz="1800"/>
          </a:p>
        </p:txBody>
      </p:sp>
    </p:spTree>
    <p:extLst>
      <p:ext uri="{BB962C8B-B14F-4D97-AF65-F5344CB8AC3E}">
        <p14:creationId xmlns:p14="http://schemas.microsoft.com/office/powerpoint/2010/main" val="3075630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94127"/>
            <a:ext cx="9144000" cy="838200"/>
          </a:xfrm>
        </p:spPr>
        <p:txBody>
          <a:bodyPr/>
          <a:lstStyle/>
          <a:p>
            <a:r>
              <a:rPr lang="en-US" altLang="en-US" dirty="0" smtClean="0"/>
              <a:t>I4C Cohorts &amp; Cancer Cases</a:t>
            </a:r>
          </a:p>
        </p:txBody>
      </p:sp>
      <p:sp>
        <p:nvSpPr>
          <p:cNvPr id="20483" name="TextBox 9"/>
          <p:cNvSpPr txBox="1">
            <a:spLocks noChangeArrowheads="1"/>
          </p:cNvSpPr>
          <p:nvPr/>
        </p:nvSpPr>
        <p:spPr bwMode="auto">
          <a:xfrm>
            <a:off x="0" y="5394979"/>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8CDD7"/>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2000" dirty="0">
                <a:latin typeface="+mn-lt"/>
              </a:rPr>
              <a:t>All </a:t>
            </a:r>
            <a:r>
              <a:rPr lang="en-US" altLang="en-US" sz="2000" dirty="0" smtClean="0">
                <a:latin typeface="+mn-lt"/>
              </a:rPr>
              <a:t>6 cohorts </a:t>
            </a:r>
            <a:r>
              <a:rPr lang="en-US" altLang="en-US" sz="2000" dirty="0">
                <a:latin typeface="+mn-lt"/>
              </a:rPr>
              <a:t>will be examined </a:t>
            </a:r>
            <a:r>
              <a:rPr lang="en-US" altLang="en-US" sz="2000" dirty="0" smtClean="0">
                <a:latin typeface="+mn-lt"/>
              </a:rPr>
              <a:t>for parental occupational exposures</a:t>
            </a:r>
            <a:endParaRPr lang="en-US" altLang="en-US" sz="2000" dirty="0">
              <a:latin typeface="+mn-lt"/>
            </a:endParaRPr>
          </a:p>
          <a:p>
            <a:pPr eaLnBrk="1" hangingPunct="1">
              <a:spcBef>
                <a:spcPct val="0"/>
              </a:spcBef>
              <a:buClrTx/>
              <a:buSzTx/>
              <a:buFontTx/>
              <a:buNone/>
            </a:pPr>
            <a:r>
              <a:rPr lang="en-US" altLang="en-US" sz="2000" dirty="0">
                <a:latin typeface="+mn-lt"/>
              </a:rPr>
              <a:t>ALSPAC, </a:t>
            </a:r>
            <a:r>
              <a:rPr lang="en-US" altLang="en-US" sz="2000" dirty="0" err="1">
                <a:latin typeface="+mn-lt"/>
              </a:rPr>
              <a:t>MoBa</a:t>
            </a:r>
            <a:r>
              <a:rPr lang="en-US" altLang="en-US" sz="2000" dirty="0">
                <a:latin typeface="+mn-lt"/>
              </a:rPr>
              <a:t> and DNBC will be examined </a:t>
            </a:r>
            <a:r>
              <a:rPr lang="en-US" altLang="en-US" sz="2000" dirty="0" smtClean="0">
                <a:latin typeface="+mn-lt"/>
              </a:rPr>
              <a:t>for residential </a:t>
            </a:r>
            <a:r>
              <a:rPr lang="en-US" altLang="en-US" sz="2000" dirty="0">
                <a:latin typeface="+mn-lt"/>
              </a:rPr>
              <a:t>pesticide </a:t>
            </a:r>
            <a:r>
              <a:rPr lang="en-US" altLang="en-US" sz="2000" dirty="0" smtClean="0">
                <a:latin typeface="+mn-lt"/>
              </a:rPr>
              <a:t>exposure</a:t>
            </a:r>
            <a:endParaRPr lang="en-US" altLang="en-US" sz="2000" dirty="0">
              <a:latin typeface="+mn-lt"/>
            </a:endParaRPr>
          </a:p>
        </p:txBody>
      </p:sp>
      <p:graphicFrame>
        <p:nvGraphicFramePr>
          <p:cNvPr id="3" name="Content Placeholder 2"/>
          <p:cNvGraphicFramePr>
            <a:graphicFrameLocks noGrp="1"/>
          </p:cNvGraphicFramePr>
          <p:nvPr>
            <p:ph sz="quarter" idx="1"/>
            <p:extLst>
              <p:ext uri="{D42A27DB-BD31-4B8C-83A1-F6EECF244321}">
                <p14:modId xmlns:p14="http://schemas.microsoft.com/office/powerpoint/2010/main" val="86130580"/>
              </p:ext>
            </p:extLst>
          </p:nvPr>
        </p:nvGraphicFramePr>
        <p:xfrm>
          <a:off x="609600" y="986113"/>
          <a:ext cx="8153399" cy="4191001"/>
        </p:xfrm>
        <a:graphic>
          <a:graphicData uri="http://schemas.openxmlformats.org/drawingml/2006/table">
            <a:tbl>
              <a:tblPr firstRow="1" firstCol="1" bandRow="1">
                <a:tableStyleId>{5C22544A-7EE6-4342-B048-85BDC9FD1C3A}</a:tableStyleId>
              </a:tblPr>
              <a:tblGrid>
                <a:gridCol w="2315804"/>
                <a:gridCol w="1250226"/>
                <a:gridCol w="1471420"/>
                <a:gridCol w="1471420"/>
                <a:gridCol w="1644529"/>
              </a:tblGrid>
              <a:tr h="1065132">
                <a:tc>
                  <a:txBody>
                    <a:bodyPr/>
                    <a:lstStyle/>
                    <a:p>
                      <a:pPr algn="r">
                        <a:lnSpc>
                          <a:spcPct val="115000"/>
                        </a:lnSpc>
                        <a:spcAft>
                          <a:spcPts val="1000"/>
                        </a:spcAft>
                      </a:pPr>
                      <a:r>
                        <a:rPr lang="fr-FR" sz="1100" dirty="0" err="1">
                          <a:solidFill>
                            <a:schemeClr val="tx1"/>
                          </a:solidFill>
                          <a:effectLst/>
                        </a:rPr>
                        <a:t>Cohort</a:t>
                      </a:r>
                      <a:r>
                        <a:rPr lang="fr-FR" sz="1100" dirty="0">
                          <a:solidFill>
                            <a:schemeClr val="tx1"/>
                          </a:solidFill>
                          <a:effectLst/>
                        </a:rPr>
                        <a:t> </a:t>
                      </a:r>
                      <a:endParaRPr lang="fr-FR"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a:solidFill>
                            <a:schemeClr val="tx1"/>
                          </a:solidFill>
                          <a:effectLst/>
                        </a:rPr>
                        <a:t>Total number live births</a:t>
                      </a:r>
                      <a:endParaRPr lang="fr-FR"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AU" sz="1100" dirty="0">
                          <a:solidFill>
                            <a:schemeClr val="tx1"/>
                          </a:solidFill>
                          <a:effectLst/>
                        </a:rPr>
                        <a:t>Birth years</a:t>
                      </a:r>
                      <a:endParaRPr lang="fr-FR"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US" sz="1100" dirty="0">
                          <a:solidFill>
                            <a:schemeClr val="tx1"/>
                          </a:solidFill>
                          <a:effectLst/>
                        </a:rPr>
                        <a:t>Total number of cancer cases</a:t>
                      </a:r>
                      <a:endParaRPr lang="fr-FR"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dirty="0" err="1">
                          <a:solidFill>
                            <a:schemeClr val="tx1"/>
                          </a:solidFill>
                          <a:effectLst/>
                        </a:rPr>
                        <a:t>Number</a:t>
                      </a:r>
                      <a:r>
                        <a:rPr lang="fr-FR" sz="1100" dirty="0">
                          <a:solidFill>
                            <a:schemeClr val="tx1"/>
                          </a:solidFill>
                          <a:effectLst/>
                        </a:rPr>
                        <a:t> of ALL</a:t>
                      </a:r>
                      <a:endParaRPr lang="fr-FR" sz="1100" dirty="0">
                        <a:solidFill>
                          <a:schemeClr val="tx1"/>
                        </a:solidFill>
                        <a:effectLst/>
                        <a:latin typeface="Calibri"/>
                        <a:ea typeface="Calibri"/>
                        <a:cs typeface="Times New Roman"/>
                      </a:endParaRPr>
                    </a:p>
                  </a:txBody>
                  <a:tcPr marL="68580" marR="68580" marT="0" marB="0"/>
                </a:tc>
              </a:tr>
              <a:tr h="523875">
                <a:tc>
                  <a:txBody>
                    <a:bodyPr/>
                    <a:lstStyle/>
                    <a:p>
                      <a:pPr algn="l">
                        <a:lnSpc>
                          <a:spcPct val="115000"/>
                        </a:lnSpc>
                        <a:spcAft>
                          <a:spcPts val="1000"/>
                        </a:spcAft>
                      </a:pPr>
                      <a:r>
                        <a:rPr lang="fr-FR" sz="1100" dirty="0">
                          <a:solidFill>
                            <a:schemeClr val="tx1"/>
                          </a:solidFill>
                          <a:effectLst/>
                        </a:rPr>
                        <a:t>ALSPAC (UK –Avon area)</a:t>
                      </a:r>
                      <a:endParaRPr lang="fr-FR" sz="11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fr-FR" sz="1100">
                          <a:effectLst/>
                        </a:rPr>
                        <a:t>14 062</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en-AU" sz="1100">
                          <a:effectLst/>
                        </a:rPr>
                        <a:t>1991-1992</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a:effectLst/>
                        </a:rPr>
                        <a:t>24</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a:effectLst/>
                        </a:rPr>
                        <a:t>3</a:t>
                      </a:r>
                      <a:endParaRPr lang="fr-FR" sz="1100">
                        <a:effectLst/>
                        <a:latin typeface="Calibri"/>
                        <a:ea typeface="Calibri"/>
                        <a:cs typeface="Times New Roman"/>
                      </a:endParaRPr>
                    </a:p>
                  </a:txBody>
                  <a:tcPr marL="68580" marR="68580" marT="0" marB="0"/>
                </a:tc>
              </a:tr>
              <a:tr h="253247">
                <a:tc>
                  <a:txBody>
                    <a:bodyPr/>
                    <a:lstStyle/>
                    <a:p>
                      <a:pPr algn="l">
                        <a:lnSpc>
                          <a:spcPct val="115000"/>
                        </a:lnSpc>
                        <a:spcAft>
                          <a:spcPts val="1000"/>
                        </a:spcAft>
                      </a:pPr>
                      <a:r>
                        <a:rPr lang="fr-FR" sz="1100" dirty="0">
                          <a:solidFill>
                            <a:schemeClr val="tx1"/>
                          </a:solidFill>
                          <a:effectLst/>
                        </a:rPr>
                        <a:t>THIS (</a:t>
                      </a:r>
                      <a:r>
                        <a:rPr lang="fr-FR" sz="1100" dirty="0" err="1">
                          <a:solidFill>
                            <a:schemeClr val="tx1"/>
                          </a:solidFill>
                          <a:effectLst/>
                        </a:rPr>
                        <a:t>Australia</a:t>
                      </a:r>
                      <a:r>
                        <a:rPr lang="fr-FR" sz="1100" dirty="0">
                          <a:solidFill>
                            <a:schemeClr val="tx1"/>
                          </a:solidFill>
                          <a:effectLst/>
                        </a:rPr>
                        <a:t>)</a:t>
                      </a:r>
                      <a:endParaRPr lang="fr-FR" sz="11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fr-FR" sz="1100">
                          <a:effectLst/>
                        </a:rPr>
                        <a:t>10 628</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en-AU" sz="1100">
                          <a:effectLst/>
                        </a:rPr>
                        <a:t>1987-1995</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a:effectLst/>
                        </a:rPr>
                        <a:t>31</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a:effectLst/>
                        </a:rPr>
                        <a:t>3</a:t>
                      </a:r>
                      <a:endParaRPr lang="fr-FR" sz="1100">
                        <a:effectLst/>
                        <a:latin typeface="Calibri"/>
                        <a:ea typeface="Calibri"/>
                        <a:cs typeface="Times New Roman"/>
                      </a:endParaRPr>
                    </a:p>
                  </a:txBody>
                  <a:tcPr marL="68580" marR="68580" marT="0" marB="0"/>
                </a:tc>
              </a:tr>
              <a:tr h="523875">
                <a:tc>
                  <a:txBody>
                    <a:bodyPr/>
                    <a:lstStyle/>
                    <a:p>
                      <a:pPr algn="l">
                        <a:lnSpc>
                          <a:spcPct val="115000"/>
                        </a:lnSpc>
                        <a:spcAft>
                          <a:spcPts val="1000"/>
                        </a:spcAft>
                      </a:pPr>
                      <a:r>
                        <a:rPr lang="fr-FR" sz="1100" dirty="0">
                          <a:solidFill>
                            <a:schemeClr val="tx1"/>
                          </a:solidFill>
                          <a:effectLst/>
                        </a:rPr>
                        <a:t>JPS (</a:t>
                      </a:r>
                      <a:r>
                        <a:rPr lang="fr-FR" sz="1100" dirty="0" err="1">
                          <a:solidFill>
                            <a:schemeClr val="tx1"/>
                          </a:solidFill>
                          <a:effectLst/>
                        </a:rPr>
                        <a:t>Jerusalem</a:t>
                      </a:r>
                      <a:r>
                        <a:rPr lang="fr-FR" sz="1100" dirty="0">
                          <a:solidFill>
                            <a:schemeClr val="tx1"/>
                          </a:solidFill>
                          <a:effectLst/>
                        </a:rPr>
                        <a:t> </a:t>
                      </a:r>
                      <a:r>
                        <a:rPr lang="fr-FR" sz="1100" dirty="0" err="1">
                          <a:solidFill>
                            <a:schemeClr val="tx1"/>
                          </a:solidFill>
                          <a:effectLst/>
                        </a:rPr>
                        <a:t>Perinatal</a:t>
                      </a:r>
                      <a:r>
                        <a:rPr lang="fr-FR" sz="1100" dirty="0">
                          <a:solidFill>
                            <a:schemeClr val="tx1"/>
                          </a:solidFill>
                          <a:effectLst/>
                        </a:rPr>
                        <a:t> </a:t>
                      </a:r>
                      <a:r>
                        <a:rPr lang="fr-FR" sz="1100" dirty="0" err="1">
                          <a:solidFill>
                            <a:schemeClr val="tx1"/>
                          </a:solidFill>
                          <a:effectLst/>
                        </a:rPr>
                        <a:t>Study</a:t>
                      </a:r>
                      <a:r>
                        <a:rPr lang="fr-FR" sz="1100" dirty="0">
                          <a:solidFill>
                            <a:schemeClr val="tx1"/>
                          </a:solidFill>
                          <a:effectLst/>
                        </a:rPr>
                        <a:t>)</a:t>
                      </a:r>
                      <a:endParaRPr lang="fr-FR" sz="11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fr-FR" sz="1100">
                          <a:effectLst/>
                        </a:rPr>
                        <a:t>92 408</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en-AU" sz="1100">
                          <a:effectLst/>
                        </a:rPr>
                        <a:t>1964-1976</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a:effectLst/>
                        </a:rPr>
                        <a:t>125</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a:effectLst/>
                        </a:rPr>
                        <a:t>40</a:t>
                      </a:r>
                      <a:endParaRPr lang="fr-FR" sz="1100">
                        <a:effectLst/>
                        <a:latin typeface="Calibri"/>
                        <a:ea typeface="Calibri"/>
                        <a:cs typeface="Times New Roman"/>
                      </a:endParaRPr>
                    </a:p>
                  </a:txBody>
                  <a:tcPr marL="68580" marR="68580" marT="0" marB="0"/>
                </a:tc>
              </a:tr>
              <a:tr h="523875">
                <a:tc>
                  <a:txBody>
                    <a:bodyPr/>
                    <a:lstStyle/>
                    <a:p>
                      <a:pPr algn="l">
                        <a:lnSpc>
                          <a:spcPct val="115000"/>
                        </a:lnSpc>
                        <a:spcAft>
                          <a:spcPts val="1000"/>
                        </a:spcAft>
                      </a:pPr>
                      <a:r>
                        <a:rPr lang="fr-FR" sz="1100" dirty="0">
                          <a:solidFill>
                            <a:schemeClr val="tx1"/>
                          </a:solidFill>
                          <a:effectLst/>
                        </a:rPr>
                        <a:t>CPP (Collaborative </a:t>
                      </a:r>
                      <a:r>
                        <a:rPr lang="fr-FR" sz="1100" dirty="0" err="1">
                          <a:solidFill>
                            <a:schemeClr val="tx1"/>
                          </a:solidFill>
                          <a:effectLst/>
                        </a:rPr>
                        <a:t>Perinatal</a:t>
                      </a:r>
                      <a:r>
                        <a:rPr lang="fr-FR" sz="1100" dirty="0">
                          <a:solidFill>
                            <a:schemeClr val="tx1"/>
                          </a:solidFill>
                          <a:effectLst/>
                        </a:rPr>
                        <a:t> Project)</a:t>
                      </a:r>
                      <a:endParaRPr lang="fr-FR" sz="11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fr-FR" sz="1100">
                          <a:effectLst/>
                        </a:rPr>
                        <a:t>58 000</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en-AU" sz="1100">
                          <a:effectLst/>
                        </a:rPr>
                        <a:t>1960-1965</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a:effectLst/>
                        </a:rPr>
                        <a:t>48</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a:effectLst/>
                        </a:rPr>
                        <a:t>12</a:t>
                      </a:r>
                      <a:endParaRPr lang="fr-FR" sz="1100">
                        <a:effectLst/>
                        <a:latin typeface="Calibri"/>
                        <a:ea typeface="Calibri"/>
                        <a:cs typeface="Times New Roman"/>
                      </a:endParaRPr>
                    </a:p>
                  </a:txBody>
                  <a:tcPr marL="68580" marR="68580" marT="0" marB="0"/>
                </a:tc>
              </a:tr>
              <a:tr h="523875">
                <a:tc>
                  <a:txBody>
                    <a:bodyPr/>
                    <a:lstStyle/>
                    <a:p>
                      <a:pPr algn="l">
                        <a:lnSpc>
                          <a:spcPct val="115000"/>
                        </a:lnSpc>
                        <a:spcAft>
                          <a:spcPts val="1000"/>
                        </a:spcAft>
                      </a:pPr>
                      <a:r>
                        <a:rPr lang="fr-FR" sz="1100" dirty="0" err="1">
                          <a:solidFill>
                            <a:schemeClr val="tx1"/>
                          </a:solidFill>
                          <a:effectLst/>
                        </a:rPr>
                        <a:t>MoBa</a:t>
                      </a:r>
                      <a:r>
                        <a:rPr lang="fr-FR" sz="1100" dirty="0">
                          <a:solidFill>
                            <a:schemeClr val="tx1"/>
                          </a:solidFill>
                          <a:effectLst/>
                        </a:rPr>
                        <a:t> (</a:t>
                      </a:r>
                      <a:r>
                        <a:rPr lang="fr-FR" sz="1100" dirty="0" err="1">
                          <a:solidFill>
                            <a:schemeClr val="tx1"/>
                          </a:solidFill>
                          <a:effectLst/>
                        </a:rPr>
                        <a:t>Norway</a:t>
                      </a:r>
                      <a:r>
                        <a:rPr lang="fr-FR" sz="1100" dirty="0">
                          <a:solidFill>
                            <a:schemeClr val="tx1"/>
                          </a:solidFill>
                          <a:effectLst/>
                        </a:rPr>
                        <a:t> - </a:t>
                      </a:r>
                      <a:r>
                        <a:rPr lang="fr-FR" sz="1100" dirty="0" err="1">
                          <a:solidFill>
                            <a:schemeClr val="tx1"/>
                          </a:solidFill>
                          <a:effectLst/>
                        </a:rPr>
                        <a:t>nationwide</a:t>
                      </a:r>
                      <a:r>
                        <a:rPr lang="fr-FR" sz="1100" dirty="0">
                          <a:solidFill>
                            <a:schemeClr val="tx1"/>
                          </a:solidFill>
                          <a:effectLst/>
                        </a:rPr>
                        <a:t>)</a:t>
                      </a:r>
                      <a:endParaRPr lang="fr-FR" sz="11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fr-FR" sz="1100">
                          <a:effectLst/>
                        </a:rPr>
                        <a:t>108 487</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en-AU" sz="1100">
                          <a:effectLst/>
                        </a:rPr>
                        <a:t>1999-2007</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a:effectLst/>
                        </a:rPr>
                        <a:t>?</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a:effectLst/>
                        </a:rPr>
                        <a:t>~44</a:t>
                      </a:r>
                      <a:endParaRPr lang="fr-FR" sz="1100">
                        <a:effectLst/>
                        <a:latin typeface="Calibri"/>
                        <a:ea typeface="Calibri"/>
                        <a:cs typeface="Times New Roman"/>
                      </a:endParaRPr>
                    </a:p>
                  </a:txBody>
                  <a:tcPr marL="68580" marR="68580" marT="0" marB="0"/>
                </a:tc>
              </a:tr>
              <a:tr h="523875">
                <a:tc>
                  <a:txBody>
                    <a:bodyPr/>
                    <a:lstStyle/>
                    <a:p>
                      <a:pPr algn="l">
                        <a:lnSpc>
                          <a:spcPct val="115000"/>
                        </a:lnSpc>
                        <a:spcAft>
                          <a:spcPts val="1000"/>
                        </a:spcAft>
                      </a:pPr>
                      <a:r>
                        <a:rPr lang="fr-FR" sz="1100" dirty="0">
                          <a:solidFill>
                            <a:schemeClr val="tx1"/>
                          </a:solidFill>
                          <a:effectLst/>
                        </a:rPr>
                        <a:t>DNBC (</a:t>
                      </a:r>
                      <a:r>
                        <a:rPr lang="fr-FR" sz="1100" dirty="0" err="1">
                          <a:solidFill>
                            <a:schemeClr val="tx1"/>
                          </a:solidFill>
                          <a:effectLst/>
                        </a:rPr>
                        <a:t>Denmark</a:t>
                      </a:r>
                      <a:r>
                        <a:rPr lang="fr-FR" sz="1100" dirty="0">
                          <a:solidFill>
                            <a:schemeClr val="tx1"/>
                          </a:solidFill>
                          <a:effectLst/>
                        </a:rPr>
                        <a:t> - </a:t>
                      </a:r>
                      <a:r>
                        <a:rPr lang="fr-FR" sz="1100" dirty="0" err="1">
                          <a:solidFill>
                            <a:schemeClr val="tx1"/>
                          </a:solidFill>
                          <a:effectLst/>
                        </a:rPr>
                        <a:t>nationwide</a:t>
                      </a:r>
                      <a:r>
                        <a:rPr lang="fr-FR" sz="1100" dirty="0">
                          <a:solidFill>
                            <a:schemeClr val="tx1"/>
                          </a:solidFill>
                          <a:effectLst/>
                        </a:rPr>
                        <a:t>)</a:t>
                      </a:r>
                      <a:endParaRPr lang="fr-FR" sz="1100" dirty="0">
                        <a:solidFill>
                          <a:schemeClr val="tx1"/>
                        </a:solidFill>
                        <a:effectLst/>
                        <a:latin typeface="Calibri"/>
                        <a:ea typeface="Calibri"/>
                        <a:cs typeface="Times New Roman"/>
                      </a:endParaRPr>
                    </a:p>
                  </a:txBody>
                  <a:tcPr marL="68580" marR="68580" marT="0" marB="0"/>
                </a:tc>
                <a:tc>
                  <a:txBody>
                    <a:bodyPr/>
                    <a:lstStyle/>
                    <a:p>
                      <a:pPr algn="r" rtl="1">
                        <a:lnSpc>
                          <a:spcPct val="115000"/>
                        </a:lnSpc>
                        <a:spcAft>
                          <a:spcPts val="1000"/>
                        </a:spcAft>
                      </a:pPr>
                      <a:r>
                        <a:rPr lang="ar-SA" sz="1100">
                          <a:effectLst/>
                        </a:rPr>
                        <a:t>96840 </a:t>
                      </a:r>
                      <a:endParaRPr lang="fr-FR" sz="1100">
                        <a:effectLst/>
                        <a:latin typeface="Calibri"/>
                        <a:ea typeface="Calibri"/>
                        <a:cs typeface="Times New Roman"/>
                      </a:endParaRPr>
                    </a:p>
                  </a:txBody>
                  <a:tcPr marL="68580" marR="68580" marT="0" marB="0"/>
                </a:tc>
                <a:tc>
                  <a:txBody>
                    <a:bodyPr/>
                    <a:lstStyle/>
                    <a:p>
                      <a:pPr algn="ctr" rtl="1">
                        <a:lnSpc>
                          <a:spcPct val="115000"/>
                        </a:lnSpc>
                        <a:spcAft>
                          <a:spcPts val="1000"/>
                        </a:spcAft>
                      </a:pPr>
                      <a:r>
                        <a:rPr lang="ar-SA" sz="1100">
                          <a:effectLst/>
                        </a:rPr>
                        <a:t>1996-2002</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en-AU" sz="1100">
                          <a:effectLst/>
                        </a:rPr>
                        <a:t>200</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tabLst>
                          <a:tab pos="217170" algn="r"/>
                        </a:tabLst>
                      </a:pPr>
                      <a:r>
                        <a:rPr lang="fr-FR" sz="1100">
                          <a:effectLst/>
                        </a:rPr>
                        <a:t>41</a:t>
                      </a:r>
                      <a:endParaRPr lang="fr-FR" sz="1100">
                        <a:effectLst/>
                        <a:latin typeface="Calibri"/>
                        <a:ea typeface="Calibri"/>
                        <a:cs typeface="Times New Roman"/>
                      </a:endParaRPr>
                    </a:p>
                  </a:txBody>
                  <a:tcPr marL="68580" marR="68580" marT="0" marB="0"/>
                </a:tc>
              </a:tr>
              <a:tr h="253247">
                <a:tc>
                  <a:txBody>
                    <a:bodyPr/>
                    <a:lstStyle/>
                    <a:p>
                      <a:pPr algn="r">
                        <a:lnSpc>
                          <a:spcPct val="115000"/>
                        </a:lnSpc>
                        <a:spcAft>
                          <a:spcPts val="1000"/>
                        </a:spcAft>
                      </a:pPr>
                      <a:r>
                        <a:rPr lang="fr-FR" sz="1100" dirty="0">
                          <a:solidFill>
                            <a:schemeClr val="tx1"/>
                          </a:solidFill>
                          <a:effectLst/>
                        </a:rPr>
                        <a:t>TOTAL</a:t>
                      </a:r>
                      <a:endParaRPr lang="fr-FR" sz="11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1000"/>
                        </a:spcAft>
                      </a:pPr>
                      <a:r>
                        <a:rPr lang="fr-FR" sz="1100" dirty="0">
                          <a:effectLst/>
                        </a:rPr>
                        <a:t>380 425</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n-US" sz="1100">
                          <a:effectLst/>
                        </a:rPr>
                        <a:t> </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a:effectLst/>
                        </a:rPr>
                        <a:t>228</a:t>
                      </a:r>
                      <a:endParaRPr lang="fr-FR" sz="1100">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dirty="0">
                          <a:effectLst/>
                        </a:rPr>
                        <a:t>102</a:t>
                      </a:r>
                      <a:endParaRPr lang="fr-FR" sz="1100" dirty="0">
                        <a:effectLst/>
                        <a:latin typeface="Calibri"/>
                        <a:ea typeface="Calibri"/>
                        <a:cs typeface="Times New Roman"/>
                      </a:endParaRPr>
                    </a:p>
                  </a:txBody>
                  <a:tcPr marL="68580" marR="68580" marT="0" marB="0"/>
                </a:tc>
              </a:tr>
            </a:tbl>
          </a:graphicData>
        </a:graphic>
      </p:graphicFrame>
      <p:sp>
        <p:nvSpPr>
          <p:cNvPr id="20540" name="Rectangle 1"/>
          <p:cNvSpPr>
            <a:spLocks noChangeArrowheads="1"/>
          </p:cNvSpPr>
          <p:nvPr/>
        </p:nvSpPr>
        <p:spPr bwMode="auto">
          <a:xfrm>
            <a:off x="1997075" y="2046288"/>
            <a:ext cx="1841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ts val="700"/>
              </a:spcBef>
              <a:buClr>
                <a:schemeClr val="accent2"/>
              </a:buClr>
              <a:buSzPct val="60000"/>
              <a:buFont typeface="Wingdings" panose="05000000000000000000" pitchFamily="2" charset="2"/>
              <a:buChar char=""/>
              <a:tabLst>
                <a:tab pos="217488" algn="r"/>
              </a:tabLst>
              <a:defRPr sz="2900">
                <a:solidFill>
                  <a:schemeClr val="tx1"/>
                </a:solidFill>
                <a:latin typeface="Tw Cen MT" panose="020B0602020104020603" pitchFamily="34" charset="0"/>
              </a:defRPr>
            </a:lvl1pPr>
            <a:lvl2pPr marL="639763" indent="-273050" eaLnBrk="0" hangingPunct="0">
              <a:spcBef>
                <a:spcPts val="550"/>
              </a:spcBef>
              <a:buClr>
                <a:schemeClr val="accent1"/>
              </a:buClr>
              <a:buSzPct val="70000"/>
              <a:buFont typeface="Wingdings 2" panose="05020102010507070707" pitchFamily="18" charset="2"/>
              <a:buChar char=""/>
              <a:tabLst>
                <a:tab pos="217488" algn="r"/>
              </a:tabLst>
              <a:defRPr sz="2600">
                <a:solidFill>
                  <a:schemeClr val="tx1"/>
                </a:solidFill>
                <a:latin typeface="Tw Cen MT" panose="020B0602020104020603" pitchFamily="34" charset="0"/>
              </a:defRPr>
            </a:lvl2pPr>
            <a:lvl3pPr indent="-228600" eaLnBrk="0" hangingPunct="0">
              <a:spcBef>
                <a:spcPts val="500"/>
              </a:spcBef>
              <a:buClr>
                <a:schemeClr val="accent2"/>
              </a:buClr>
              <a:buSzPct val="75000"/>
              <a:buFont typeface="Wingdings" panose="05000000000000000000" pitchFamily="2" charset="2"/>
              <a:buChar char=""/>
              <a:tabLst>
                <a:tab pos="217488" algn="r"/>
              </a:tabLst>
              <a:defRPr sz="2300">
                <a:solidFill>
                  <a:schemeClr val="tx1"/>
                </a:solidFill>
                <a:latin typeface="Tw Cen MT" panose="020B0602020104020603" pitchFamily="34" charset="0"/>
              </a:defRPr>
            </a:lvl3pPr>
            <a:lvl4pPr indent="-228600" eaLnBrk="0" hangingPunct="0">
              <a:spcBef>
                <a:spcPts val="400"/>
              </a:spcBef>
              <a:buClr>
                <a:srgbClr val="A8CDD7"/>
              </a:buClr>
              <a:buSzPct val="75000"/>
              <a:buFont typeface="Wingdings" panose="05000000000000000000" pitchFamily="2" charset="2"/>
              <a:buChar char=""/>
              <a:tabLst>
                <a:tab pos="217488" algn="r"/>
              </a:tabLst>
              <a:defRPr sz="2000">
                <a:solidFill>
                  <a:schemeClr val="tx1"/>
                </a:solidFill>
                <a:latin typeface="Tw Cen MT" panose="020B0602020104020603" pitchFamily="34" charset="0"/>
              </a:defRPr>
            </a:lvl4pPr>
            <a:lvl5pPr indent="-228600" eaLnBrk="0" hangingPunct="0">
              <a:spcBef>
                <a:spcPts val="400"/>
              </a:spcBef>
              <a:buClr>
                <a:srgbClr val="C0BEAF"/>
              </a:buClr>
              <a:buSzPct val="65000"/>
              <a:buFont typeface="Wingdings" panose="05000000000000000000" pitchFamily="2" charset="2"/>
              <a:buChar char=""/>
              <a:tabLst>
                <a:tab pos="217488" algn="r"/>
              </a:tabLst>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C0BEAF"/>
              </a:buClr>
              <a:buSzPct val="65000"/>
              <a:buFont typeface="Wingdings" panose="05000000000000000000" pitchFamily="2" charset="2"/>
              <a:buChar char=""/>
              <a:tabLst>
                <a:tab pos="217488" algn="r"/>
              </a:tabLst>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C0BEAF"/>
              </a:buClr>
              <a:buSzPct val="65000"/>
              <a:buFont typeface="Wingdings" panose="05000000000000000000" pitchFamily="2" charset="2"/>
              <a:buChar char=""/>
              <a:tabLst>
                <a:tab pos="217488" algn="r"/>
              </a:tabLst>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C0BEAF"/>
              </a:buClr>
              <a:buSzPct val="65000"/>
              <a:buFont typeface="Wingdings" panose="05000000000000000000" pitchFamily="2" charset="2"/>
              <a:buChar char=""/>
              <a:tabLst>
                <a:tab pos="217488" algn="r"/>
              </a:tabLst>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C0BEAF"/>
              </a:buClr>
              <a:buSzPct val="65000"/>
              <a:buFont typeface="Wingdings" panose="05000000000000000000" pitchFamily="2" charset="2"/>
              <a:buChar char=""/>
              <a:tabLst>
                <a:tab pos="217488" algn="r"/>
              </a:tabLst>
              <a:defRPr sz="2000">
                <a:solidFill>
                  <a:schemeClr val="tx1"/>
                </a:solidFill>
                <a:latin typeface="Tw Cen MT" panose="020B0602020104020603" pitchFamily="34" charset="0"/>
              </a:defRPr>
            </a:lvl9pPr>
          </a:lstStyle>
          <a:p>
            <a:pPr>
              <a:spcBef>
                <a:spcPct val="0"/>
              </a:spcBef>
              <a:buClrTx/>
              <a:buSzTx/>
              <a:buFontTx/>
              <a:buNone/>
            </a:pPr>
            <a:r>
              <a:rPr lang="en-US" altLang="fr-FR" sz="1100" b="1">
                <a:latin typeface="Calibri" panose="020F0502020204030204" pitchFamily="34" charset="0"/>
                <a:ea typeface="Calibri" panose="020F0502020204030204" pitchFamily="34" charset="0"/>
              </a:rPr>
              <a:t/>
            </a:r>
            <a:br>
              <a:rPr lang="en-US" altLang="fr-FR" sz="1100" b="1">
                <a:latin typeface="Calibri" panose="020F0502020204030204" pitchFamily="34" charset="0"/>
                <a:ea typeface="Calibri" panose="020F0502020204030204" pitchFamily="34" charset="0"/>
              </a:rPr>
            </a:br>
            <a:r>
              <a:rPr lang="en-US" altLang="fr-FR" sz="1100" b="1">
                <a:latin typeface="Calibri" panose="020F0502020204030204" pitchFamily="34" charset="0"/>
                <a:ea typeface="Calibri" panose="020F0502020204030204" pitchFamily="34" charset="0"/>
              </a:rPr>
              <a:t/>
            </a:r>
            <a:br>
              <a:rPr lang="en-US" altLang="fr-FR" sz="1100" b="1">
                <a:latin typeface="Calibri" panose="020F0502020204030204" pitchFamily="34" charset="0"/>
                <a:ea typeface="Calibri" panose="020F0502020204030204" pitchFamily="34" charset="0"/>
              </a:rPr>
            </a:br>
            <a:endParaRPr lang="fr-FR" altLang="fr-FR" sz="800">
              <a:ea typeface="Calibri" panose="020F0502020204030204" pitchFamily="34" charset="0"/>
            </a:endParaRPr>
          </a:p>
          <a:p>
            <a:pPr>
              <a:spcBef>
                <a:spcPct val="0"/>
              </a:spcBef>
              <a:buClrTx/>
              <a:buSzTx/>
              <a:buFontTx/>
              <a:buNone/>
            </a:pPr>
            <a:r>
              <a:rPr lang="fr-FR" altLang="fr-FR" sz="1100" b="1">
                <a:ea typeface="Calibri" panose="020F0502020204030204" pitchFamily="34" charset="0"/>
              </a:rPr>
              <a:t/>
            </a:r>
            <a:br>
              <a:rPr lang="fr-FR" altLang="fr-FR" sz="1100" b="1">
                <a:ea typeface="Calibri" panose="020F0502020204030204" pitchFamily="34" charset="0"/>
              </a:rPr>
            </a:br>
            <a:endParaRPr lang="fr-FR" altLang="fr-FR" sz="800">
              <a:ea typeface="Calibri" panose="020F0502020204030204" pitchFamily="34" charset="0"/>
            </a:endParaRPr>
          </a:p>
          <a:p>
            <a:pPr>
              <a:spcBef>
                <a:spcPct val="0"/>
              </a:spcBef>
              <a:buClrTx/>
              <a:buSzTx/>
              <a:buFontTx/>
              <a:buNone/>
            </a:pPr>
            <a:endParaRPr lang="fr-FR" altLang="fr-FR" sz="1800">
              <a:ea typeface="Calibri" panose="020F0502020204030204" pitchFamily="34" charset="0"/>
            </a:endParaRPr>
          </a:p>
        </p:txBody>
      </p:sp>
    </p:spTree>
    <p:extLst>
      <p:ext uri="{BB962C8B-B14F-4D97-AF65-F5344CB8AC3E}">
        <p14:creationId xmlns:p14="http://schemas.microsoft.com/office/powerpoint/2010/main" val="3885374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82613" y="67845"/>
            <a:ext cx="8015287" cy="626549"/>
          </a:xfrm>
        </p:spPr>
        <p:txBody>
          <a:bodyPr/>
          <a:lstStyle/>
          <a:p>
            <a:r>
              <a:rPr lang="de-DE" altLang="fr-FR" dirty="0" smtClean="0"/>
              <a:t>Ways forward</a:t>
            </a:r>
            <a:endParaRPr lang="fr-FR" altLang="fr-FR" dirty="0" smtClean="0"/>
          </a:p>
        </p:txBody>
      </p:sp>
      <p:sp>
        <p:nvSpPr>
          <p:cNvPr id="3" name="TextBox 2"/>
          <p:cNvSpPr txBox="1"/>
          <p:nvPr/>
        </p:nvSpPr>
        <p:spPr>
          <a:xfrm>
            <a:off x="413657" y="819900"/>
            <a:ext cx="8184243" cy="5909310"/>
          </a:xfrm>
          <a:prstGeom prst="rect">
            <a:avLst/>
          </a:prstGeom>
          <a:noFill/>
        </p:spPr>
        <p:txBody>
          <a:bodyPr wrap="square">
            <a:spAutoFit/>
          </a:bodyPr>
          <a:lstStyle/>
          <a:p>
            <a:r>
              <a:rPr lang="de-DE" sz="2400" dirty="0" smtClean="0">
                <a:solidFill>
                  <a:srgbClr val="FF0000"/>
                </a:solidFill>
                <a:cs typeface="Arial" charset="0"/>
              </a:rPr>
              <a:t>Established risk factors in adults </a:t>
            </a:r>
            <a:r>
              <a:rPr lang="de-DE" sz="2400" dirty="0" smtClean="0">
                <a:cs typeface="Arial" charset="0"/>
              </a:rPr>
              <a:t>for leukemia, </a:t>
            </a:r>
          </a:p>
          <a:p>
            <a:pPr marL="342900" indent="-342900">
              <a:buFontTx/>
              <a:buChar char="-"/>
            </a:pPr>
            <a:r>
              <a:rPr lang="de-DE" sz="2400" dirty="0" smtClean="0">
                <a:cs typeface="Arial" charset="0"/>
              </a:rPr>
              <a:t>mother-child cohorts linked with drug prescription registries or biobanking data, </a:t>
            </a:r>
            <a:endParaRPr lang="de-DE" sz="2400" dirty="0">
              <a:cs typeface="Arial" charset="0"/>
            </a:endParaRPr>
          </a:p>
          <a:p>
            <a:endParaRPr lang="en-GB" sz="2400" dirty="0" smtClean="0"/>
          </a:p>
          <a:p>
            <a:pPr>
              <a:defRPr/>
            </a:pPr>
            <a:r>
              <a:rPr lang="de-DE" sz="2400" dirty="0" smtClean="0">
                <a:cs typeface="Arial" charset="0"/>
              </a:rPr>
              <a:t>Clearly (genetically) defined </a:t>
            </a:r>
            <a:r>
              <a:rPr lang="de-DE" sz="2400" dirty="0" smtClean="0">
                <a:solidFill>
                  <a:srgbClr val="FF0000"/>
                </a:solidFill>
                <a:cs typeface="Arial" charset="0"/>
              </a:rPr>
              <a:t>subsets of childhood cancer</a:t>
            </a:r>
          </a:p>
          <a:p>
            <a:pPr>
              <a:defRPr/>
            </a:pPr>
            <a:endParaRPr lang="de-DE" sz="2400" dirty="0">
              <a:cs typeface="Arial" charset="0"/>
            </a:endParaRPr>
          </a:p>
          <a:p>
            <a:pPr>
              <a:defRPr/>
            </a:pPr>
            <a:r>
              <a:rPr lang="de-DE" sz="2400" dirty="0" smtClean="0">
                <a:cs typeface="Arial" charset="0"/>
              </a:rPr>
              <a:t>Systematic review of cancers in </a:t>
            </a:r>
            <a:r>
              <a:rPr lang="de-DE" sz="2400" dirty="0" smtClean="0">
                <a:solidFill>
                  <a:srgbClr val="FF0000"/>
                </a:solidFill>
                <a:cs typeface="Arial" charset="0"/>
              </a:rPr>
              <a:t>offsprings in cancer bioassays</a:t>
            </a:r>
            <a:r>
              <a:rPr lang="de-DE" sz="2400" dirty="0" smtClean="0">
                <a:cs typeface="Arial" charset="0"/>
              </a:rPr>
              <a:t> (e.g. nitrosamines)</a:t>
            </a:r>
          </a:p>
          <a:p>
            <a:endParaRPr lang="de-DE" sz="2400" dirty="0" smtClean="0">
              <a:cs typeface="Arial" charset="0"/>
            </a:endParaRPr>
          </a:p>
          <a:p>
            <a:r>
              <a:rPr lang="de-DE" sz="2400" dirty="0" smtClean="0">
                <a:cs typeface="Arial" charset="0"/>
              </a:rPr>
              <a:t>Use of </a:t>
            </a:r>
            <a:r>
              <a:rPr lang="de-DE" sz="2400" dirty="0" smtClean="0">
                <a:solidFill>
                  <a:srgbClr val="FF0000"/>
                </a:solidFill>
                <a:cs typeface="Arial" charset="0"/>
              </a:rPr>
              <a:t>mechanistic information </a:t>
            </a:r>
            <a:r>
              <a:rPr lang="en-GB" sz="2400" dirty="0" smtClean="0"/>
              <a:t>to </a:t>
            </a:r>
            <a:r>
              <a:rPr lang="en-GB" sz="2400" dirty="0"/>
              <a:t>evaluate </a:t>
            </a:r>
            <a:r>
              <a:rPr lang="en-GB" sz="2400" dirty="0" smtClean="0"/>
              <a:t/>
            </a:r>
            <a:br>
              <a:rPr lang="en-GB" sz="2400" dirty="0" smtClean="0"/>
            </a:br>
            <a:r>
              <a:rPr lang="en-GB" sz="2400" dirty="0" smtClean="0"/>
              <a:t>- placental transfer, </a:t>
            </a:r>
            <a:br>
              <a:rPr lang="en-GB" sz="2400" dirty="0" smtClean="0"/>
            </a:br>
            <a:r>
              <a:rPr lang="en-GB" sz="2400" dirty="0" smtClean="0"/>
              <a:t>- </a:t>
            </a:r>
            <a:r>
              <a:rPr lang="de-DE" sz="2400" dirty="0" smtClean="0">
                <a:cs typeface="Arial" charset="0"/>
              </a:rPr>
              <a:t>exposures reaching sperm cells or ovaries, </a:t>
            </a:r>
            <a:br>
              <a:rPr lang="de-DE" sz="2400" dirty="0" smtClean="0">
                <a:cs typeface="Arial" charset="0"/>
              </a:rPr>
            </a:br>
            <a:r>
              <a:rPr lang="de-DE" sz="2400" dirty="0" smtClean="0">
                <a:cs typeface="Arial" charset="0"/>
              </a:rPr>
              <a:t>- exposures classified as reproductive hazards</a:t>
            </a:r>
          </a:p>
          <a:p>
            <a:r>
              <a:rPr lang="de-DE" sz="2400" dirty="0" smtClean="0">
                <a:cs typeface="Arial" charset="0"/>
              </a:rPr>
              <a:t>- periods </a:t>
            </a:r>
            <a:r>
              <a:rPr lang="de-DE" sz="2400" dirty="0">
                <a:cs typeface="Arial" charset="0"/>
              </a:rPr>
              <a:t>of susceptibility by period of organ </a:t>
            </a:r>
            <a:r>
              <a:rPr lang="de-DE" sz="2400" dirty="0" smtClean="0">
                <a:cs typeface="Arial" charset="0"/>
              </a:rPr>
              <a:t>development</a:t>
            </a:r>
            <a:endParaRPr lang="de-DE" sz="2400" dirty="0">
              <a:cs typeface="Arial" charset="0"/>
            </a:endParaRPr>
          </a:p>
          <a:p>
            <a:endParaRPr lang="de-DE" sz="2400" dirty="0">
              <a:cs typeface="Arial" charset="0"/>
            </a:endParaRPr>
          </a:p>
          <a:p>
            <a:pPr>
              <a:defRPr/>
            </a:pPr>
            <a:endParaRPr lang="de-DE" dirty="0">
              <a:cs typeface="Arial" charset="0"/>
            </a:endParaRPr>
          </a:p>
        </p:txBody>
      </p:sp>
    </p:spTree>
    <p:extLst>
      <p:ext uri="{BB962C8B-B14F-4D97-AF65-F5344CB8AC3E}">
        <p14:creationId xmlns:p14="http://schemas.microsoft.com/office/powerpoint/2010/main" val="66937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fr-FR" smtClean="0"/>
              <a:t>“The encyclopaedia of carcinogens”</a:t>
            </a:r>
          </a:p>
        </p:txBody>
      </p:sp>
      <p:sp>
        <p:nvSpPr>
          <p:cNvPr id="12291" name="Rectangle 3"/>
          <p:cNvSpPr>
            <a:spLocks noGrp="1" noChangeArrowheads="1"/>
          </p:cNvSpPr>
          <p:nvPr>
            <p:ph type="body" idx="1"/>
          </p:nvPr>
        </p:nvSpPr>
        <p:spPr/>
        <p:txBody>
          <a:bodyPr/>
          <a:lstStyle/>
          <a:p>
            <a:pPr marL="0" indent="0" eaLnBrk="1" hangingPunct="1">
              <a:lnSpc>
                <a:spcPct val="80000"/>
              </a:lnSpc>
              <a:spcBef>
                <a:spcPct val="25000"/>
              </a:spcBef>
              <a:spcAft>
                <a:spcPct val="25000"/>
              </a:spcAft>
              <a:buFontTx/>
              <a:buNone/>
            </a:pPr>
            <a:r>
              <a:rPr lang="en-GB" altLang="fr-FR" sz="2000" dirty="0" smtClean="0"/>
              <a:t>The </a:t>
            </a:r>
            <a:r>
              <a:rPr lang="en-GB" altLang="fr-FR" sz="2000" i="1" dirty="0" smtClean="0"/>
              <a:t>IARC Monographs</a:t>
            </a:r>
            <a:r>
              <a:rPr lang="en-GB" altLang="fr-FR" sz="2000" dirty="0" smtClean="0"/>
              <a:t> evaluate</a:t>
            </a:r>
          </a:p>
          <a:p>
            <a:pPr marL="822325" lvl="1" eaLnBrk="1" hangingPunct="1">
              <a:lnSpc>
                <a:spcPct val="80000"/>
              </a:lnSpc>
              <a:buFont typeface="Wingdings" panose="05000000000000000000" pitchFamily="2" charset="2"/>
              <a:buChar char="Ø"/>
            </a:pPr>
            <a:r>
              <a:rPr lang="en-GB" altLang="fr-FR" sz="1600" dirty="0" smtClean="0"/>
              <a:t>Chemicals</a:t>
            </a:r>
          </a:p>
          <a:p>
            <a:pPr marL="822325" lvl="1" eaLnBrk="1" hangingPunct="1">
              <a:lnSpc>
                <a:spcPct val="80000"/>
              </a:lnSpc>
              <a:buFont typeface="Wingdings" panose="05000000000000000000" pitchFamily="2" charset="2"/>
              <a:buChar char="Ø"/>
            </a:pPr>
            <a:r>
              <a:rPr lang="en-GB" altLang="fr-FR" sz="1600" dirty="0" smtClean="0"/>
              <a:t>Complex mixtures</a:t>
            </a:r>
          </a:p>
          <a:p>
            <a:pPr marL="822325" lvl="1" eaLnBrk="1" hangingPunct="1">
              <a:lnSpc>
                <a:spcPct val="80000"/>
              </a:lnSpc>
              <a:buFont typeface="Wingdings" panose="05000000000000000000" pitchFamily="2" charset="2"/>
              <a:buChar char="Ø"/>
            </a:pPr>
            <a:r>
              <a:rPr lang="en-GB" altLang="fr-FR" sz="1600" dirty="0" smtClean="0"/>
              <a:t>Occupational exposures</a:t>
            </a:r>
          </a:p>
          <a:p>
            <a:pPr marL="822325" lvl="1" eaLnBrk="1" hangingPunct="1">
              <a:lnSpc>
                <a:spcPct val="80000"/>
              </a:lnSpc>
              <a:buFont typeface="Wingdings" panose="05000000000000000000" pitchFamily="2" charset="2"/>
              <a:buChar char="Ø"/>
            </a:pPr>
            <a:r>
              <a:rPr lang="en-GB" altLang="fr-FR" sz="1600" dirty="0" smtClean="0"/>
              <a:t>Physical and biological agents</a:t>
            </a:r>
          </a:p>
          <a:p>
            <a:pPr marL="822325" lvl="1" eaLnBrk="1" hangingPunct="1">
              <a:lnSpc>
                <a:spcPct val="80000"/>
              </a:lnSpc>
              <a:buFont typeface="Wingdings" panose="05000000000000000000" pitchFamily="2" charset="2"/>
              <a:buChar char="Ø"/>
            </a:pPr>
            <a:r>
              <a:rPr lang="en-GB" altLang="fr-FR" sz="1600" dirty="0" smtClean="0"/>
              <a:t>Personal habits</a:t>
            </a:r>
          </a:p>
          <a:p>
            <a:pPr marL="822325" lvl="1" eaLnBrk="1" hangingPunct="1">
              <a:lnSpc>
                <a:spcPct val="80000"/>
              </a:lnSpc>
            </a:pPr>
            <a:endParaRPr lang="en-GB" altLang="fr-FR" sz="1600" dirty="0" smtClean="0"/>
          </a:p>
          <a:p>
            <a:pPr marL="0" indent="0" eaLnBrk="1" hangingPunct="1">
              <a:lnSpc>
                <a:spcPct val="80000"/>
              </a:lnSpc>
              <a:spcBef>
                <a:spcPct val="25000"/>
              </a:spcBef>
              <a:spcAft>
                <a:spcPct val="25000"/>
              </a:spcAft>
              <a:buFontTx/>
              <a:buNone/>
            </a:pPr>
            <a:r>
              <a:rPr lang="en-GB" altLang="fr-FR" sz="2000" dirty="0" smtClean="0"/>
              <a:t>Almost 1000 agents have been evaluated</a:t>
            </a:r>
          </a:p>
          <a:p>
            <a:pPr marL="822325" lvl="1" eaLnBrk="1" hangingPunct="1">
              <a:lnSpc>
                <a:spcPct val="80000"/>
              </a:lnSpc>
              <a:buFont typeface="Wingdings" panose="05000000000000000000" pitchFamily="2" charset="2"/>
              <a:buChar char="Ø"/>
            </a:pPr>
            <a:r>
              <a:rPr lang="en-GB" altLang="fr-FR" sz="1600" dirty="0" smtClean="0"/>
              <a:t>119 are </a:t>
            </a:r>
            <a:r>
              <a:rPr lang="en-GB" altLang="fr-FR" sz="1600" i="1" dirty="0" smtClean="0"/>
              <a:t>carcinogenic to humans</a:t>
            </a:r>
            <a:r>
              <a:rPr lang="en-GB" altLang="fr-FR" sz="1600" dirty="0" smtClean="0"/>
              <a:t> (Group 1)</a:t>
            </a:r>
            <a:endParaRPr lang="en-GB" altLang="fr-FR" sz="1600" i="1" dirty="0" smtClean="0"/>
          </a:p>
          <a:p>
            <a:pPr marL="822325" lvl="1" eaLnBrk="1" hangingPunct="1">
              <a:lnSpc>
                <a:spcPct val="80000"/>
              </a:lnSpc>
              <a:buFont typeface="Wingdings" panose="05000000000000000000" pitchFamily="2" charset="2"/>
              <a:buChar char="Ø"/>
            </a:pPr>
            <a:r>
              <a:rPr lang="en-GB" altLang="fr-FR" sz="1600" dirty="0" smtClean="0"/>
              <a:t>  81 are </a:t>
            </a:r>
            <a:r>
              <a:rPr lang="en-GB" altLang="fr-FR" sz="1600" i="1" dirty="0" smtClean="0"/>
              <a:t>probably carcinogenic to humans</a:t>
            </a:r>
            <a:r>
              <a:rPr lang="en-GB" altLang="fr-FR" sz="1600" dirty="0" smtClean="0"/>
              <a:t> (Group 2A)</a:t>
            </a:r>
            <a:endParaRPr lang="en-GB" altLang="fr-FR" sz="1600" i="1" dirty="0" smtClean="0"/>
          </a:p>
          <a:p>
            <a:pPr marL="822325" lvl="1" eaLnBrk="1" hangingPunct="1">
              <a:lnSpc>
                <a:spcPct val="80000"/>
              </a:lnSpc>
              <a:buFont typeface="Wingdings" panose="05000000000000000000" pitchFamily="2" charset="2"/>
              <a:buChar char="Ø"/>
            </a:pPr>
            <a:r>
              <a:rPr lang="en-GB" altLang="fr-FR" sz="1600" dirty="0" smtClean="0"/>
              <a:t>292 are </a:t>
            </a:r>
            <a:r>
              <a:rPr lang="en-GB" altLang="fr-FR" sz="1600" i="1" dirty="0" smtClean="0"/>
              <a:t>possibly carcinogenic to humans</a:t>
            </a:r>
            <a:r>
              <a:rPr lang="en-GB" altLang="fr-FR" sz="1600" dirty="0" smtClean="0"/>
              <a:t> (Group 2B)</a:t>
            </a:r>
          </a:p>
          <a:p>
            <a:pPr marL="822325" lvl="1" eaLnBrk="1" hangingPunct="1">
              <a:lnSpc>
                <a:spcPct val="80000"/>
              </a:lnSpc>
            </a:pPr>
            <a:endParaRPr lang="en-GB" altLang="fr-FR" sz="1600" i="1" dirty="0" smtClean="0"/>
          </a:p>
          <a:p>
            <a:pPr marL="0" indent="0" eaLnBrk="1" hangingPunct="1">
              <a:lnSpc>
                <a:spcPct val="80000"/>
              </a:lnSpc>
              <a:spcBef>
                <a:spcPct val="25000"/>
              </a:spcBef>
              <a:spcAft>
                <a:spcPct val="25000"/>
              </a:spcAft>
              <a:buFontTx/>
              <a:buNone/>
            </a:pPr>
            <a:r>
              <a:rPr lang="en-GB" altLang="fr-FR" sz="2000" dirty="0" smtClean="0"/>
              <a:t>National and international health agencies use the </a:t>
            </a:r>
            <a:r>
              <a:rPr lang="en-GB" altLang="fr-FR" sz="2000" i="1" dirty="0" smtClean="0"/>
              <a:t>Monographs</a:t>
            </a:r>
          </a:p>
          <a:p>
            <a:pPr marL="822325" lvl="1" eaLnBrk="1" hangingPunct="1">
              <a:lnSpc>
                <a:spcPct val="80000"/>
              </a:lnSpc>
              <a:buFont typeface="Wingdings" panose="05000000000000000000" pitchFamily="2" charset="2"/>
              <a:buChar char="Ø"/>
            </a:pPr>
            <a:r>
              <a:rPr lang="en-GB" altLang="fr-FR" sz="1600" dirty="0" smtClean="0"/>
              <a:t>As a source of scientific information on known or suspected carcinogens</a:t>
            </a:r>
          </a:p>
          <a:p>
            <a:pPr marL="822325" lvl="1" eaLnBrk="1" hangingPunct="1">
              <a:lnSpc>
                <a:spcPct val="80000"/>
              </a:lnSpc>
              <a:buFont typeface="Wingdings" panose="05000000000000000000" pitchFamily="2" charset="2"/>
              <a:buChar char="Ø"/>
            </a:pPr>
            <a:r>
              <a:rPr lang="en-GB" altLang="fr-FR" sz="1600" dirty="0" smtClean="0"/>
              <a:t>As scientific support for their actions to prevent exposure to known or suspected carcinogens</a:t>
            </a:r>
          </a:p>
        </p:txBody>
      </p:sp>
      <p:pic>
        <p:nvPicPr>
          <p:cNvPr id="12292" name="Picture 4" descr="tom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1484313"/>
            <a:ext cx="15875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6732588" y="3789363"/>
            <a:ext cx="1887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30000"/>
              </a:spcBef>
              <a:buFontTx/>
              <a:buNone/>
            </a:pPr>
            <a:r>
              <a:rPr lang="de-DE" altLang="fr-FR" sz="1200">
                <a:solidFill>
                  <a:srgbClr val="000000"/>
                </a:solidFill>
                <a:latin typeface="Tahoma" panose="020B0604030504040204" pitchFamily="34" charset="0"/>
              </a:rPr>
              <a:t>Lorenzo Tomatis </a:t>
            </a:r>
            <a:br>
              <a:rPr lang="de-DE" altLang="fr-FR" sz="1200">
                <a:solidFill>
                  <a:srgbClr val="000000"/>
                </a:solidFill>
                <a:latin typeface="Tahoma" panose="020B0604030504040204" pitchFamily="34" charset="0"/>
              </a:rPr>
            </a:br>
            <a:r>
              <a:rPr lang="de-DE" altLang="fr-FR" sz="1200">
                <a:solidFill>
                  <a:srgbClr val="000000"/>
                </a:solidFill>
                <a:latin typeface="Tahoma" panose="020B0604030504040204" pitchFamily="34" charset="0"/>
              </a:rPr>
              <a:t>1929-2007</a:t>
            </a:r>
            <a:endParaRPr lang="en-US" altLang="fr-FR" sz="1200">
              <a:solidFill>
                <a:schemeClr val="tx2"/>
              </a:solidFill>
              <a:latin typeface="Tahoma" panose="020B0604030504040204" pitchFamily="34" charset="0"/>
            </a:endParaRPr>
          </a:p>
        </p:txBody>
      </p:sp>
    </p:spTree>
    <p:extLst>
      <p:ext uri="{BB962C8B-B14F-4D97-AF65-F5344CB8AC3E}">
        <p14:creationId xmlns:p14="http://schemas.microsoft.com/office/powerpoint/2010/main" val="3486724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82613" y="67845"/>
            <a:ext cx="8015287" cy="626549"/>
          </a:xfrm>
        </p:spPr>
        <p:txBody>
          <a:bodyPr/>
          <a:lstStyle/>
          <a:p>
            <a:r>
              <a:rPr lang="de-DE" altLang="fr-FR" dirty="0" smtClean="0"/>
              <a:t>Ways forward</a:t>
            </a:r>
            <a:endParaRPr lang="fr-FR" altLang="fr-FR" dirty="0" smtClean="0"/>
          </a:p>
        </p:txBody>
      </p:sp>
      <p:sp>
        <p:nvSpPr>
          <p:cNvPr id="3" name="TextBox 2"/>
          <p:cNvSpPr txBox="1"/>
          <p:nvPr/>
        </p:nvSpPr>
        <p:spPr>
          <a:xfrm>
            <a:off x="304800" y="900577"/>
            <a:ext cx="8293100" cy="5909310"/>
          </a:xfrm>
          <a:prstGeom prst="rect">
            <a:avLst/>
          </a:prstGeom>
          <a:noFill/>
        </p:spPr>
        <p:txBody>
          <a:bodyPr wrap="square">
            <a:spAutoFit/>
          </a:bodyPr>
          <a:lstStyle/>
          <a:p>
            <a:pPr marL="342900" indent="-342900">
              <a:buFont typeface="Arial" panose="020B0604020202020204" pitchFamily="34" charset="0"/>
              <a:buChar char="•"/>
            </a:pPr>
            <a:r>
              <a:rPr lang="en-US" altLang="en-US" sz="2400" dirty="0" smtClean="0">
                <a:solidFill>
                  <a:srgbClr val="FF0000"/>
                </a:solidFill>
                <a:cs typeface="Arial" charset="0"/>
              </a:rPr>
              <a:t>Mendelian randomization  </a:t>
            </a:r>
            <a:r>
              <a:rPr lang="en-US" altLang="en-US" sz="2400" dirty="0" smtClean="0">
                <a:cs typeface="Arial" charset="0"/>
              </a:rPr>
              <a:t>(</a:t>
            </a:r>
            <a:r>
              <a:rPr lang="en-US" altLang="en-US" sz="2400" dirty="0" err="1" smtClean="0">
                <a:cs typeface="Arial" charset="0"/>
              </a:rPr>
              <a:t>eg</a:t>
            </a:r>
            <a:r>
              <a:rPr lang="en-US" altLang="en-US" sz="2400" dirty="0" smtClean="0">
                <a:cs typeface="Arial" charset="0"/>
              </a:rPr>
              <a:t> coffee drinking and childhood leukemia)</a:t>
            </a:r>
          </a:p>
          <a:p>
            <a:pPr marL="342900" indent="-342900">
              <a:buFont typeface="Arial" panose="020B0604020202020204" pitchFamily="34" charset="0"/>
              <a:buChar char="•"/>
            </a:pPr>
            <a:endParaRPr lang="en-US" altLang="en-US" sz="2400" dirty="0" smtClean="0">
              <a:cs typeface="Arial" charset="0"/>
            </a:endParaRPr>
          </a:p>
          <a:p>
            <a:pPr marL="342900" indent="-342900">
              <a:buFont typeface="Arial" panose="020B0604020202020204" pitchFamily="34" charset="0"/>
              <a:buChar char="•"/>
            </a:pPr>
            <a:r>
              <a:rPr lang="en-US" altLang="en-US" sz="2400" dirty="0">
                <a:solidFill>
                  <a:srgbClr val="FF0000"/>
                </a:solidFill>
                <a:cs typeface="Arial" charset="0"/>
              </a:rPr>
              <a:t>B</a:t>
            </a:r>
            <a:r>
              <a:rPr lang="en-US" altLang="en-US" sz="2400" dirty="0" smtClean="0">
                <a:solidFill>
                  <a:srgbClr val="FF0000"/>
                </a:solidFill>
                <a:cs typeface="Arial" charset="0"/>
              </a:rPr>
              <a:t>iomarkers</a:t>
            </a:r>
            <a:r>
              <a:rPr lang="en-US" altLang="en-US" sz="2400" dirty="0" smtClean="0">
                <a:cs typeface="Arial" charset="0"/>
              </a:rPr>
              <a:t> </a:t>
            </a:r>
            <a:r>
              <a:rPr lang="en-US" altLang="en-US" sz="2400" dirty="0">
                <a:cs typeface="Arial" charset="0"/>
              </a:rPr>
              <a:t>of </a:t>
            </a:r>
            <a:r>
              <a:rPr lang="en-US" altLang="en-US" sz="2400" dirty="0" smtClean="0">
                <a:cs typeface="Arial" charset="0"/>
              </a:rPr>
              <a:t>exposure, intermediate effects or genetic susceptibility to complement questionnaires, however these could </a:t>
            </a:r>
            <a:r>
              <a:rPr lang="en-US" altLang="en-US" sz="2400" dirty="0">
                <a:cs typeface="Arial" charset="0"/>
              </a:rPr>
              <a:t>be affected by disease status (cord blood</a:t>
            </a:r>
            <a:r>
              <a:rPr lang="en-US" altLang="en-US" sz="2400" dirty="0" smtClean="0">
                <a:cs typeface="Arial" charset="0"/>
              </a:rPr>
              <a:t>)</a:t>
            </a:r>
          </a:p>
          <a:p>
            <a:pPr marL="342900" indent="-342900">
              <a:buFont typeface="Arial" panose="020B0604020202020204" pitchFamily="34" charset="0"/>
              <a:buChar char="•"/>
            </a:pPr>
            <a:r>
              <a:rPr lang="en-GB" sz="2400" dirty="0"/>
              <a:t>M</a:t>
            </a:r>
            <a:r>
              <a:rPr lang="en-GB" sz="2400" dirty="0" smtClean="0"/>
              <a:t>eta-analysis </a:t>
            </a:r>
            <a:r>
              <a:rPr lang="en-GB" sz="2400" dirty="0"/>
              <a:t>of </a:t>
            </a:r>
            <a:r>
              <a:rPr lang="en-GB" sz="2400" dirty="0">
                <a:solidFill>
                  <a:srgbClr val="FF0000"/>
                </a:solidFill>
              </a:rPr>
              <a:t>methylation data </a:t>
            </a:r>
            <a:r>
              <a:rPr lang="en-GB" sz="2400" dirty="0"/>
              <a:t>identified numerous loci involved in response to maternal smoking in pregnancy with persistence into later </a:t>
            </a:r>
            <a:r>
              <a:rPr lang="en-GB" sz="2400" dirty="0" smtClean="0"/>
              <a:t>childhood (</a:t>
            </a:r>
            <a:r>
              <a:rPr lang="en-GB" sz="2400" dirty="0" err="1" smtClean="0"/>
              <a:t>Joubert</a:t>
            </a:r>
            <a:r>
              <a:rPr lang="en-GB" sz="2400" dirty="0" smtClean="0"/>
              <a:t> et al, 2016)</a:t>
            </a:r>
            <a:endParaRPr lang="en-US" altLang="en-US" sz="2400" dirty="0" smtClean="0">
              <a:cs typeface="Arial" charset="0"/>
            </a:endParaRPr>
          </a:p>
          <a:p>
            <a:pPr marL="342900" indent="-342900">
              <a:buFont typeface="Arial" panose="020B0604020202020204" pitchFamily="34" charset="0"/>
              <a:buChar char="•"/>
            </a:pPr>
            <a:endParaRPr lang="en-US" altLang="en-US" sz="2400" dirty="0">
              <a:cs typeface="Arial" charset="0"/>
            </a:endParaRPr>
          </a:p>
          <a:p>
            <a:pPr marL="342900" indent="-342900">
              <a:buFont typeface="Arial" panose="020B0604020202020204" pitchFamily="34" charset="0"/>
              <a:buChar char="•"/>
            </a:pPr>
            <a:r>
              <a:rPr lang="en-GB" sz="2400" dirty="0" smtClean="0"/>
              <a:t>Large </a:t>
            </a:r>
            <a:r>
              <a:rPr lang="en-GB" sz="2400" dirty="0"/>
              <a:t>and growing number of childhood cancer </a:t>
            </a:r>
            <a:r>
              <a:rPr lang="en-GB" sz="2400" dirty="0" smtClean="0"/>
              <a:t>survivors; compared </a:t>
            </a:r>
            <a:r>
              <a:rPr lang="en-GB" sz="2400" dirty="0"/>
              <a:t>with the general population, childhood cancer survivors have an increased risk of </a:t>
            </a:r>
            <a:r>
              <a:rPr lang="en-GB" sz="2400" dirty="0">
                <a:solidFill>
                  <a:srgbClr val="FF0000"/>
                </a:solidFill>
              </a:rPr>
              <a:t>second malignancies</a:t>
            </a:r>
          </a:p>
          <a:p>
            <a:pPr marL="342900" indent="-342900">
              <a:buFont typeface="Arial" panose="020B0604020202020204" pitchFamily="34" charset="0"/>
              <a:buChar char="•"/>
            </a:pPr>
            <a:endParaRPr lang="en-US" altLang="en-US" sz="2400" dirty="0">
              <a:cs typeface="Arial" charset="0"/>
            </a:endParaRPr>
          </a:p>
          <a:p>
            <a:pPr>
              <a:defRPr/>
            </a:pPr>
            <a:endParaRPr lang="de-DE" dirty="0">
              <a:cs typeface="Arial" charset="0"/>
            </a:endParaRPr>
          </a:p>
        </p:txBody>
      </p:sp>
    </p:spTree>
    <p:extLst>
      <p:ext uri="{BB962C8B-B14F-4D97-AF65-F5344CB8AC3E}">
        <p14:creationId xmlns:p14="http://schemas.microsoft.com/office/powerpoint/2010/main" val="1826192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67845"/>
            <a:ext cx="9143999" cy="626549"/>
          </a:xfrm>
        </p:spPr>
        <p:txBody>
          <a:bodyPr/>
          <a:lstStyle/>
          <a:p>
            <a:r>
              <a:rPr lang="de-DE" altLang="fr-FR" sz="4000" dirty="0" smtClean="0"/>
              <a:t>Annual update from the Monographs</a:t>
            </a:r>
            <a:endParaRPr lang="fr-FR" altLang="fr-FR" sz="4000" dirty="0" smtClean="0"/>
          </a:p>
        </p:txBody>
      </p:sp>
      <p:pic>
        <p:nvPicPr>
          <p:cNvPr id="2" name="Picture 1"/>
          <p:cNvPicPr>
            <a:picLocks noChangeAspect="1"/>
          </p:cNvPicPr>
          <p:nvPr/>
        </p:nvPicPr>
        <p:blipFill>
          <a:blip r:embed="rId3"/>
          <a:stretch>
            <a:fillRect/>
          </a:stretch>
        </p:blipFill>
        <p:spPr>
          <a:xfrm>
            <a:off x="147874" y="804567"/>
            <a:ext cx="8882838" cy="5280643"/>
          </a:xfrm>
          <a:prstGeom prst="rect">
            <a:avLst/>
          </a:prstGeom>
        </p:spPr>
      </p:pic>
    </p:spTree>
    <p:extLst>
      <p:ext uri="{BB962C8B-B14F-4D97-AF65-F5344CB8AC3E}">
        <p14:creationId xmlns:p14="http://schemas.microsoft.com/office/powerpoint/2010/main" val="2444259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250825" y="3860800"/>
            <a:ext cx="8664575" cy="1239838"/>
          </a:xfrm>
        </p:spPr>
        <p:txBody>
          <a:bodyPr/>
          <a:lstStyle/>
          <a:p>
            <a:pPr marL="114300" indent="-114300" eaLnBrk="1" hangingPunct="1">
              <a:lnSpc>
                <a:spcPct val="80000"/>
              </a:lnSpc>
              <a:buFontTx/>
              <a:buNone/>
              <a:tabLst>
                <a:tab pos="1549400" algn="l"/>
                <a:tab pos="2349500" algn="l"/>
                <a:tab pos="3086100" algn="l"/>
                <a:tab pos="3835400" algn="l"/>
                <a:tab pos="4635500" algn="l"/>
                <a:tab pos="5372100" algn="l"/>
                <a:tab pos="6121400" algn="l"/>
                <a:tab pos="6921500" algn="l"/>
              </a:tabLst>
            </a:pPr>
            <a:r>
              <a:rPr lang="en-GB" altLang="fr-FR" sz="2000" b="1" dirty="0" smtClean="0"/>
              <a:t>The </a:t>
            </a:r>
            <a:r>
              <a:rPr lang="en-GB" altLang="fr-FR" sz="2000" b="1" i="1" dirty="0" smtClean="0"/>
              <a:t>IARC Monographs</a:t>
            </a:r>
            <a:r>
              <a:rPr lang="en-GB" altLang="fr-FR" sz="2000" b="1" dirty="0" smtClean="0"/>
              <a:t> and Handbooks are supported by grants from</a:t>
            </a:r>
          </a:p>
          <a:p>
            <a:pPr marL="800100" lvl="1" indent="-457200" eaLnBrk="1" hangingPunct="1">
              <a:lnSpc>
                <a:spcPct val="80000"/>
              </a:lnSpc>
              <a:buFont typeface="Wingdings" panose="05000000000000000000" pitchFamily="2" charset="2"/>
              <a:buChar char="Ø"/>
              <a:tabLst>
                <a:tab pos="1549400" algn="l"/>
                <a:tab pos="2349500" algn="l"/>
                <a:tab pos="3086100" algn="l"/>
                <a:tab pos="3835400" algn="l"/>
                <a:tab pos="4635500" algn="l"/>
                <a:tab pos="5372100" algn="l"/>
                <a:tab pos="6121400" algn="l"/>
                <a:tab pos="6921500" algn="l"/>
              </a:tabLst>
            </a:pPr>
            <a:r>
              <a:rPr lang="en-GB" altLang="fr-FR" sz="1800" b="1" dirty="0" smtClean="0"/>
              <a:t>U.S. National Cancer Institute (since 1982)</a:t>
            </a:r>
          </a:p>
          <a:p>
            <a:pPr marL="800100" lvl="1" indent="-457200" eaLnBrk="1" hangingPunct="1">
              <a:lnSpc>
                <a:spcPct val="80000"/>
              </a:lnSpc>
              <a:buFont typeface="Wingdings" panose="05000000000000000000" pitchFamily="2" charset="2"/>
              <a:buChar char="Ø"/>
              <a:tabLst>
                <a:tab pos="1549400" algn="l"/>
                <a:tab pos="2349500" algn="l"/>
                <a:tab pos="3086100" algn="l"/>
                <a:tab pos="3835400" algn="l"/>
                <a:tab pos="4635500" algn="l"/>
                <a:tab pos="5372100" algn="l"/>
                <a:tab pos="6121400" algn="l"/>
                <a:tab pos="6921500" algn="l"/>
              </a:tabLst>
            </a:pPr>
            <a:r>
              <a:rPr lang="en-GB" altLang="fr-FR" sz="1800" b="1" dirty="0" smtClean="0"/>
              <a:t>European Commission, DG Employment, Social Affairs and Inclusion (since 1986)</a:t>
            </a:r>
          </a:p>
          <a:p>
            <a:pPr marL="800100" lvl="1" indent="-457200" eaLnBrk="1" hangingPunct="1">
              <a:lnSpc>
                <a:spcPct val="80000"/>
              </a:lnSpc>
              <a:buFont typeface="Wingdings" panose="05000000000000000000" pitchFamily="2" charset="2"/>
              <a:buChar char="Ø"/>
              <a:tabLst>
                <a:tab pos="1549400" algn="l"/>
                <a:tab pos="2349500" algn="l"/>
                <a:tab pos="3086100" algn="l"/>
                <a:tab pos="3835400" algn="l"/>
                <a:tab pos="4635500" algn="l"/>
                <a:tab pos="5372100" algn="l"/>
                <a:tab pos="6121400" algn="l"/>
                <a:tab pos="6921500" algn="l"/>
              </a:tabLst>
            </a:pPr>
            <a:r>
              <a:rPr lang="en-GB" altLang="fr-FR" sz="1800" b="1" dirty="0" smtClean="0"/>
              <a:t>U.S. National Institute of Environmental Health Sciences (since 1992</a:t>
            </a:r>
            <a:r>
              <a:rPr lang="en-GB" altLang="fr-FR" sz="1800" b="1" dirty="0" smtClean="0"/>
              <a:t>)</a:t>
            </a:r>
            <a:endParaRPr lang="en-GB" altLang="fr-FR" sz="1800" b="1" dirty="0" smtClean="0"/>
          </a:p>
        </p:txBody>
      </p:sp>
      <p:sp>
        <p:nvSpPr>
          <p:cNvPr id="59395" name="Rectangle 4"/>
          <p:cNvSpPr>
            <a:spLocks noGrp="1" noChangeArrowheads="1"/>
          </p:cNvSpPr>
          <p:nvPr>
            <p:ph type="title"/>
          </p:nvPr>
        </p:nvSpPr>
        <p:spPr>
          <a:xfrm>
            <a:off x="468313" y="77788"/>
            <a:ext cx="8229600" cy="592137"/>
          </a:xfrm>
        </p:spPr>
        <p:txBody>
          <a:bodyPr/>
          <a:lstStyle/>
          <a:p>
            <a:pPr eaLnBrk="1" hangingPunct="1"/>
            <a:r>
              <a:rPr lang="en-GB" altLang="fr-FR" sz="4000" smtClean="0"/>
              <a:t>Acknowledgements</a:t>
            </a:r>
          </a:p>
        </p:txBody>
      </p:sp>
      <p:sp>
        <p:nvSpPr>
          <p:cNvPr id="59396" name="TextBox 2"/>
          <p:cNvSpPr txBox="1">
            <a:spLocks noChangeArrowheads="1"/>
          </p:cNvSpPr>
          <p:nvPr/>
        </p:nvSpPr>
        <p:spPr bwMode="auto">
          <a:xfrm>
            <a:off x="6113463" y="6059488"/>
            <a:ext cx="297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pPr>
            <a:r>
              <a:rPr lang="de-DE" altLang="ja-JP" sz="3600" b="1" dirty="0" smtClean="0">
                <a:solidFill>
                  <a:srgbClr val="000000"/>
                </a:solidFill>
                <a:ea typeface="MS PGothic" panose="020B0600070205080204" pitchFamily="34" charset="-128"/>
              </a:rPr>
              <a:t>Thank you!</a:t>
            </a:r>
            <a:endParaRPr lang="en-GB" altLang="en-US" sz="3600" dirty="0" smtClean="0">
              <a:solidFill>
                <a:srgbClr val="000000"/>
              </a:solidFill>
            </a:endParaRPr>
          </a:p>
        </p:txBody>
      </p:sp>
      <p:pic>
        <p:nvPicPr>
          <p:cNvPr id="5939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307" y="709256"/>
            <a:ext cx="8857258" cy="309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23072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52400"/>
            <a:ext cx="8353425" cy="914400"/>
          </a:xfrm>
        </p:spPr>
        <p:txBody>
          <a:bodyPr/>
          <a:lstStyle/>
          <a:p>
            <a:pPr algn="l" eaLnBrk="1" hangingPunct="1"/>
            <a:r>
              <a:rPr lang="en-GB" altLang="en-US" sz="3400" dirty="0" smtClean="0"/>
              <a:t>Global burden and control of cancer</a:t>
            </a:r>
          </a:p>
        </p:txBody>
      </p:sp>
      <p:sp>
        <p:nvSpPr>
          <p:cNvPr id="15363" name="Rectangle 3"/>
          <p:cNvSpPr>
            <a:spLocks noGrp="1" noChangeArrowheads="1"/>
          </p:cNvSpPr>
          <p:nvPr>
            <p:ph type="body" idx="1"/>
          </p:nvPr>
        </p:nvSpPr>
        <p:spPr>
          <a:xfrm>
            <a:off x="419100" y="990339"/>
            <a:ext cx="8078788" cy="5581650"/>
          </a:xfrm>
        </p:spPr>
        <p:txBody>
          <a:bodyPr/>
          <a:lstStyle/>
          <a:p>
            <a:pPr eaLnBrk="1" hangingPunct="1"/>
            <a:r>
              <a:rPr lang="en-GB" altLang="en-US" sz="2400" b="1" dirty="0" smtClean="0"/>
              <a:t>Rising burden of cancer</a:t>
            </a:r>
            <a:r>
              <a:rPr lang="en-GB" altLang="en-US" sz="2400" dirty="0" smtClean="0"/>
              <a:t>: estimates </a:t>
            </a:r>
            <a:br>
              <a:rPr lang="en-GB" altLang="en-US" sz="2400" dirty="0" smtClean="0"/>
            </a:br>
            <a:r>
              <a:rPr lang="en-GB" altLang="en-US" sz="2400" dirty="0" smtClean="0"/>
              <a:t>by 2025 19.3 million new cases/a </a:t>
            </a:r>
            <a:br>
              <a:rPr lang="en-GB" altLang="en-US" sz="2400" dirty="0" smtClean="0"/>
            </a:br>
            <a:r>
              <a:rPr lang="en-GB" altLang="en-US" sz="2400" dirty="0" smtClean="0"/>
              <a:t>compared to 14.1 million in 2012</a:t>
            </a:r>
          </a:p>
          <a:p>
            <a:pPr eaLnBrk="1" hangingPunct="1"/>
            <a:r>
              <a:rPr lang="en-GB" altLang="en-US" sz="2400" dirty="0" smtClean="0"/>
              <a:t>Majority of the increase in cancer </a:t>
            </a:r>
            <a:br>
              <a:rPr lang="en-GB" altLang="en-US" sz="2400" dirty="0" smtClean="0"/>
            </a:br>
            <a:r>
              <a:rPr lang="en-GB" altLang="en-US" sz="2400" dirty="0" smtClean="0"/>
              <a:t>burden expected in </a:t>
            </a:r>
            <a:r>
              <a:rPr lang="en-GB" altLang="en-US" sz="2400" b="1" dirty="0" smtClean="0"/>
              <a:t>low- and </a:t>
            </a:r>
            <a:br>
              <a:rPr lang="en-GB" altLang="en-US" sz="2400" b="1" dirty="0" smtClean="0"/>
            </a:br>
            <a:r>
              <a:rPr lang="en-GB" altLang="en-US" sz="2400" b="1" dirty="0" smtClean="0"/>
              <a:t>middle-income countries </a:t>
            </a:r>
            <a:r>
              <a:rPr lang="en-GB" altLang="en-US" sz="2400" dirty="0" smtClean="0"/>
              <a:t>(LMIC)</a:t>
            </a:r>
          </a:p>
          <a:p>
            <a:pPr eaLnBrk="1" hangingPunct="1"/>
            <a:r>
              <a:rPr lang="en-GB" altLang="en-US" sz="2400" b="1" dirty="0" smtClean="0"/>
              <a:t>Prevention </a:t>
            </a:r>
            <a:r>
              <a:rPr lang="en-GB" altLang="en-US" sz="2400" dirty="0" smtClean="0"/>
              <a:t>probably</a:t>
            </a:r>
            <a:r>
              <a:rPr lang="en-GB" altLang="en-US" sz="2400" b="1" dirty="0" smtClean="0"/>
              <a:t> the single most effective response</a:t>
            </a:r>
            <a:r>
              <a:rPr lang="en-GB" altLang="en-US" sz="2400" dirty="0" smtClean="0"/>
              <a:t> to these challenges, particularly in LMIC where health services are least able to meet the impending challenge. </a:t>
            </a:r>
          </a:p>
          <a:p>
            <a:pPr eaLnBrk="1" hangingPunct="1"/>
            <a:r>
              <a:rPr lang="en-GB" altLang="en-US" sz="2400" dirty="0" smtClean="0"/>
              <a:t>The first step in cancer prevention is to </a:t>
            </a:r>
            <a:r>
              <a:rPr lang="en-GB" altLang="en-US" sz="2400" b="1" dirty="0" smtClean="0"/>
              <a:t>identify the causes of human cancer </a:t>
            </a:r>
            <a:r>
              <a:rPr lang="en-GB" altLang="en-US" sz="2400" dirty="0">
                <a:solidFill>
                  <a:srgbClr val="3333FF"/>
                </a:solidFill>
                <a:latin typeface="+mj-lt"/>
                <a:ea typeface="+mj-ea"/>
                <a:cs typeface="+mj-cs"/>
              </a:rPr>
              <a:t>http://monographs.iarc.fr/  </a:t>
            </a:r>
            <a:r>
              <a:rPr lang="en-GB" altLang="en-US" sz="2400" dirty="0" smtClean="0"/>
              <a:t>and</a:t>
            </a:r>
            <a:r>
              <a:rPr lang="en-GB" altLang="en-US" sz="2400" b="1" dirty="0" smtClean="0"/>
              <a:t> what works in cancer prevention 						</a:t>
            </a:r>
            <a:r>
              <a:rPr lang="en-GB" altLang="en-US" sz="2400" dirty="0" smtClean="0">
                <a:solidFill>
                  <a:srgbClr val="3333FF"/>
                </a:solidFill>
                <a:latin typeface="+mj-lt"/>
                <a:ea typeface="+mj-ea"/>
                <a:cs typeface="+mj-cs"/>
              </a:rPr>
              <a:t>http</a:t>
            </a:r>
            <a:r>
              <a:rPr lang="en-GB" altLang="en-US" sz="2400" dirty="0">
                <a:solidFill>
                  <a:srgbClr val="3333FF"/>
                </a:solidFill>
                <a:latin typeface="+mj-lt"/>
                <a:ea typeface="+mj-ea"/>
                <a:cs typeface="+mj-cs"/>
              </a:rPr>
              <a:t>://handbooks.iarc.fr/</a:t>
            </a: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447675"/>
            <a:ext cx="211772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191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51countries"/>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title"/>
          </p:nvPr>
        </p:nvSpPr>
        <p:spPr>
          <a:xfrm>
            <a:off x="879475" y="274638"/>
            <a:ext cx="8229600" cy="922337"/>
          </a:xfrm>
        </p:spPr>
        <p:txBody>
          <a:bodyPr/>
          <a:lstStyle/>
          <a:p>
            <a:pPr eaLnBrk="1" hangingPunct="1"/>
            <a:r>
              <a:rPr lang="en-GB" altLang="en-US" sz="2000" smtClean="0">
                <a:solidFill>
                  <a:srgbClr val="0000FF"/>
                </a:solidFill>
              </a:rPr>
              <a:t>The IARC Monographs, a worldwide endeavour that since 1971 </a:t>
            </a:r>
            <a:br>
              <a:rPr lang="en-GB" altLang="en-US" sz="2000" smtClean="0">
                <a:solidFill>
                  <a:srgbClr val="0000FF"/>
                </a:solidFill>
              </a:rPr>
            </a:br>
            <a:r>
              <a:rPr lang="en-GB" altLang="en-US" sz="2000" smtClean="0">
                <a:solidFill>
                  <a:srgbClr val="0000FF"/>
                </a:solidFill>
              </a:rPr>
              <a:t>has involved over 1000 scientists from over 50 countries</a:t>
            </a:r>
            <a:endParaRPr lang="en-GB" altLang="en-US" sz="2400" smtClean="0">
              <a:solidFill>
                <a:srgbClr val="0000FF"/>
              </a:solidFill>
            </a:endParaRPr>
          </a:p>
        </p:txBody>
      </p:sp>
      <p:pic>
        <p:nvPicPr>
          <p:cNvPr id="20484" name="Picture 4" descr="OMSlogoCouleu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0170" t="10170" r="10170" b="10170"/>
          <a:stretch>
            <a:fillRect/>
          </a:stretch>
        </p:blipFill>
        <p:spPr bwMode="auto">
          <a:xfrm>
            <a:off x="152400" y="152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6096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7"/>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6096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8"/>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9"/>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6096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0" name="Picture 10"/>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1" name="Picture 11"/>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6096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2" name="Picture 12"/>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3" name="Picture 13"/>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8400" y="6096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4" name="Picture 14"/>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5" name="Picture 15"/>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95600" y="6096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6" name="Picture 16"/>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956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7" name="Picture 17"/>
          <p:cNvPicPr preferRelativeResize="0">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52800" y="6096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8" name="Picture 18"/>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9" name="Picture 19"/>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10000" y="6096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0" name="Picture 20"/>
          <p:cNvPicPr preferRelativeResize="0">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100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1" name="Picture 21"/>
          <p:cNvPicPr preferRelativeResize="0">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67200" y="6096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2" name="Picture 22"/>
          <p:cNvPicPr preferRelativeResize="0">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672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3" name="Picture 23"/>
          <p:cNvPicPr preferRelativeResize="0">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24400" y="6096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4" name="Picture 24"/>
          <p:cNvPicPr preferRelativeResize="0">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244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5" name="Picture 25"/>
          <p:cNvPicPr preferRelativeResize="0">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81600" y="6096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6" name="Picture 26"/>
          <p:cNvPicPr preferRelativeResize="0">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1816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7" name="Picture 27"/>
          <p:cNvPicPr preferRelativeResize="0">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38800" y="6096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8" name="Picture 28"/>
          <p:cNvPicPr preferRelativeResize="0">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388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9" name="Picture 29"/>
          <p:cNvPicPr preferRelativeResize="0">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096000" y="6096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0" name="Picture 30"/>
          <p:cNvPicPr preferRelativeResize="0">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960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1" name="Picture 31"/>
          <p:cNvPicPr preferRelativeResize="0">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553200" y="6096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2" name="Picture 32"/>
          <p:cNvPicPr preferRelativeResize="0">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5532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3" name="Picture 33"/>
          <p:cNvPicPr preferRelativeResize="0">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010400" y="6096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4" name="Picture 34"/>
          <p:cNvPicPr preferRelativeResize="0">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0104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5" name="Picture 3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451725" y="6402388"/>
            <a:ext cx="4318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6" name="Picture 3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451725" y="6092825"/>
            <a:ext cx="433388"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837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82613" y="115888"/>
            <a:ext cx="8015287" cy="914400"/>
          </a:xfrm>
        </p:spPr>
        <p:txBody>
          <a:bodyPr/>
          <a:lstStyle/>
          <a:p>
            <a:pPr eaLnBrk="1" hangingPunct="1">
              <a:spcBef>
                <a:spcPct val="10000"/>
              </a:spcBef>
              <a:spcAft>
                <a:spcPct val="10000"/>
              </a:spcAft>
            </a:pPr>
            <a:r>
              <a:rPr lang="en-GB" altLang="fr-FR" sz="3200" smtClean="0"/>
              <a:t>Advisory Group, Priorities 2015-2019</a:t>
            </a:r>
            <a:endParaRPr lang="en-GB" altLang="fr-FR" sz="3200" i="1" smtClean="0">
              <a:cs typeface="Arial" panose="020B0604020202020204" pitchFamily="34" charset="0"/>
            </a:endParaRPr>
          </a:p>
        </p:txBody>
      </p:sp>
      <p:sp>
        <p:nvSpPr>
          <p:cNvPr id="43011" name="Content Placeholder 3"/>
          <p:cNvSpPr>
            <a:spLocks noGrp="1"/>
          </p:cNvSpPr>
          <p:nvPr>
            <p:ph sz="half" idx="1"/>
          </p:nvPr>
        </p:nvSpPr>
        <p:spPr/>
        <p:txBody>
          <a:bodyPr/>
          <a:lstStyle/>
          <a:p>
            <a:pPr>
              <a:defRPr/>
            </a:pPr>
            <a:endParaRPr lang="en-US" altLang="en-US" dirty="0" smtClean="0"/>
          </a:p>
          <a:p>
            <a:pPr>
              <a:defRPr/>
            </a:pPr>
            <a:endParaRPr lang="en-US" altLang="en-US" dirty="0" smtClean="0"/>
          </a:p>
          <a:p>
            <a:pPr>
              <a:defRPr/>
            </a:pPr>
            <a:r>
              <a:rPr lang="en-US" altLang="en-US" sz="2400" dirty="0" smtClean="0"/>
              <a:t>Bisphenol A</a:t>
            </a:r>
          </a:p>
          <a:p>
            <a:pPr>
              <a:defRPr/>
            </a:pPr>
            <a:r>
              <a:rPr lang="en-GB" altLang="en-US" sz="2400" dirty="0" smtClean="0"/>
              <a:t>Disinfected water </a:t>
            </a:r>
            <a:endParaRPr lang="en-US" altLang="en-US" sz="2400" dirty="0" smtClean="0"/>
          </a:p>
          <a:p>
            <a:pPr>
              <a:defRPr/>
            </a:pPr>
            <a:r>
              <a:rPr lang="en-US" altLang="en-US" sz="2400" dirty="0" smtClean="0"/>
              <a:t>Iron, dietary </a:t>
            </a:r>
          </a:p>
          <a:p>
            <a:pPr>
              <a:defRPr/>
            </a:pPr>
            <a:r>
              <a:rPr lang="en-US" altLang="en-US" sz="2400" dirty="0" err="1" smtClean="0"/>
              <a:t>Maté</a:t>
            </a:r>
            <a:r>
              <a:rPr lang="en-US" altLang="en-US" sz="2400" dirty="0" smtClean="0"/>
              <a:t> &amp; coffee drinking</a:t>
            </a:r>
          </a:p>
          <a:p>
            <a:pPr>
              <a:defRPr/>
            </a:pPr>
            <a:r>
              <a:rPr lang="en-US" altLang="en-US" sz="2400" dirty="0" smtClean="0"/>
              <a:t>Nicotine</a:t>
            </a:r>
          </a:p>
          <a:p>
            <a:pPr>
              <a:defRPr/>
            </a:pPr>
            <a:r>
              <a:rPr lang="en-US" altLang="en-US" sz="2400" dirty="0" smtClean="0"/>
              <a:t>Opium</a:t>
            </a:r>
          </a:p>
          <a:p>
            <a:pPr>
              <a:defRPr/>
            </a:pPr>
            <a:r>
              <a:rPr lang="en-US" altLang="en-US" sz="2400" dirty="0" smtClean="0"/>
              <a:t>H </a:t>
            </a:r>
            <a:r>
              <a:rPr lang="en-US" altLang="en-US" sz="2400" dirty="0" err="1" smtClean="0"/>
              <a:t>Cytomegalie</a:t>
            </a:r>
            <a:r>
              <a:rPr lang="en-US" altLang="en-US" sz="2400" dirty="0" smtClean="0"/>
              <a:t> Virus </a:t>
            </a:r>
          </a:p>
          <a:p>
            <a:pPr>
              <a:defRPr/>
            </a:pPr>
            <a:r>
              <a:rPr lang="en-US" altLang="en-US" sz="2400" dirty="0"/>
              <a:t>Beta-carotene </a:t>
            </a:r>
          </a:p>
          <a:p>
            <a:pPr marL="0" indent="0">
              <a:buFontTx/>
              <a:buNone/>
              <a:defRPr/>
            </a:pPr>
            <a:endParaRPr lang="en-US" altLang="en-US" sz="2400" dirty="0"/>
          </a:p>
          <a:p>
            <a:pPr>
              <a:defRPr/>
            </a:pPr>
            <a:endParaRPr lang="fr-FR" altLang="en-US" sz="2400" dirty="0" smtClean="0"/>
          </a:p>
        </p:txBody>
      </p:sp>
      <p:pic>
        <p:nvPicPr>
          <p:cNvPr id="430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763"/>
            <a:ext cx="9067800" cy="265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3"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594600" y="52388"/>
            <a:ext cx="1485900" cy="504825"/>
          </a:xfrm>
        </p:spPr>
      </p:pic>
      <p:sp>
        <p:nvSpPr>
          <p:cNvPr id="5" name="TextBox 4"/>
          <p:cNvSpPr txBox="1"/>
          <p:nvPr/>
        </p:nvSpPr>
        <p:spPr>
          <a:xfrm>
            <a:off x="4051300" y="2711450"/>
            <a:ext cx="4872038" cy="4006850"/>
          </a:xfrm>
          <a:prstGeom prst="rect">
            <a:avLst/>
          </a:prstGeom>
          <a:noFill/>
        </p:spPr>
        <p:txBody>
          <a:bodyPr>
            <a:spAutoFit/>
          </a:bodyPr>
          <a:lstStyle/>
          <a:p>
            <a:pPr marL="342900" indent="-342900" defTabSz="914400" eaLnBrk="0" fontAlgn="base" hangingPunct="0">
              <a:spcBef>
                <a:spcPct val="20000"/>
              </a:spcBef>
              <a:spcAft>
                <a:spcPct val="0"/>
              </a:spcAft>
              <a:buFontTx/>
              <a:buChar char="•"/>
              <a:defRPr/>
            </a:pPr>
            <a:r>
              <a:rPr lang="en-US" altLang="en-US" sz="2400" dirty="0" err="1">
                <a:solidFill>
                  <a:srgbClr val="000000"/>
                </a:solidFill>
              </a:rPr>
              <a:t>Dimethylformamide</a:t>
            </a:r>
            <a:endParaRPr lang="en-US" sz="2400" dirty="0">
              <a:solidFill>
                <a:srgbClr val="000000"/>
              </a:solidFill>
            </a:endParaRPr>
          </a:p>
          <a:p>
            <a:pPr marL="342900" indent="-342900" defTabSz="914400" eaLnBrk="0" fontAlgn="base" hangingPunct="0">
              <a:spcBef>
                <a:spcPct val="20000"/>
              </a:spcBef>
              <a:spcAft>
                <a:spcPct val="0"/>
              </a:spcAft>
              <a:buFontTx/>
              <a:buChar char="•"/>
              <a:defRPr/>
            </a:pPr>
            <a:r>
              <a:rPr lang="de-DE" altLang="en-US" sz="2400" dirty="0">
                <a:solidFill>
                  <a:srgbClr val="000000"/>
                </a:solidFill>
              </a:rPr>
              <a:t>Carbon nanotubes</a:t>
            </a:r>
            <a:endParaRPr lang="de-DE" sz="2400" dirty="0">
              <a:solidFill>
                <a:srgbClr val="000000"/>
              </a:solidFill>
            </a:endParaRPr>
          </a:p>
          <a:p>
            <a:pPr marL="342900" indent="-342900" defTabSz="914400" eaLnBrk="0" fontAlgn="base" hangingPunct="0">
              <a:spcBef>
                <a:spcPct val="20000"/>
              </a:spcBef>
              <a:spcAft>
                <a:spcPct val="0"/>
              </a:spcAft>
              <a:buFontTx/>
              <a:buChar char="•"/>
              <a:defRPr/>
            </a:pPr>
            <a:r>
              <a:rPr lang="de-DE" sz="2400" dirty="0">
                <a:solidFill>
                  <a:srgbClr val="000000"/>
                </a:solidFill>
              </a:rPr>
              <a:t>Sedentory work</a:t>
            </a:r>
            <a:endParaRPr lang="fr-FR" sz="2400" dirty="0">
              <a:solidFill>
                <a:srgbClr val="000000"/>
              </a:solidFill>
            </a:endParaRPr>
          </a:p>
          <a:p>
            <a:pPr marL="342900" indent="-342900" defTabSz="914400" eaLnBrk="0" fontAlgn="base" hangingPunct="0">
              <a:spcBef>
                <a:spcPct val="20000"/>
              </a:spcBef>
              <a:spcAft>
                <a:spcPct val="0"/>
              </a:spcAft>
              <a:buFontTx/>
              <a:buChar char="•"/>
              <a:defRPr/>
            </a:pPr>
            <a:r>
              <a:rPr lang="en-US" sz="2400" dirty="0">
                <a:solidFill>
                  <a:srgbClr val="000000"/>
                </a:solidFill>
              </a:rPr>
              <a:t>Tin compounds </a:t>
            </a:r>
            <a:endParaRPr lang="de-DE" sz="2400" dirty="0">
              <a:solidFill>
                <a:srgbClr val="000000"/>
              </a:solidFill>
            </a:endParaRPr>
          </a:p>
          <a:p>
            <a:pPr marL="342900" indent="-342900" defTabSz="914400" eaLnBrk="0" fontAlgn="base" hangingPunct="0">
              <a:spcBef>
                <a:spcPct val="20000"/>
              </a:spcBef>
              <a:spcAft>
                <a:spcPct val="0"/>
              </a:spcAft>
              <a:buFontTx/>
              <a:buChar char="•"/>
              <a:defRPr/>
            </a:pPr>
            <a:r>
              <a:rPr lang="de-DE" sz="2400" dirty="0">
                <a:solidFill>
                  <a:srgbClr val="000000"/>
                </a:solidFill>
              </a:rPr>
              <a:t>Pesticides</a:t>
            </a:r>
          </a:p>
          <a:p>
            <a:pPr marL="342900" indent="-342900" defTabSz="914400" eaLnBrk="0" fontAlgn="base" hangingPunct="0">
              <a:spcBef>
                <a:spcPct val="20000"/>
              </a:spcBef>
              <a:spcAft>
                <a:spcPct val="0"/>
              </a:spcAft>
              <a:buFontTx/>
              <a:buChar char="•"/>
              <a:defRPr/>
            </a:pPr>
            <a:r>
              <a:rPr lang="en-US" sz="2400" dirty="0">
                <a:solidFill>
                  <a:srgbClr val="000000"/>
                </a:solidFill>
              </a:rPr>
              <a:t>Shift work </a:t>
            </a:r>
          </a:p>
          <a:p>
            <a:pPr marL="342900" indent="-342900" defTabSz="914400" eaLnBrk="0" fontAlgn="base" hangingPunct="0">
              <a:spcBef>
                <a:spcPct val="20000"/>
              </a:spcBef>
              <a:spcAft>
                <a:spcPct val="0"/>
              </a:spcAft>
              <a:buFontTx/>
              <a:buChar char="•"/>
              <a:defRPr/>
            </a:pPr>
            <a:r>
              <a:rPr lang="en-US" sz="2400" dirty="0">
                <a:solidFill>
                  <a:srgbClr val="000000"/>
                </a:solidFill>
              </a:rPr>
              <a:t>Styrene</a:t>
            </a:r>
          </a:p>
          <a:p>
            <a:pPr marL="342900" indent="-342900" defTabSz="914400" eaLnBrk="0" fontAlgn="base" hangingPunct="0">
              <a:spcBef>
                <a:spcPct val="20000"/>
              </a:spcBef>
              <a:spcAft>
                <a:spcPct val="0"/>
              </a:spcAft>
              <a:buFontTx/>
              <a:buChar char="•"/>
              <a:defRPr/>
            </a:pPr>
            <a:r>
              <a:rPr lang="en-US" sz="2400" dirty="0">
                <a:solidFill>
                  <a:srgbClr val="000000"/>
                </a:solidFill>
              </a:rPr>
              <a:t>Welding</a:t>
            </a:r>
          </a:p>
          <a:p>
            <a:pPr marL="342900" indent="-342900" defTabSz="914400" eaLnBrk="0" fontAlgn="base" hangingPunct="0">
              <a:spcBef>
                <a:spcPct val="20000"/>
              </a:spcBef>
              <a:spcAft>
                <a:spcPct val="0"/>
              </a:spcAft>
              <a:buFontTx/>
              <a:buChar char="•"/>
              <a:defRPr/>
            </a:pPr>
            <a:r>
              <a:rPr lang="en-US" sz="2400" dirty="0">
                <a:solidFill>
                  <a:srgbClr val="000000"/>
                </a:solidFill>
              </a:rPr>
              <a:t>Coal dust</a:t>
            </a:r>
          </a:p>
        </p:txBody>
      </p:sp>
      <p:pic>
        <p:nvPicPr>
          <p:cNvPr id="4301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4068763"/>
            <a:ext cx="219868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stretch>
            <a:fillRect/>
          </a:stretch>
        </p:blipFill>
        <p:spPr>
          <a:xfrm>
            <a:off x="12700" y="5361181"/>
            <a:ext cx="7103869" cy="1369269"/>
          </a:xfrm>
          <a:prstGeom prst="rect">
            <a:avLst/>
          </a:prstGeom>
        </p:spPr>
      </p:pic>
    </p:spTree>
    <p:extLst>
      <p:ext uri="{BB962C8B-B14F-4D97-AF65-F5344CB8AC3E}">
        <p14:creationId xmlns:p14="http://schemas.microsoft.com/office/powerpoint/2010/main" val="2598935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monographs.iarc.fr/images/banners/monographs-web.jpg"/>
          <p:cNvPicPr>
            <a:picLocks noChangeAspect="1" noChangeArrowheads="1"/>
          </p:cNvPicPr>
          <p:nvPr/>
        </p:nvPicPr>
        <p:blipFill rotWithShape="1">
          <a:blip r:embed="rId3">
            <a:extLst>
              <a:ext uri="{28A0092B-C50C-407E-A947-70E740481C1C}">
                <a14:useLocalDpi xmlns:a14="http://schemas.microsoft.com/office/drawing/2010/main" val="0"/>
              </a:ext>
            </a:extLst>
          </a:blip>
          <a:srcRect t="23913" b="25821"/>
          <a:stretch/>
        </p:blipFill>
        <p:spPr bwMode="auto">
          <a:xfrm>
            <a:off x="395536" y="316402"/>
            <a:ext cx="8354055" cy="792088"/>
          </a:xfrm>
          <a:prstGeom prst="rect">
            <a:avLst/>
          </a:prstGeom>
          <a:noFill/>
          <a:effectLst>
            <a:softEdge rad="127000"/>
          </a:effectLst>
          <a:extLst>
            <a:ext uri="{909E8E84-426E-40dd-AFC4-6F175D3DCCD1}"/>
          </a:extLst>
        </p:spPr>
      </p:pic>
      <p:sp>
        <p:nvSpPr>
          <p:cNvPr id="18435" name="Title 1"/>
          <p:cNvSpPr>
            <a:spLocks noGrp="1"/>
          </p:cNvSpPr>
          <p:nvPr>
            <p:ph type="title"/>
          </p:nvPr>
        </p:nvSpPr>
        <p:spPr>
          <a:xfrm>
            <a:off x="0" y="301625"/>
            <a:ext cx="8597900" cy="873125"/>
          </a:xfrm>
        </p:spPr>
        <p:txBody>
          <a:bodyPr/>
          <a:lstStyle/>
          <a:p>
            <a:r>
              <a:rPr lang="en-US" altLang="en-US" sz="3600" b="1" smtClean="0"/>
              <a:t>How are Evaluations Conducted?</a:t>
            </a:r>
          </a:p>
        </p:txBody>
      </p:sp>
      <p:pic>
        <p:nvPicPr>
          <p:cNvPr id="18436" name="Content Placeholder 3"/>
          <p:cNvPicPr>
            <a:picLocks noChangeAspect="1"/>
          </p:cNvPicPr>
          <p:nvPr/>
        </p:nvPicPr>
        <p:blipFill>
          <a:blip r:embed="rId4">
            <a:extLst>
              <a:ext uri="{28A0092B-C50C-407E-A947-70E740481C1C}">
                <a14:useLocalDpi xmlns:a14="http://schemas.microsoft.com/office/drawing/2010/main" val="0"/>
              </a:ext>
            </a:extLst>
          </a:blip>
          <a:srcRect l="758" r="758"/>
          <a:stretch>
            <a:fillRect/>
          </a:stretch>
        </p:blipFill>
        <p:spPr bwMode="auto">
          <a:xfrm>
            <a:off x="2974975" y="1452563"/>
            <a:ext cx="2584450" cy="3427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7" name="TextBox 4"/>
          <p:cNvSpPr txBox="1">
            <a:spLocks noChangeArrowheads="1"/>
          </p:cNvSpPr>
          <p:nvPr/>
        </p:nvSpPr>
        <p:spPr bwMode="auto">
          <a:xfrm>
            <a:off x="5715000" y="1366838"/>
            <a:ext cx="3236913"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pPr>
            <a:r>
              <a:rPr lang="en-US" altLang="en-US" sz="2200" smtClean="0">
                <a:solidFill>
                  <a:srgbClr val="000000"/>
                </a:solidFill>
                <a:ea typeface="MS PGothic" panose="020B0600070205080204" pitchFamily="34" charset="-128"/>
              </a:rPr>
              <a:t>Published guidelines for participant selection, conflict of interest &amp; stakeholder involvement</a:t>
            </a:r>
          </a:p>
          <a:p>
            <a:pPr defTabSz="914400" fontAlgn="base">
              <a:spcBef>
                <a:spcPct val="0"/>
              </a:spcBef>
              <a:spcAft>
                <a:spcPct val="0"/>
              </a:spcAft>
              <a:buFontTx/>
              <a:buNone/>
            </a:pPr>
            <a:endParaRPr lang="en-US" altLang="en-US" sz="2200" smtClean="0">
              <a:solidFill>
                <a:srgbClr val="000000"/>
              </a:solidFill>
              <a:ea typeface="MS PGothic" panose="020B0600070205080204" pitchFamily="34" charset="-128"/>
            </a:endParaRPr>
          </a:p>
          <a:p>
            <a:pPr defTabSz="914400" fontAlgn="base">
              <a:spcBef>
                <a:spcPct val="0"/>
              </a:spcBef>
              <a:spcAft>
                <a:spcPct val="0"/>
              </a:spcAft>
            </a:pPr>
            <a:r>
              <a:rPr lang="en-US" altLang="en-US" sz="2200" smtClean="0">
                <a:solidFill>
                  <a:srgbClr val="000000"/>
                </a:solidFill>
                <a:ea typeface="MS PGothic" panose="020B0600070205080204" pitchFamily="34" charset="-128"/>
              </a:rPr>
              <a:t>Criteria for data eligibility</a:t>
            </a:r>
          </a:p>
          <a:p>
            <a:pPr defTabSz="914400" fontAlgn="base">
              <a:spcBef>
                <a:spcPct val="0"/>
              </a:spcBef>
              <a:spcAft>
                <a:spcPct val="0"/>
              </a:spcAft>
            </a:pPr>
            <a:endParaRPr lang="en-US" altLang="en-US" sz="2200" smtClean="0">
              <a:solidFill>
                <a:srgbClr val="000000"/>
              </a:solidFill>
              <a:ea typeface="MS PGothic" panose="020B0600070205080204" pitchFamily="34" charset="-128"/>
            </a:endParaRPr>
          </a:p>
          <a:p>
            <a:pPr defTabSz="914400" fontAlgn="base">
              <a:spcBef>
                <a:spcPct val="0"/>
              </a:spcBef>
              <a:spcAft>
                <a:spcPct val="0"/>
              </a:spcAft>
            </a:pPr>
            <a:r>
              <a:rPr lang="en-US" altLang="en-US" sz="2200" smtClean="0">
                <a:solidFill>
                  <a:srgbClr val="000000"/>
                </a:solidFill>
                <a:ea typeface="MS PGothic" panose="020B0600070205080204" pitchFamily="34" charset="-128"/>
              </a:rPr>
              <a:t>Guidelines for review of human, animal and mechanistic evidence</a:t>
            </a:r>
          </a:p>
          <a:p>
            <a:pPr defTabSz="914400" fontAlgn="base">
              <a:spcBef>
                <a:spcPct val="0"/>
              </a:spcBef>
              <a:spcAft>
                <a:spcPct val="0"/>
              </a:spcAft>
            </a:pPr>
            <a:endParaRPr lang="en-US" altLang="en-US" sz="2200" smtClean="0">
              <a:solidFill>
                <a:srgbClr val="000000"/>
              </a:solidFill>
              <a:ea typeface="MS PGothic" panose="020B0600070205080204" pitchFamily="34" charset="-128"/>
            </a:endParaRPr>
          </a:p>
          <a:p>
            <a:pPr defTabSz="914400" fontAlgn="base">
              <a:spcBef>
                <a:spcPct val="0"/>
              </a:spcBef>
              <a:spcAft>
                <a:spcPct val="0"/>
              </a:spcAft>
            </a:pPr>
            <a:r>
              <a:rPr lang="en-US" altLang="en-US" sz="2200" smtClean="0">
                <a:solidFill>
                  <a:srgbClr val="000000"/>
                </a:solidFill>
                <a:ea typeface="MS PGothic" panose="020B0600070205080204" pitchFamily="34" charset="-128"/>
              </a:rPr>
              <a:t>Decision process for overall evaluations</a:t>
            </a:r>
            <a:endParaRPr lang="en-US" altLang="en-US" sz="2000" smtClean="0">
              <a:solidFill>
                <a:srgbClr val="000000"/>
              </a:solidFill>
              <a:ea typeface="MS PGothic" panose="020B0600070205080204" pitchFamily="34" charset="-128"/>
            </a:endParaRPr>
          </a:p>
        </p:txBody>
      </p:sp>
      <p:grpSp>
        <p:nvGrpSpPr>
          <p:cNvPr id="18438" name="Group 14"/>
          <p:cNvGrpSpPr>
            <a:grpSpLocks/>
          </p:cNvGrpSpPr>
          <p:nvPr/>
        </p:nvGrpSpPr>
        <p:grpSpPr bwMode="auto">
          <a:xfrm>
            <a:off x="533400" y="1350963"/>
            <a:ext cx="1962150" cy="5029200"/>
            <a:chOff x="533109" y="1350978"/>
            <a:chExt cx="1962420" cy="5029200"/>
          </a:xfrm>
        </p:grpSpPr>
        <p:pic>
          <p:nvPicPr>
            <p:cNvPr id="18441" name="Picture 2" descr="http://www.amta.org.au/images/IARC.Monograph.102?size=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672" y="3684271"/>
              <a:ext cx="1463040" cy="184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72" y="4541722"/>
              <a:ext cx="1463040" cy="183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4" descr="http://static.guim.co.uk/sys-images/Admin/BkFill/Default_image_group/2012/8/6/1344253126423/stack-of-paper-00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109" y="1350978"/>
              <a:ext cx="1962420" cy="117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109" y="3398722"/>
              <a:ext cx="1463040" cy="184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own Arrow 11"/>
            <p:cNvSpPr/>
            <p:nvPr/>
          </p:nvSpPr>
          <p:spPr>
            <a:xfrm>
              <a:off x="1099925" y="2646378"/>
              <a:ext cx="828789" cy="5334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defTabSz="914400" eaLnBrk="0" fontAlgn="base" hangingPunct="0">
                <a:spcBef>
                  <a:spcPct val="0"/>
                </a:spcBef>
                <a:spcAft>
                  <a:spcPct val="0"/>
                </a:spcAft>
                <a:defRPr/>
              </a:pPr>
              <a:endParaRPr lang="en-US">
                <a:solidFill>
                  <a:srgbClr val="FFFFFF"/>
                </a:solidFill>
              </a:endParaRPr>
            </a:p>
          </p:txBody>
        </p:sp>
      </p:grpSp>
      <p:sp>
        <p:nvSpPr>
          <p:cNvPr id="13" name="Rectangle 12"/>
          <p:cNvSpPr/>
          <p:nvPr/>
        </p:nvSpPr>
        <p:spPr>
          <a:xfrm>
            <a:off x="1836435" y="2425622"/>
            <a:ext cx="1030676" cy="923330"/>
          </a:xfrm>
          <a:prstGeom prst="rect">
            <a:avLst/>
          </a:prstGeom>
          <a:noFill/>
        </p:spPr>
        <p:txBody>
          <a:bodyPr wrap="none">
            <a:spAutoFit/>
          </a:bodyPr>
          <a:lstStyle/>
          <a:p>
            <a:pPr algn="ctr" defTabSz="914400" eaLnBrk="0" fontAlgn="base" hangingPunct="0">
              <a:spcBef>
                <a:spcPct val="0"/>
              </a:spcBef>
              <a:spcAft>
                <a:spcPct val="0"/>
              </a:spcAft>
              <a:defRPr/>
            </a:pPr>
            <a:r>
              <a:rPr lang="en-US" sz="54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rPr>
              <a:t>??</a:t>
            </a:r>
          </a:p>
        </p:txBody>
      </p:sp>
      <p:sp>
        <p:nvSpPr>
          <p:cNvPr id="18440" name="Rectangle 13"/>
          <p:cNvSpPr>
            <a:spLocks noChangeArrowheads="1"/>
          </p:cNvSpPr>
          <p:nvPr/>
        </p:nvSpPr>
        <p:spPr bwMode="auto">
          <a:xfrm>
            <a:off x="2393950" y="6503988"/>
            <a:ext cx="4932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buFontTx/>
              <a:buNone/>
            </a:pPr>
            <a:r>
              <a:rPr lang="es-ES_tradnl" altLang="en-US" sz="1200" smtClean="0">
                <a:solidFill>
                  <a:srgbClr val="000000"/>
                </a:solidFill>
                <a:ea typeface="MS PGothic" panose="020B0600070205080204" pitchFamily="34" charset="-128"/>
                <a:hlinkClick r:id="rId9"/>
              </a:rPr>
              <a:t>http://monographs.iarc.fr/ENG/Preamble/index.php</a:t>
            </a:r>
            <a:endParaRPr lang="es-ES_tradnl" altLang="en-US" sz="1200"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3876117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fr-FR" sz="4000" smtClean="0"/>
              <a:t>WHO Declaration of Interests</a:t>
            </a:r>
          </a:p>
        </p:txBody>
      </p:sp>
      <p:sp>
        <p:nvSpPr>
          <p:cNvPr id="22531" name="Rectangle 3"/>
          <p:cNvSpPr>
            <a:spLocks noGrp="1" noChangeArrowheads="1"/>
          </p:cNvSpPr>
          <p:nvPr>
            <p:ph type="body" idx="1"/>
          </p:nvPr>
        </p:nvSpPr>
        <p:spPr>
          <a:xfrm>
            <a:off x="827088" y="1417638"/>
            <a:ext cx="7772400" cy="4800600"/>
          </a:xfrm>
        </p:spPr>
        <p:txBody>
          <a:bodyPr/>
          <a:lstStyle/>
          <a:p>
            <a:pPr marL="0" indent="0" eaLnBrk="1" hangingPunct="1">
              <a:buFontTx/>
              <a:buNone/>
            </a:pPr>
            <a:r>
              <a:rPr lang="en-GB" altLang="fr-FR" sz="2000" smtClean="0"/>
              <a:t>To ensure public confidence that interested parties do not have links to the WG, IARC strives to identify and avoid real or apparent conflicts of interests</a:t>
            </a:r>
          </a:p>
          <a:p>
            <a:pPr lvl="1" eaLnBrk="1" hangingPunct="1">
              <a:lnSpc>
                <a:spcPct val="80000"/>
              </a:lnSpc>
              <a:buFont typeface="Wingdings" panose="05000000000000000000" pitchFamily="2" charset="2"/>
              <a:buChar char="Ø"/>
            </a:pPr>
            <a:r>
              <a:rPr lang="en-GB" altLang="fr-FR" sz="1800" smtClean="0"/>
              <a:t>Before official invitation WG have to declare employment, research, and financial interests</a:t>
            </a:r>
          </a:p>
          <a:p>
            <a:pPr lvl="1" eaLnBrk="1" hangingPunct="1">
              <a:lnSpc>
                <a:spcPct val="80000"/>
              </a:lnSpc>
              <a:buFont typeface="Wingdings" panose="05000000000000000000" pitchFamily="2" charset="2"/>
              <a:buChar char="Ø"/>
            </a:pPr>
            <a:r>
              <a:rPr lang="en-GB" altLang="fr-FR" sz="1800" smtClean="0"/>
              <a:t>At the opening of the meeting they are asked to update their Declaration</a:t>
            </a:r>
          </a:p>
          <a:p>
            <a:pPr marL="0" indent="0" eaLnBrk="1" hangingPunct="1">
              <a:lnSpc>
                <a:spcPct val="80000"/>
              </a:lnSpc>
              <a:spcBef>
                <a:spcPct val="40000"/>
              </a:spcBef>
              <a:buFont typeface="Wingdings" panose="05000000000000000000" pitchFamily="2" charset="2"/>
              <a:buNone/>
            </a:pPr>
            <a:r>
              <a:rPr lang="en-GB" altLang="fr-FR" sz="2000" smtClean="0"/>
              <a:t>Pertinent interests are disclosed</a:t>
            </a:r>
          </a:p>
          <a:p>
            <a:pPr lvl="1" eaLnBrk="1" hangingPunct="1">
              <a:lnSpc>
                <a:spcPct val="80000"/>
              </a:lnSpc>
              <a:buFont typeface="Wingdings" panose="05000000000000000000" pitchFamily="2" charset="2"/>
              <a:buChar char="Ø"/>
            </a:pPr>
            <a:r>
              <a:rPr lang="en-GB" altLang="fr-FR" sz="1800" smtClean="0"/>
              <a:t>To meeting participants</a:t>
            </a:r>
          </a:p>
          <a:p>
            <a:pPr lvl="1" eaLnBrk="1" hangingPunct="1">
              <a:lnSpc>
                <a:spcPct val="80000"/>
              </a:lnSpc>
              <a:buFont typeface="Wingdings" panose="05000000000000000000" pitchFamily="2" charset="2"/>
              <a:buChar char="Ø"/>
            </a:pPr>
            <a:r>
              <a:rPr lang="en-GB" altLang="fr-FR" sz="1800" smtClean="0"/>
              <a:t>To the public ((http://monographs.iarc.fr/)</a:t>
            </a:r>
          </a:p>
          <a:p>
            <a:pPr lvl="1" eaLnBrk="1" hangingPunct="1">
              <a:lnSpc>
                <a:spcPct val="80000"/>
              </a:lnSpc>
              <a:buFont typeface="Wingdings" panose="05000000000000000000" pitchFamily="2" charset="2"/>
              <a:buChar char="Ø"/>
            </a:pPr>
            <a:r>
              <a:rPr lang="en-GB" altLang="fr-FR" sz="1800" smtClean="0"/>
              <a:t>In the published volume of </a:t>
            </a:r>
            <a:r>
              <a:rPr lang="en-GB" altLang="fr-FR" sz="1800" i="1" smtClean="0"/>
              <a:t>Monographs</a:t>
            </a:r>
          </a:p>
          <a:p>
            <a:pPr marL="0" indent="0" eaLnBrk="1" hangingPunct="1">
              <a:spcBef>
                <a:spcPct val="40000"/>
              </a:spcBef>
              <a:buFont typeface="Wingdings" panose="05000000000000000000" pitchFamily="2" charset="2"/>
              <a:buNone/>
            </a:pPr>
            <a:r>
              <a:rPr lang="en-GB" altLang="fr-FR" sz="2000" smtClean="0"/>
              <a:t>They are asked also to complete the conflict-of-interest form required by </a:t>
            </a:r>
            <a:r>
              <a:rPr lang="en-GB" altLang="fr-FR" sz="2000" i="1" smtClean="0"/>
              <a:t>The Lancet Oncology</a:t>
            </a:r>
          </a:p>
          <a:p>
            <a:pPr lvl="1" eaLnBrk="1" hangingPunct="1">
              <a:buFont typeface="Wingdings" panose="05000000000000000000" pitchFamily="2" charset="2"/>
              <a:buChar char="Ø"/>
            </a:pPr>
            <a:r>
              <a:rPr lang="en-GB" altLang="fr-FR" sz="1800" smtClean="0"/>
              <a:t>IARC sends </a:t>
            </a:r>
            <a:r>
              <a:rPr lang="en-GB" altLang="fr-FR" sz="1800" i="1" smtClean="0"/>
              <a:t>TLO</a:t>
            </a:r>
            <a:r>
              <a:rPr lang="en-GB" altLang="fr-FR" sz="1800" smtClean="0"/>
              <a:t>’s form — not WHO’s form — to </a:t>
            </a:r>
            <a:r>
              <a:rPr lang="en-GB" altLang="fr-FR" sz="1800" i="1" smtClean="0"/>
              <a:t>TLO; </a:t>
            </a:r>
          </a:p>
          <a:p>
            <a:pPr lvl="1" eaLnBrk="1" hangingPunct="1">
              <a:buFont typeface="Wingdings" panose="05000000000000000000" pitchFamily="2" charset="2"/>
              <a:buChar char="Ø"/>
            </a:pPr>
            <a:r>
              <a:rPr lang="en-GB" altLang="fr-FR" sz="1800" i="1" smtClean="0"/>
              <a:t>TLO</a:t>
            </a:r>
            <a:r>
              <a:rPr lang="en-GB" altLang="fr-FR" sz="1800" smtClean="0"/>
              <a:t>  summarizes this information alongside IARC’s summary</a:t>
            </a:r>
          </a:p>
        </p:txBody>
      </p:sp>
    </p:spTree>
    <p:extLst>
      <p:ext uri="{BB962C8B-B14F-4D97-AF65-F5344CB8AC3E}">
        <p14:creationId xmlns:p14="http://schemas.microsoft.com/office/powerpoint/2010/main" val="3918089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pPr eaLnBrk="1" hangingPunct="1"/>
            <a:r>
              <a:rPr lang="en-GB" altLang="fr-FR" smtClean="0"/>
              <a:t>Subgroup work</a:t>
            </a:r>
            <a:endParaRPr lang="en-US" altLang="fr-FR" smtClean="0"/>
          </a:p>
        </p:txBody>
      </p:sp>
      <p:sp>
        <p:nvSpPr>
          <p:cNvPr id="8195" name="Text Box 3"/>
          <p:cNvSpPr txBox="1">
            <a:spLocks noChangeArrowheads="1"/>
          </p:cNvSpPr>
          <p:nvPr/>
        </p:nvSpPr>
        <p:spPr bwMode="auto">
          <a:xfrm>
            <a:off x="914400" y="1600200"/>
            <a:ext cx="2286000" cy="18288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defTabSz="292100">
              <a:spcBef>
                <a:spcPct val="50000"/>
              </a:spcBef>
              <a:spcAft>
                <a:spcPct val="50000"/>
              </a:spcAft>
              <a:buClr>
                <a:schemeClr val="tx1"/>
              </a:buClr>
              <a:buFont typeface="Arial" panose="020B0604020202020204" pitchFamily="34" charset="0"/>
              <a:buChar char=" "/>
              <a:tabLst>
                <a:tab pos="1028700" algn="l"/>
              </a:tabLst>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tabLst>
                <a:tab pos="1028700" algn="l"/>
              </a:tabLst>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tabLst>
                <a:tab pos="1028700" algn="l"/>
              </a:tabLst>
              <a:defRPr sz="2000">
                <a:solidFill>
                  <a:schemeClr val="tx1"/>
                </a:solidFill>
                <a:latin typeface="Tahoma" panose="020B0604030504040204" pitchFamily="34" charset="0"/>
              </a:defRPr>
            </a:lvl3pPr>
            <a:lvl4pPr marL="1600200" indent="-228600" defTabSz="292100">
              <a:spcBef>
                <a:spcPct val="20000"/>
              </a:spcBef>
              <a:buChar char="–"/>
              <a:tabLst>
                <a:tab pos="1028700" algn="l"/>
              </a:tabLst>
              <a:defRPr sz="2000" b="1">
                <a:solidFill>
                  <a:schemeClr val="tx1"/>
                </a:solidFill>
                <a:latin typeface="Arial" panose="020B0604020202020204" pitchFamily="34" charset="0"/>
              </a:defRPr>
            </a:lvl4pPr>
            <a:lvl5pPr marL="2057400" indent="-228600" defTabSz="292100">
              <a:spcBef>
                <a:spcPct val="20000"/>
              </a:spcBef>
              <a:buChar char="»"/>
              <a:tabLst>
                <a:tab pos="1028700" algn="l"/>
              </a:tabLst>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tabLst>
                <a:tab pos="1028700" algn="l"/>
              </a:tabLst>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tabLst>
                <a:tab pos="1028700" algn="l"/>
              </a:tabLst>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tabLst>
                <a:tab pos="1028700" algn="l"/>
              </a:tabLst>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tabLst>
                <a:tab pos="1028700" algn="l"/>
              </a:tabLst>
              <a:defRPr sz="2000" b="1">
                <a:solidFill>
                  <a:schemeClr val="tx1"/>
                </a:solidFill>
                <a:latin typeface="Arial" panose="020B0604020202020204" pitchFamily="34" charset="0"/>
              </a:defRPr>
            </a:lvl9pPr>
          </a:lstStyle>
          <a:p>
            <a:pPr algn="ctr" eaLnBrk="0" fontAlgn="base" hangingPunct="0">
              <a:spcBef>
                <a:spcPct val="0"/>
              </a:spcBef>
              <a:spcAft>
                <a:spcPct val="0"/>
              </a:spcAft>
              <a:buClrTx/>
              <a:buFontTx/>
              <a:buNone/>
            </a:pPr>
            <a:r>
              <a:rPr lang="en-US" altLang="fr-FR" sz="1600" smtClean="0">
                <a:solidFill>
                  <a:srgbClr val="0000FF"/>
                </a:solidFill>
              </a:rPr>
              <a:t>Cancer in</a:t>
            </a:r>
          </a:p>
          <a:p>
            <a:pPr algn="ctr" eaLnBrk="0" fontAlgn="base" hangingPunct="0">
              <a:spcBef>
                <a:spcPct val="0"/>
              </a:spcBef>
              <a:spcAft>
                <a:spcPct val="0"/>
              </a:spcAft>
              <a:buClrTx/>
              <a:buFontTx/>
              <a:buNone/>
            </a:pPr>
            <a:r>
              <a:rPr lang="en-US" altLang="fr-FR" sz="1600" smtClean="0">
                <a:solidFill>
                  <a:srgbClr val="0000FF"/>
                </a:solidFill>
              </a:rPr>
              <a:t>humans</a:t>
            </a:r>
          </a:p>
          <a:p>
            <a:pPr eaLnBrk="0" fontAlgn="base" hangingPunct="0">
              <a:spcBef>
                <a:spcPct val="0"/>
              </a:spcBef>
              <a:spcAft>
                <a:spcPct val="0"/>
              </a:spcAft>
              <a:buClrTx/>
              <a:buFontTx/>
              <a:buNone/>
            </a:pPr>
            <a:endParaRPr lang="en-US" altLang="fr-FR" sz="1200" i="1" smtClean="0">
              <a:solidFill>
                <a:srgbClr val="0000FF"/>
              </a:solidFill>
              <a:cs typeface="Arial" panose="020B0604020202020204" pitchFamily="34" charset="0"/>
            </a:endParaRPr>
          </a:p>
          <a:p>
            <a:pPr eaLnBrk="0" fontAlgn="base" hangingPunct="0">
              <a:spcBef>
                <a:spcPct val="10000"/>
              </a:spcBef>
              <a:spcAft>
                <a:spcPct val="10000"/>
              </a:spcAft>
              <a:buClrTx/>
              <a:buFontTx/>
              <a:buNone/>
            </a:pPr>
            <a:r>
              <a:rPr lang="en-US" altLang="fr-FR" sz="1200" smtClean="0">
                <a:solidFill>
                  <a:srgbClr val="0000FF"/>
                </a:solidFill>
                <a:cs typeface="Arial" panose="020B0604020202020204" pitchFamily="34" charset="0"/>
              </a:rPr>
              <a:t>  </a:t>
            </a:r>
            <a:r>
              <a:rPr lang="en-US" altLang="fr-FR" sz="1200" smtClean="0">
                <a:solidFill>
                  <a:srgbClr val="0000FF"/>
                </a:solidFill>
              </a:rPr>
              <a:t>  </a:t>
            </a:r>
            <a:r>
              <a:rPr lang="en-US" altLang="fr-FR" sz="1200" i="1" smtClean="0">
                <a:solidFill>
                  <a:srgbClr val="0000FF"/>
                </a:solidFill>
              </a:rPr>
              <a:t>Sufficient evidence</a:t>
            </a:r>
          </a:p>
          <a:p>
            <a:pPr eaLnBrk="0" fontAlgn="base" hangingPunct="0">
              <a:spcBef>
                <a:spcPct val="10000"/>
              </a:spcBef>
              <a:spcAft>
                <a:spcPct val="10000"/>
              </a:spcAft>
              <a:buClrTx/>
              <a:buFontTx/>
              <a:buNone/>
            </a:pPr>
            <a:r>
              <a:rPr lang="en-US" altLang="fr-FR" sz="1200" smtClean="0">
                <a:solidFill>
                  <a:srgbClr val="0000FF"/>
                </a:solidFill>
              </a:rPr>
              <a:t>  </a:t>
            </a:r>
            <a:r>
              <a:rPr lang="en-US" altLang="fr-FR" sz="1200" smtClean="0">
                <a:solidFill>
                  <a:srgbClr val="0000FF"/>
                </a:solidFill>
                <a:cs typeface="Arial" panose="020B0604020202020204" pitchFamily="34" charset="0"/>
              </a:rPr>
              <a:t> </a:t>
            </a:r>
            <a:r>
              <a:rPr lang="en-US" altLang="fr-FR" sz="1200" smtClean="0">
                <a:solidFill>
                  <a:srgbClr val="0000FF"/>
                </a:solidFill>
              </a:rPr>
              <a:t> </a:t>
            </a:r>
            <a:r>
              <a:rPr lang="en-US" altLang="fr-FR" sz="1200" i="1" smtClean="0">
                <a:solidFill>
                  <a:srgbClr val="0000FF"/>
                </a:solidFill>
              </a:rPr>
              <a:t>Limited evidence</a:t>
            </a:r>
          </a:p>
          <a:p>
            <a:pPr eaLnBrk="0" fontAlgn="base" hangingPunct="0">
              <a:spcBef>
                <a:spcPct val="10000"/>
              </a:spcBef>
              <a:spcAft>
                <a:spcPct val="10000"/>
              </a:spcAft>
              <a:buClrTx/>
              <a:buFontTx/>
              <a:buNone/>
            </a:pPr>
            <a:r>
              <a:rPr lang="en-US" altLang="fr-FR" sz="1200" i="1" smtClean="0">
                <a:solidFill>
                  <a:srgbClr val="0000FF"/>
                </a:solidFill>
              </a:rPr>
              <a:t>  </a:t>
            </a:r>
            <a:r>
              <a:rPr lang="en-US" altLang="fr-FR" sz="1200" smtClean="0">
                <a:solidFill>
                  <a:srgbClr val="0000FF"/>
                </a:solidFill>
                <a:cs typeface="Arial" panose="020B0604020202020204" pitchFamily="34" charset="0"/>
              </a:rPr>
              <a:t></a:t>
            </a:r>
            <a:r>
              <a:rPr lang="en-US" altLang="fr-FR" sz="1200" smtClean="0">
                <a:solidFill>
                  <a:srgbClr val="0000FF"/>
                </a:solidFill>
              </a:rPr>
              <a:t>  </a:t>
            </a:r>
            <a:r>
              <a:rPr lang="en-US" altLang="fr-FR" sz="1200" i="1" smtClean="0">
                <a:solidFill>
                  <a:srgbClr val="0000FF"/>
                </a:solidFill>
              </a:rPr>
              <a:t>Inadequate evidence</a:t>
            </a:r>
          </a:p>
          <a:p>
            <a:pPr eaLnBrk="0" fontAlgn="base" hangingPunct="0">
              <a:spcBef>
                <a:spcPct val="10000"/>
              </a:spcBef>
              <a:spcAft>
                <a:spcPct val="10000"/>
              </a:spcAft>
              <a:buClrTx/>
              <a:buFontTx/>
              <a:buNone/>
            </a:pPr>
            <a:r>
              <a:rPr lang="en-US" altLang="fr-FR" sz="1200" smtClean="0">
                <a:solidFill>
                  <a:srgbClr val="0000FF"/>
                </a:solidFill>
              </a:rPr>
              <a:t>  </a:t>
            </a:r>
            <a:r>
              <a:rPr lang="en-US" altLang="fr-FR" sz="1200" smtClean="0">
                <a:solidFill>
                  <a:srgbClr val="0000FF"/>
                </a:solidFill>
                <a:cs typeface="Arial" panose="020B0604020202020204" pitchFamily="34" charset="0"/>
              </a:rPr>
              <a:t></a:t>
            </a:r>
            <a:r>
              <a:rPr lang="en-US" altLang="fr-FR" sz="1200" smtClean="0">
                <a:solidFill>
                  <a:srgbClr val="0000FF"/>
                </a:solidFill>
              </a:rPr>
              <a:t>  </a:t>
            </a:r>
            <a:r>
              <a:rPr lang="en-US" altLang="fr-FR" sz="1200" i="1" smtClean="0">
                <a:solidFill>
                  <a:srgbClr val="0000FF"/>
                </a:solidFill>
              </a:rPr>
              <a:t>Evidence suggesting lack of carcinogenicity</a:t>
            </a:r>
          </a:p>
        </p:txBody>
      </p:sp>
      <p:sp>
        <p:nvSpPr>
          <p:cNvPr id="8196" name="Text Box 4"/>
          <p:cNvSpPr txBox="1">
            <a:spLocks noChangeArrowheads="1"/>
          </p:cNvSpPr>
          <p:nvPr/>
        </p:nvSpPr>
        <p:spPr bwMode="auto">
          <a:xfrm>
            <a:off x="3657600" y="1600200"/>
            <a:ext cx="2286000" cy="18288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eaLnBrk="0" fontAlgn="base" hangingPunct="0">
              <a:spcBef>
                <a:spcPct val="0"/>
              </a:spcBef>
              <a:spcAft>
                <a:spcPct val="0"/>
              </a:spcAft>
              <a:buClrTx/>
              <a:buFontTx/>
              <a:buNone/>
            </a:pPr>
            <a:r>
              <a:rPr lang="en-US" altLang="fr-FR" sz="1600" smtClean="0">
                <a:solidFill>
                  <a:srgbClr val="0000FF"/>
                </a:solidFill>
              </a:rPr>
              <a:t>Cancer in</a:t>
            </a:r>
          </a:p>
          <a:p>
            <a:pPr algn="ctr" defTabSz="914400" eaLnBrk="0" fontAlgn="base" hangingPunct="0">
              <a:spcBef>
                <a:spcPct val="0"/>
              </a:spcBef>
              <a:spcAft>
                <a:spcPct val="0"/>
              </a:spcAft>
              <a:buClrTx/>
              <a:buFontTx/>
              <a:buNone/>
            </a:pPr>
            <a:r>
              <a:rPr lang="en-US" altLang="fr-FR" sz="1600" smtClean="0">
                <a:solidFill>
                  <a:srgbClr val="0000FF"/>
                </a:solidFill>
              </a:rPr>
              <a:t>experimental animals</a:t>
            </a:r>
          </a:p>
          <a:p>
            <a:pPr defTabSz="914400" eaLnBrk="0" fontAlgn="base" hangingPunct="0">
              <a:spcBef>
                <a:spcPct val="0"/>
              </a:spcBef>
              <a:spcAft>
                <a:spcPct val="0"/>
              </a:spcAft>
              <a:buClrTx/>
              <a:buFontTx/>
              <a:buNone/>
            </a:pPr>
            <a:endParaRPr lang="en-US" altLang="fr-FR" sz="1200" i="1" smtClean="0">
              <a:solidFill>
                <a:srgbClr val="0000FF"/>
              </a:solidFill>
              <a:cs typeface="Arial" panose="020B0604020202020204" pitchFamily="34" charset="0"/>
            </a:endParaRPr>
          </a:p>
          <a:p>
            <a:pPr defTabSz="914400" eaLnBrk="0" fontAlgn="base" hangingPunct="0">
              <a:spcBef>
                <a:spcPct val="10000"/>
              </a:spcBef>
              <a:spcAft>
                <a:spcPct val="10000"/>
              </a:spcAft>
              <a:buClrTx/>
              <a:buFontTx/>
              <a:buNone/>
            </a:pPr>
            <a:r>
              <a:rPr lang="en-US" altLang="fr-FR" sz="1200" smtClean="0">
                <a:solidFill>
                  <a:srgbClr val="0000FF"/>
                </a:solidFill>
                <a:cs typeface="Arial" panose="020B0604020202020204" pitchFamily="34" charset="0"/>
              </a:rPr>
              <a:t>   </a:t>
            </a:r>
            <a:r>
              <a:rPr lang="en-US" altLang="fr-FR" sz="1200" smtClean="0">
                <a:solidFill>
                  <a:srgbClr val="0000FF"/>
                </a:solidFill>
              </a:rPr>
              <a:t> </a:t>
            </a:r>
            <a:r>
              <a:rPr lang="en-US" altLang="fr-FR" sz="1200" i="1" smtClean="0">
                <a:solidFill>
                  <a:srgbClr val="0000FF"/>
                </a:solidFill>
              </a:rPr>
              <a:t>Sufficient evidence</a:t>
            </a:r>
          </a:p>
          <a:p>
            <a:pPr defTabSz="914400" eaLnBrk="0" fontAlgn="base" hangingPunct="0">
              <a:spcBef>
                <a:spcPct val="10000"/>
              </a:spcBef>
              <a:spcAft>
                <a:spcPct val="10000"/>
              </a:spcAft>
              <a:buClrTx/>
              <a:buFontTx/>
              <a:buNone/>
            </a:pPr>
            <a:r>
              <a:rPr lang="en-US" altLang="fr-FR" sz="1200" smtClean="0">
                <a:solidFill>
                  <a:srgbClr val="0000FF"/>
                </a:solidFill>
              </a:rPr>
              <a:t>  </a:t>
            </a:r>
            <a:r>
              <a:rPr lang="en-US" altLang="fr-FR" sz="1200" smtClean="0">
                <a:solidFill>
                  <a:srgbClr val="0000FF"/>
                </a:solidFill>
                <a:cs typeface="Arial" panose="020B0604020202020204" pitchFamily="34" charset="0"/>
              </a:rPr>
              <a:t> </a:t>
            </a:r>
            <a:r>
              <a:rPr lang="en-US" altLang="fr-FR" sz="1200" smtClean="0">
                <a:solidFill>
                  <a:srgbClr val="0000FF"/>
                </a:solidFill>
              </a:rPr>
              <a:t> </a:t>
            </a:r>
            <a:r>
              <a:rPr lang="en-US" altLang="fr-FR" sz="1200" i="1" smtClean="0">
                <a:solidFill>
                  <a:srgbClr val="0000FF"/>
                </a:solidFill>
              </a:rPr>
              <a:t>Limited evidence</a:t>
            </a:r>
          </a:p>
          <a:p>
            <a:pPr defTabSz="914400" eaLnBrk="0" fontAlgn="base" hangingPunct="0">
              <a:spcBef>
                <a:spcPct val="10000"/>
              </a:spcBef>
              <a:spcAft>
                <a:spcPct val="10000"/>
              </a:spcAft>
              <a:buClrTx/>
              <a:buFontTx/>
              <a:buNone/>
            </a:pPr>
            <a:r>
              <a:rPr lang="en-US" altLang="fr-FR" sz="1200" smtClean="0">
                <a:solidFill>
                  <a:srgbClr val="0000FF"/>
                </a:solidFill>
              </a:rPr>
              <a:t>  </a:t>
            </a:r>
            <a:r>
              <a:rPr lang="en-US" altLang="fr-FR" sz="1200" smtClean="0">
                <a:solidFill>
                  <a:srgbClr val="0000FF"/>
                </a:solidFill>
                <a:cs typeface="Arial" panose="020B0604020202020204" pitchFamily="34" charset="0"/>
              </a:rPr>
              <a:t> </a:t>
            </a:r>
            <a:r>
              <a:rPr lang="en-US" altLang="fr-FR" sz="1200" smtClean="0">
                <a:solidFill>
                  <a:srgbClr val="0000FF"/>
                </a:solidFill>
              </a:rPr>
              <a:t> </a:t>
            </a:r>
            <a:r>
              <a:rPr lang="en-US" altLang="fr-FR" sz="1200" i="1" smtClean="0">
                <a:solidFill>
                  <a:srgbClr val="0000FF"/>
                </a:solidFill>
              </a:rPr>
              <a:t>Inadequate evidence</a:t>
            </a:r>
          </a:p>
          <a:p>
            <a:pPr defTabSz="914400" eaLnBrk="0" fontAlgn="base" hangingPunct="0">
              <a:spcBef>
                <a:spcPct val="10000"/>
              </a:spcBef>
              <a:spcAft>
                <a:spcPct val="10000"/>
              </a:spcAft>
              <a:buClrTx/>
              <a:buFontTx/>
              <a:buNone/>
            </a:pPr>
            <a:r>
              <a:rPr lang="en-US" altLang="fr-FR" sz="1200" smtClean="0">
                <a:solidFill>
                  <a:srgbClr val="0000FF"/>
                </a:solidFill>
              </a:rPr>
              <a:t>  </a:t>
            </a:r>
            <a:r>
              <a:rPr lang="en-US" altLang="fr-FR" sz="1200" smtClean="0">
                <a:solidFill>
                  <a:srgbClr val="0000FF"/>
                </a:solidFill>
                <a:cs typeface="Arial" panose="020B0604020202020204" pitchFamily="34" charset="0"/>
              </a:rPr>
              <a:t> </a:t>
            </a:r>
            <a:r>
              <a:rPr lang="en-US" altLang="fr-FR" sz="1200" smtClean="0">
                <a:solidFill>
                  <a:srgbClr val="0000FF"/>
                </a:solidFill>
              </a:rPr>
              <a:t> </a:t>
            </a:r>
            <a:r>
              <a:rPr lang="en-US" altLang="fr-FR" sz="1200" i="1" smtClean="0">
                <a:solidFill>
                  <a:srgbClr val="0000FF"/>
                </a:solidFill>
              </a:rPr>
              <a:t>Evidence suggesting lack of carcinogenicity</a:t>
            </a:r>
          </a:p>
        </p:txBody>
      </p:sp>
      <p:sp>
        <p:nvSpPr>
          <p:cNvPr id="8197" name="Line 5"/>
          <p:cNvSpPr>
            <a:spLocks noChangeShapeType="1"/>
          </p:cNvSpPr>
          <p:nvPr/>
        </p:nvSpPr>
        <p:spPr bwMode="auto">
          <a:xfrm>
            <a:off x="2057400" y="3505200"/>
            <a:ext cx="1143000" cy="762000"/>
          </a:xfrm>
          <a:prstGeom prst="line">
            <a:avLst/>
          </a:prstGeom>
          <a:noFill/>
          <a:ln w="38100" cmpd="dbl">
            <a:solidFill>
              <a:srgbClr val="0000FF"/>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8198" name="Line 6"/>
          <p:cNvSpPr>
            <a:spLocks noChangeShapeType="1"/>
          </p:cNvSpPr>
          <p:nvPr/>
        </p:nvSpPr>
        <p:spPr bwMode="auto">
          <a:xfrm flipH="1">
            <a:off x="6400800" y="3505200"/>
            <a:ext cx="1143000" cy="762000"/>
          </a:xfrm>
          <a:prstGeom prst="line">
            <a:avLst/>
          </a:prstGeom>
          <a:noFill/>
          <a:ln w="38100" cmpd="dbl">
            <a:solidFill>
              <a:srgbClr val="0000FF"/>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8199" name="Text Box 7"/>
          <p:cNvSpPr txBox="1">
            <a:spLocks noChangeArrowheads="1"/>
          </p:cNvSpPr>
          <p:nvPr/>
        </p:nvSpPr>
        <p:spPr bwMode="auto">
          <a:xfrm>
            <a:off x="6400800" y="1600200"/>
            <a:ext cx="2286000" cy="18288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292100" indent="-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eaLnBrk="0" fontAlgn="base" hangingPunct="0">
              <a:spcBef>
                <a:spcPct val="0"/>
              </a:spcBef>
              <a:spcAft>
                <a:spcPct val="0"/>
              </a:spcAft>
              <a:buClrTx/>
              <a:buFontTx/>
              <a:buNone/>
            </a:pPr>
            <a:r>
              <a:rPr lang="en-US" altLang="fr-FR" sz="1600" smtClean="0">
                <a:solidFill>
                  <a:srgbClr val="0000FF"/>
                </a:solidFill>
              </a:rPr>
              <a:t>Mechanistic and</a:t>
            </a:r>
          </a:p>
          <a:p>
            <a:pPr algn="ctr" defTabSz="914400" eaLnBrk="0" fontAlgn="base" hangingPunct="0">
              <a:spcBef>
                <a:spcPct val="0"/>
              </a:spcBef>
              <a:spcAft>
                <a:spcPct val="0"/>
              </a:spcAft>
              <a:buClrTx/>
              <a:buFontTx/>
              <a:buNone/>
            </a:pPr>
            <a:r>
              <a:rPr lang="en-US" altLang="fr-FR" sz="1600" smtClean="0">
                <a:solidFill>
                  <a:srgbClr val="0000FF"/>
                </a:solidFill>
              </a:rPr>
              <a:t>other relevant data</a:t>
            </a:r>
          </a:p>
          <a:p>
            <a:pPr defTabSz="914400" eaLnBrk="0" fontAlgn="base" hangingPunct="0">
              <a:spcBef>
                <a:spcPct val="0"/>
              </a:spcBef>
              <a:spcAft>
                <a:spcPct val="0"/>
              </a:spcAft>
              <a:buClrTx/>
              <a:buFontTx/>
              <a:buNone/>
            </a:pPr>
            <a:endParaRPr lang="en-US" altLang="fr-FR" sz="1200" i="1" smtClean="0">
              <a:solidFill>
                <a:srgbClr val="0000FF"/>
              </a:solidFill>
              <a:cs typeface="Arial" panose="020B0604020202020204" pitchFamily="34" charset="0"/>
            </a:endParaRPr>
          </a:p>
          <a:p>
            <a:pPr defTabSz="914400" eaLnBrk="0" fontAlgn="base" hangingPunct="0">
              <a:spcBef>
                <a:spcPct val="10000"/>
              </a:spcBef>
              <a:spcAft>
                <a:spcPct val="10000"/>
              </a:spcAft>
              <a:buClrTx/>
              <a:buFontTx/>
              <a:buNone/>
            </a:pPr>
            <a:r>
              <a:rPr lang="en-US" altLang="fr-FR" sz="1200" smtClean="0">
                <a:solidFill>
                  <a:srgbClr val="0000FF"/>
                </a:solidFill>
                <a:cs typeface="Arial" panose="020B0604020202020204" pitchFamily="34" charset="0"/>
              </a:rPr>
              <a:t>  </a:t>
            </a:r>
            <a:r>
              <a:rPr lang="en-US" altLang="fr-FR" sz="1200" smtClean="0">
                <a:solidFill>
                  <a:srgbClr val="0000FF"/>
                </a:solidFill>
                <a:cs typeface="Arial" panose="020B0604020202020204" pitchFamily="34" charset="0"/>
                <a:sym typeface="Symbol" panose="05050102010706020507" pitchFamily="18" charset="2"/>
              </a:rPr>
              <a:t>•</a:t>
            </a:r>
            <a:r>
              <a:rPr lang="en-US" altLang="fr-FR" sz="1200" smtClean="0">
                <a:solidFill>
                  <a:srgbClr val="0000FF"/>
                </a:solidFill>
                <a:cs typeface="Arial" panose="020B0604020202020204" pitchFamily="34" charset="0"/>
              </a:rPr>
              <a:t>  </a:t>
            </a:r>
            <a:r>
              <a:rPr lang="en-US" altLang="fr-FR" sz="1200" smtClean="0">
                <a:solidFill>
                  <a:srgbClr val="0000FF"/>
                </a:solidFill>
              </a:rPr>
              <a:t>Mechanistic data “weak,” “moderate,” or “strong”?</a:t>
            </a:r>
          </a:p>
          <a:p>
            <a:pPr defTabSz="914400" eaLnBrk="0" fontAlgn="base" hangingPunct="0">
              <a:spcBef>
                <a:spcPct val="10000"/>
              </a:spcBef>
              <a:spcAft>
                <a:spcPct val="10000"/>
              </a:spcAft>
              <a:buClrTx/>
              <a:buFontTx/>
              <a:buNone/>
            </a:pPr>
            <a:endParaRPr lang="en-US" altLang="fr-FR" sz="1200" i="1" smtClean="0">
              <a:solidFill>
                <a:srgbClr val="0000FF"/>
              </a:solidFill>
            </a:endParaRPr>
          </a:p>
          <a:p>
            <a:pPr defTabSz="914400" eaLnBrk="0" fontAlgn="base" hangingPunct="0">
              <a:spcBef>
                <a:spcPct val="10000"/>
              </a:spcBef>
              <a:spcAft>
                <a:spcPct val="10000"/>
              </a:spcAft>
              <a:buClrTx/>
              <a:buFontTx/>
              <a:buNone/>
            </a:pPr>
            <a:r>
              <a:rPr lang="en-US" altLang="fr-FR" sz="1200" smtClean="0">
                <a:solidFill>
                  <a:srgbClr val="0000FF"/>
                </a:solidFill>
              </a:rPr>
              <a:t>  </a:t>
            </a:r>
            <a:r>
              <a:rPr lang="en-US" altLang="fr-FR" sz="1200" smtClean="0">
                <a:solidFill>
                  <a:srgbClr val="0000FF"/>
                </a:solidFill>
                <a:cs typeface="Arial" panose="020B0604020202020204" pitchFamily="34" charset="0"/>
              </a:rPr>
              <a:t>•  </a:t>
            </a:r>
            <a:r>
              <a:rPr lang="en-US" altLang="fr-FR" sz="1200" smtClean="0">
                <a:solidFill>
                  <a:srgbClr val="0000FF"/>
                </a:solidFill>
              </a:rPr>
              <a:t>Mechanism likely to be operative in humans?</a:t>
            </a:r>
            <a:endParaRPr lang="en-US" altLang="fr-FR" sz="1200" i="1" smtClean="0">
              <a:solidFill>
                <a:srgbClr val="0000FF"/>
              </a:solidFill>
            </a:endParaRPr>
          </a:p>
        </p:txBody>
      </p:sp>
      <p:sp>
        <p:nvSpPr>
          <p:cNvPr id="8200" name="Line 8"/>
          <p:cNvSpPr>
            <a:spLocks noChangeShapeType="1"/>
          </p:cNvSpPr>
          <p:nvPr/>
        </p:nvSpPr>
        <p:spPr bwMode="auto">
          <a:xfrm flipH="1">
            <a:off x="4800600" y="3505200"/>
            <a:ext cx="0" cy="762000"/>
          </a:xfrm>
          <a:prstGeom prst="line">
            <a:avLst/>
          </a:prstGeom>
          <a:noFill/>
          <a:ln w="38100" cmpd="dbl">
            <a:solidFill>
              <a:srgbClr val="0000FF"/>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8201" name="Text Box 9"/>
          <p:cNvSpPr txBox="1">
            <a:spLocks noChangeArrowheads="1"/>
          </p:cNvSpPr>
          <p:nvPr/>
        </p:nvSpPr>
        <p:spPr bwMode="auto">
          <a:xfrm>
            <a:off x="2057400" y="4267200"/>
            <a:ext cx="5484813" cy="18288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defTabSz="292100">
              <a:spcBef>
                <a:spcPct val="50000"/>
              </a:spcBef>
              <a:spcAft>
                <a:spcPct val="50000"/>
              </a:spcAft>
              <a:buClr>
                <a:schemeClr val="tx1"/>
              </a:buClr>
              <a:buFont typeface="Arial" panose="020B0604020202020204" pitchFamily="34" charset="0"/>
              <a:buChar char=" "/>
              <a:tabLst>
                <a:tab pos="342900" algn="l"/>
                <a:tab pos="1257300" algn="l"/>
              </a:tabLst>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tabLst>
                <a:tab pos="342900" algn="l"/>
                <a:tab pos="1257300" algn="l"/>
              </a:tabLst>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tabLst>
                <a:tab pos="342900" algn="l"/>
                <a:tab pos="1257300" algn="l"/>
              </a:tabLst>
              <a:defRPr sz="2000">
                <a:solidFill>
                  <a:schemeClr val="tx1"/>
                </a:solidFill>
                <a:latin typeface="Tahoma" panose="020B0604030504040204" pitchFamily="34" charset="0"/>
              </a:defRPr>
            </a:lvl3pPr>
            <a:lvl4pPr marL="1600200" indent="-228600" defTabSz="292100">
              <a:spcBef>
                <a:spcPct val="20000"/>
              </a:spcBef>
              <a:buChar char="–"/>
              <a:tabLst>
                <a:tab pos="342900" algn="l"/>
                <a:tab pos="1257300" algn="l"/>
              </a:tabLst>
              <a:defRPr sz="2000" b="1">
                <a:solidFill>
                  <a:schemeClr val="tx1"/>
                </a:solidFill>
                <a:latin typeface="Arial" panose="020B0604020202020204" pitchFamily="34" charset="0"/>
              </a:defRPr>
            </a:lvl4pPr>
            <a:lvl5pPr marL="2057400" indent="-228600" defTabSz="292100">
              <a:spcBef>
                <a:spcPct val="20000"/>
              </a:spcBef>
              <a:buChar char="»"/>
              <a:tabLst>
                <a:tab pos="342900" algn="l"/>
                <a:tab pos="1257300" algn="l"/>
              </a:tabLst>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tabLst>
                <a:tab pos="342900" algn="l"/>
                <a:tab pos="1257300" algn="l"/>
              </a:tabLst>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tabLst>
                <a:tab pos="342900" algn="l"/>
                <a:tab pos="1257300" algn="l"/>
              </a:tabLst>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tabLst>
                <a:tab pos="342900" algn="l"/>
                <a:tab pos="1257300" algn="l"/>
              </a:tabLst>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tabLst>
                <a:tab pos="342900" algn="l"/>
                <a:tab pos="1257300" algn="l"/>
              </a:tabLst>
              <a:defRPr sz="2000" b="1">
                <a:solidFill>
                  <a:schemeClr val="tx1"/>
                </a:solidFill>
                <a:latin typeface="Arial" panose="020B0604020202020204" pitchFamily="34" charset="0"/>
              </a:defRPr>
            </a:lvl9pPr>
          </a:lstStyle>
          <a:p>
            <a:pPr algn="ctr" eaLnBrk="0" fontAlgn="base" hangingPunct="0">
              <a:spcBef>
                <a:spcPct val="0"/>
              </a:spcBef>
              <a:spcAft>
                <a:spcPct val="0"/>
              </a:spcAft>
              <a:buClrTx/>
              <a:buFontTx/>
              <a:buNone/>
            </a:pPr>
            <a:r>
              <a:rPr lang="en-US" altLang="fr-FR" sz="1600" smtClean="0">
                <a:solidFill>
                  <a:srgbClr val="0000FF"/>
                </a:solidFill>
              </a:rPr>
              <a:t>Overall evaluation</a:t>
            </a:r>
          </a:p>
          <a:p>
            <a:pPr eaLnBrk="0" fontAlgn="base" hangingPunct="0">
              <a:spcBef>
                <a:spcPct val="0"/>
              </a:spcBef>
              <a:spcAft>
                <a:spcPct val="0"/>
              </a:spcAft>
              <a:buClrTx/>
              <a:buFontTx/>
              <a:buNone/>
            </a:pPr>
            <a:endParaRPr lang="en-US" altLang="fr-FR" sz="1200" i="1" smtClean="0">
              <a:solidFill>
                <a:srgbClr val="0000FF"/>
              </a:solidFill>
              <a:cs typeface="Arial" panose="020B0604020202020204" pitchFamily="34" charset="0"/>
            </a:endParaRPr>
          </a:p>
          <a:p>
            <a:pPr eaLnBrk="0" fontAlgn="base" hangingPunct="0">
              <a:spcBef>
                <a:spcPct val="20000"/>
              </a:spcBef>
              <a:spcAft>
                <a:spcPct val="20000"/>
              </a:spcAft>
              <a:buClrTx/>
              <a:buFontTx/>
              <a:buNone/>
            </a:pPr>
            <a:r>
              <a:rPr lang="en-US" altLang="fr-FR" sz="1200" i="1" smtClean="0">
                <a:solidFill>
                  <a:srgbClr val="0000FF"/>
                </a:solidFill>
                <a:cs typeface="Arial" panose="020B0604020202020204" pitchFamily="34" charset="0"/>
              </a:rPr>
              <a:t>  </a:t>
            </a:r>
            <a:r>
              <a:rPr lang="en-US" altLang="fr-FR" sz="1200" smtClean="0">
                <a:solidFill>
                  <a:srgbClr val="0000FF"/>
                </a:solidFill>
                <a:cs typeface="Arial" panose="020B0604020202020204" pitchFamily="34" charset="0"/>
              </a:rPr>
              <a:t></a:t>
            </a:r>
            <a:r>
              <a:rPr lang="en-US" altLang="fr-FR" sz="1200" smtClean="0">
                <a:solidFill>
                  <a:srgbClr val="0000FF"/>
                </a:solidFill>
              </a:rPr>
              <a:t>  Group 1	</a:t>
            </a:r>
            <a:r>
              <a:rPr lang="en-US" altLang="fr-FR" sz="1200" i="1" smtClean="0">
                <a:solidFill>
                  <a:srgbClr val="0000FF"/>
                </a:solidFill>
              </a:rPr>
              <a:t>Carcinogenic to humans</a:t>
            </a:r>
          </a:p>
          <a:p>
            <a:pPr eaLnBrk="0" fontAlgn="base" hangingPunct="0">
              <a:spcBef>
                <a:spcPct val="20000"/>
              </a:spcBef>
              <a:spcAft>
                <a:spcPct val="20000"/>
              </a:spcAft>
              <a:buClrTx/>
              <a:buFontTx/>
              <a:buNone/>
            </a:pPr>
            <a:r>
              <a:rPr lang="en-US" altLang="fr-FR" sz="1200" i="1" smtClean="0">
                <a:solidFill>
                  <a:srgbClr val="0000FF"/>
                </a:solidFill>
              </a:rPr>
              <a:t>  </a:t>
            </a:r>
            <a:r>
              <a:rPr lang="en-US" altLang="fr-FR" sz="1200" smtClean="0">
                <a:solidFill>
                  <a:srgbClr val="0000FF"/>
                </a:solidFill>
                <a:cs typeface="Arial" panose="020B0604020202020204" pitchFamily="34" charset="0"/>
              </a:rPr>
              <a:t> </a:t>
            </a:r>
            <a:r>
              <a:rPr lang="en-US" altLang="fr-FR" sz="1200" smtClean="0">
                <a:solidFill>
                  <a:srgbClr val="0000FF"/>
                </a:solidFill>
              </a:rPr>
              <a:t> Group 2A	</a:t>
            </a:r>
            <a:r>
              <a:rPr lang="en-US" altLang="fr-FR" sz="1200" i="1" smtClean="0">
                <a:solidFill>
                  <a:srgbClr val="0000FF"/>
                </a:solidFill>
              </a:rPr>
              <a:t>Probably carcinogenic to humans</a:t>
            </a:r>
          </a:p>
          <a:p>
            <a:pPr eaLnBrk="0" fontAlgn="base" hangingPunct="0">
              <a:spcBef>
                <a:spcPct val="20000"/>
              </a:spcBef>
              <a:spcAft>
                <a:spcPct val="20000"/>
              </a:spcAft>
              <a:buClrTx/>
              <a:buFontTx/>
              <a:buNone/>
            </a:pPr>
            <a:r>
              <a:rPr lang="en-US" altLang="fr-FR" sz="1200" i="1" smtClean="0">
                <a:solidFill>
                  <a:srgbClr val="0000FF"/>
                </a:solidFill>
              </a:rPr>
              <a:t>  </a:t>
            </a:r>
            <a:r>
              <a:rPr lang="en-US" altLang="fr-FR" sz="1200" smtClean="0">
                <a:solidFill>
                  <a:srgbClr val="0000FF"/>
                </a:solidFill>
                <a:cs typeface="Arial" panose="020B0604020202020204" pitchFamily="34" charset="0"/>
              </a:rPr>
              <a:t></a:t>
            </a:r>
            <a:r>
              <a:rPr lang="en-US" altLang="fr-FR" sz="1200" smtClean="0">
                <a:solidFill>
                  <a:srgbClr val="0000FF"/>
                </a:solidFill>
              </a:rPr>
              <a:t>  Group 2B	</a:t>
            </a:r>
            <a:r>
              <a:rPr lang="en-US" altLang="fr-FR" sz="1200" i="1" smtClean="0">
                <a:solidFill>
                  <a:srgbClr val="0000FF"/>
                </a:solidFill>
              </a:rPr>
              <a:t>Possibly carcinogenic to humans</a:t>
            </a:r>
          </a:p>
          <a:p>
            <a:pPr eaLnBrk="0" fontAlgn="base" hangingPunct="0">
              <a:spcBef>
                <a:spcPct val="20000"/>
              </a:spcBef>
              <a:spcAft>
                <a:spcPct val="20000"/>
              </a:spcAft>
              <a:buClrTx/>
              <a:buFontTx/>
              <a:buNone/>
            </a:pPr>
            <a:r>
              <a:rPr lang="en-US" altLang="fr-FR" sz="1200" i="1" smtClean="0">
                <a:solidFill>
                  <a:srgbClr val="0000FF"/>
                </a:solidFill>
              </a:rPr>
              <a:t>  </a:t>
            </a:r>
            <a:r>
              <a:rPr lang="en-US" altLang="fr-FR" sz="1200" smtClean="0">
                <a:solidFill>
                  <a:srgbClr val="0000FF"/>
                </a:solidFill>
                <a:cs typeface="Arial" panose="020B0604020202020204" pitchFamily="34" charset="0"/>
              </a:rPr>
              <a:t></a:t>
            </a:r>
            <a:r>
              <a:rPr lang="en-US" altLang="fr-FR" sz="1200" smtClean="0">
                <a:solidFill>
                  <a:srgbClr val="0000FF"/>
                </a:solidFill>
              </a:rPr>
              <a:t>  Group 3	</a:t>
            </a:r>
            <a:r>
              <a:rPr lang="en-US" altLang="fr-FR" sz="1200" i="1" smtClean="0">
                <a:solidFill>
                  <a:srgbClr val="0000FF"/>
                </a:solidFill>
              </a:rPr>
              <a:t>Not classifiable as to its carcinogenicity to humans</a:t>
            </a:r>
            <a:endParaRPr lang="en-US" altLang="fr-FR" sz="1200" smtClean="0">
              <a:solidFill>
                <a:srgbClr val="0000FF"/>
              </a:solidFill>
            </a:endParaRPr>
          </a:p>
          <a:p>
            <a:pPr eaLnBrk="0" fontAlgn="base" hangingPunct="0">
              <a:spcBef>
                <a:spcPct val="20000"/>
              </a:spcBef>
              <a:spcAft>
                <a:spcPct val="20000"/>
              </a:spcAft>
              <a:buClrTx/>
              <a:buFontTx/>
              <a:buNone/>
            </a:pPr>
            <a:r>
              <a:rPr lang="en-US" altLang="fr-FR" sz="1200" i="1" smtClean="0">
                <a:solidFill>
                  <a:srgbClr val="0000FF"/>
                </a:solidFill>
              </a:rPr>
              <a:t>  </a:t>
            </a:r>
            <a:r>
              <a:rPr lang="en-US" altLang="fr-FR" sz="1200" smtClean="0">
                <a:solidFill>
                  <a:srgbClr val="0000FF"/>
                </a:solidFill>
                <a:cs typeface="Arial" panose="020B0604020202020204" pitchFamily="34" charset="0"/>
              </a:rPr>
              <a:t></a:t>
            </a:r>
            <a:r>
              <a:rPr lang="en-US" altLang="fr-FR" sz="1200" smtClean="0">
                <a:solidFill>
                  <a:srgbClr val="0000FF"/>
                </a:solidFill>
              </a:rPr>
              <a:t>  Group 4	</a:t>
            </a:r>
            <a:r>
              <a:rPr lang="en-US" altLang="fr-FR" sz="1200" i="1" smtClean="0">
                <a:solidFill>
                  <a:srgbClr val="0000FF"/>
                </a:solidFill>
              </a:rPr>
              <a:t>Probably not carcinogenic to humans</a:t>
            </a:r>
          </a:p>
        </p:txBody>
      </p:sp>
    </p:spTree>
    <p:extLst>
      <p:ext uri="{BB962C8B-B14F-4D97-AF65-F5344CB8AC3E}">
        <p14:creationId xmlns:p14="http://schemas.microsoft.com/office/powerpoint/2010/main" val="1898467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9"/>
          <p:cNvSpPr>
            <a:spLocks noChangeArrowheads="1"/>
          </p:cNvSpPr>
          <p:nvPr/>
        </p:nvSpPr>
        <p:spPr bwMode="auto">
          <a:xfrm>
            <a:off x="0" y="6096000"/>
            <a:ext cx="3200400" cy="762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eaLnBrk="0" fontAlgn="base" hangingPunct="0">
              <a:spcAft>
                <a:spcPct val="0"/>
              </a:spcAft>
              <a:buClrTx/>
              <a:buFontTx/>
              <a:buNone/>
            </a:pPr>
            <a:endParaRPr lang="fr-FR" altLang="fr-FR" smtClean="0">
              <a:solidFill>
                <a:srgbClr val="008000"/>
              </a:solidFill>
            </a:endParaRPr>
          </a:p>
        </p:txBody>
      </p:sp>
      <p:sp>
        <p:nvSpPr>
          <p:cNvPr id="9219" name="Line 23"/>
          <p:cNvSpPr>
            <a:spLocks noChangeShapeType="1"/>
          </p:cNvSpPr>
          <p:nvPr/>
        </p:nvSpPr>
        <p:spPr bwMode="auto">
          <a:xfrm>
            <a:off x="3200400" y="1600200"/>
            <a:ext cx="5486400" cy="13716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9220" name="Line 24"/>
          <p:cNvSpPr>
            <a:spLocks noChangeShapeType="1"/>
          </p:cNvSpPr>
          <p:nvPr/>
        </p:nvSpPr>
        <p:spPr bwMode="auto">
          <a:xfrm flipH="1">
            <a:off x="914400" y="2514600"/>
            <a:ext cx="0" cy="38862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9221" name="Rectangle 2"/>
          <p:cNvSpPr>
            <a:spLocks noGrp="1" noChangeArrowheads="1"/>
          </p:cNvSpPr>
          <p:nvPr>
            <p:ph type="title"/>
          </p:nvPr>
        </p:nvSpPr>
        <p:spPr/>
        <p:txBody>
          <a:bodyPr/>
          <a:lstStyle/>
          <a:p>
            <a:pPr eaLnBrk="1" hangingPunct="1"/>
            <a:r>
              <a:rPr lang="en-US" altLang="fr-FR" smtClean="0"/>
              <a:t>Evaluating human data</a:t>
            </a:r>
            <a:br>
              <a:rPr lang="en-US" altLang="fr-FR" smtClean="0"/>
            </a:br>
            <a:r>
              <a:rPr lang="en-US" altLang="fr-FR" smtClean="0"/>
              <a:t>(Subgroup 2)</a:t>
            </a:r>
          </a:p>
        </p:txBody>
      </p:sp>
      <p:sp>
        <p:nvSpPr>
          <p:cNvPr id="9222" name="Line 3"/>
          <p:cNvSpPr>
            <a:spLocks noChangeShapeType="1"/>
          </p:cNvSpPr>
          <p:nvPr/>
        </p:nvSpPr>
        <p:spPr bwMode="auto">
          <a:xfrm>
            <a:off x="685800" y="2514600"/>
            <a:ext cx="3200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9223" name="Line 4"/>
          <p:cNvSpPr>
            <a:spLocks noChangeShapeType="1"/>
          </p:cNvSpPr>
          <p:nvPr/>
        </p:nvSpPr>
        <p:spPr bwMode="auto">
          <a:xfrm>
            <a:off x="685800" y="5846763"/>
            <a:ext cx="8229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9224" name="Line 5"/>
          <p:cNvSpPr>
            <a:spLocks noChangeShapeType="1"/>
          </p:cNvSpPr>
          <p:nvPr/>
        </p:nvSpPr>
        <p:spPr bwMode="auto">
          <a:xfrm>
            <a:off x="685800" y="2514600"/>
            <a:ext cx="0" cy="1117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9225" name="Line 6"/>
          <p:cNvSpPr>
            <a:spLocks noChangeShapeType="1"/>
          </p:cNvSpPr>
          <p:nvPr/>
        </p:nvSpPr>
        <p:spPr bwMode="auto">
          <a:xfrm>
            <a:off x="8915400" y="2524125"/>
            <a:ext cx="0" cy="1117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9226" name="Line 7"/>
          <p:cNvSpPr>
            <a:spLocks noChangeShapeType="1"/>
          </p:cNvSpPr>
          <p:nvPr/>
        </p:nvSpPr>
        <p:spPr bwMode="auto">
          <a:xfrm>
            <a:off x="3886200" y="2514600"/>
            <a:ext cx="5029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9227" name="Line 8"/>
          <p:cNvSpPr>
            <a:spLocks noChangeShapeType="1"/>
          </p:cNvSpPr>
          <p:nvPr/>
        </p:nvSpPr>
        <p:spPr bwMode="auto">
          <a:xfrm>
            <a:off x="685800" y="3632200"/>
            <a:ext cx="0" cy="9461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9228" name="Line 9"/>
          <p:cNvSpPr>
            <a:spLocks noChangeShapeType="1"/>
          </p:cNvSpPr>
          <p:nvPr/>
        </p:nvSpPr>
        <p:spPr bwMode="auto">
          <a:xfrm>
            <a:off x="8915400" y="3632200"/>
            <a:ext cx="0" cy="9461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9229" name="Line 10"/>
          <p:cNvSpPr>
            <a:spLocks noChangeShapeType="1"/>
          </p:cNvSpPr>
          <p:nvPr/>
        </p:nvSpPr>
        <p:spPr bwMode="auto">
          <a:xfrm>
            <a:off x="685800" y="4578350"/>
            <a:ext cx="0" cy="8731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9230" name="Line 11"/>
          <p:cNvSpPr>
            <a:spLocks noChangeShapeType="1"/>
          </p:cNvSpPr>
          <p:nvPr/>
        </p:nvSpPr>
        <p:spPr bwMode="auto">
          <a:xfrm>
            <a:off x="8915400" y="4578350"/>
            <a:ext cx="0" cy="8731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9231" name="Line 12"/>
          <p:cNvSpPr>
            <a:spLocks noChangeShapeType="1"/>
          </p:cNvSpPr>
          <p:nvPr/>
        </p:nvSpPr>
        <p:spPr bwMode="auto">
          <a:xfrm>
            <a:off x="685800" y="5451475"/>
            <a:ext cx="0" cy="395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9232" name="Line 13"/>
          <p:cNvSpPr>
            <a:spLocks noChangeShapeType="1"/>
          </p:cNvSpPr>
          <p:nvPr/>
        </p:nvSpPr>
        <p:spPr bwMode="auto">
          <a:xfrm>
            <a:off x="8915400" y="5451475"/>
            <a:ext cx="0" cy="395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9233" name="Text Box 14"/>
          <p:cNvSpPr txBox="1">
            <a:spLocks noChangeArrowheads="1"/>
          </p:cNvSpPr>
          <p:nvPr/>
        </p:nvSpPr>
        <p:spPr bwMode="auto">
          <a:xfrm>
            <a:off x="914400" y="1600200"/>
            <a:ext cx="2286000" cy="9144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bIns="0"/>
          <a:lstStyle>
            <a:lvl1pPr marL="342900" indent="-3429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FontTx/>
              <a:buNone/>
            </a:pPr>
            <a:r>
              <a:rPr lang="en-US" altLang="fr-FR" sz="1600" smtClean="0">
                <a:solidFill>
                  <a:srgbClr val="0000FF"/>
                </a:solidFill>
              </a:rPr>
              <a:t>Cancer in</a:t>
            </a:r>
          </a:p>
          <a:p>
            <a:pPr algn="ctr" eaLnBrk="0" fontAlgn="base" hangingPunct="0">
              <a:spcBef>
                <a:spcPct val="0"/>
              </a:spcBef>
              <a:spcAft>
                <a:spcPct val="0"/>
              </a:spcAft>
              <a:buClrTx/>
              <a:buFontTx/>
              <a:buNone/>
            </a:pPr>
            <a:r>
              <a:rPr lang="en-US" altLang="fr-FR" sz="1600" smtClean="0">
                <a:solidFill>
                  <a:srgbClr val="0000FF"/>
                </a:solidFill>
              </a:rPr>
              <a:t>humans</a:t>
            </a:r>
          </a:p>
          <a:p>
            <a:pPr eaLnBrk="0" fontAlgn="base" hangingPunct="0">
              <a:spcBef>
                <a:spcPct val="0"/>
              </a:spcBef>
              <a:spcAft>
                <a:spcPct val="0"/>
              </a:spcAft>
              <a:buClrTx/>
              <a:buFontTx/>
              <a:buNone/>
            </a:pPr>
            <a:endParaRPr lang="en-US" altLang="fr-FR" sz="1200" smtClean="0">
              <a:solidFill>
                <a:srgbClr val="0000FF"/>
              </a:solidFill>
            </a:endParaRPr>
          </a:p>
          <a:p>
            <a:pPr algn="r" eaLnBrk="0" fontAlgn="base" hangingPunct="0">
              <a:spcBef>
                <a:spcPct val="0"/>
              </a:spcBef>
              <a:spcAft>
                <a:spcPct val="0"/>
              </a:spcAft>
              <a:buClrTx/>
              <a:buFontTx/>
              <a:buNone/>
            </a:pPr>
            <a:r>
              <a:rPr lang="en-US" altLang="fr-FR" sz="1200" smtClean="0">
                <a:solidFill>
                  <a:srgbClr val="0000FF"/>
                </a:solidFill>
              </a:rPr>
              <a:t>— Preamble Part B, Section 6(a)</a:t>
            </a:r>
            <a:endParaRPr lang="en-US" altLang="fr-FR" sz="1200" i="1" smtClean="0">
              <a:solidFill>
                <a:srgbClr val="0000FF"/>
              </a:solidFill>
            </a:endParaRPr>
          </a:p>
        </p:txBody>
      </p:sp>
      <p:sp>
        <p:nvSpPr>
          <p:cNvPr id="9234" name="Text Box 15"/>
          <p:cNvSpPr txBox="1">
            <a:spLocks noChangeArrowheads="1"/>
          </p:cNvSpPr>
          <p:nvPr/>
        </p:nvSpPr>
        <p:spPr bwMode="auto">
          <a:xfrm>
            <a:off x="914400" y="5334000"/>
            <a:ext cx="2286000" cy="1066800"/>
          </a:xfrm>
          <a:prstGeom prst="rect">
            <a:avLst/>
          </a:prstGeom>
          <a:solidFill>
            <a:srgbClr val="00CCFF">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92100" indent="-2921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cs typeface="Arial" panose="020B0604020202020204" pitchFamily="34" charset="0"/>
              </a:rPr>
              <a:t> </a:t>
            </a:r>
            <a:r>
              <a:rPr lang="en-US" altLang="fr-FR" sz="1600" i="1" smtClean="0">
                <a:solidFill>
                  <a:srgbClr val="0000FF"/>
                </a:solidFill>
              </a:rPr>
              <a:t>Evidence suggesting lack of carcinogenicity</a:t>
            </a:r>
          </a:p>
        </p:txBody>
      </p:sp>
      <p:sp>
        <p:nvSpPr>
          <p:cNvPr id="9235" name="Text Box 16"/>
          <p:cNvSpPr txBox="1">
            <a:spLocks noChangeArrowheads="1"/>
          </p:cNvSpPr>
          <p:nvPr/>
        </p:nvSpPr>
        <p:spPr bwMode="auto">
          <a:xfrm>
            <a:off x="914400" y="3048000"/>
            <a:ext cx="2286000" cy="838200"/>
          </a:xfrm>
          <a:prstGeom prst="rect">
            <a:avLst/>
          </a:prstGeom>
          <a:solidFill>
            <a:srgbClr val="FF0000">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92100" indent="-2921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cs typeface="Arial" panose="020B0604020202020204" pitchFamily="34" charset="0"/>
              </a:rPr>
              <a:t> </a:t>
            </a:r>
            <a:r>
              <a:rPr lang="en-US" altLang="fr-FR" sz="1600" i="1" smtClean="0">
                <a:solidFill>
                  <a:srgbClr val="0000FF"/>
                </a:solidFill>
              </a:rPr>
              <a:t>Sufficient evidence</a:t>
            </a:r>
          </a:p>
        </p:txBody>
      </p:sp>
      <p:sp>
        <p:nvSpPr>
          <p:cNvPr id="9236" name="Text Box 17"/>
          <p:cNvSpPr txBox="1">
            <a:spLocks noChangeArrowheads="1"/>
          </p:cNvSpPr>
          <p:nvPr/>
        </p:nvSpPr>
        <p:spPr bwMode="auto">
          <a:xfrm>
            <a:off x="914400" y="4038600"/>
            <a:ext cx="2286000" cy="609600"/>
          </a:xfrm>
          <a:prstGeom prst="rect">
            <a:avLst/>
          </a:prstGeom>
          <a:solidFill>
            <a:srgbClr val="FF9900">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92100" indent="-2921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cs typeface="Arial" panose="020B0604020202020204" pitchFamily="34" charset="0"/>
              </a:rPr>
              <a:t> </a:t>
            </a:r>
            <a:r>
              <a:rPr lang="en-US" altLang="fr-FR" sz="1600" i="1" smtClean="0">
                <a:solidFill>
                  <a:srgbClr val="0000FF"/>
                </a:solidFill>
              </a:rPr>
              <a:t>Limited evidence</a:t>
            </a:r>
          </a:p>
        </p:txBody>
      </p:sp>
      <p:sp>
        <p:nvSpPr>
          <p:cNvPr id="9237" name="Text Box 18"/>
          <p:cNvSpPr txBox="1">
            <a:spLocks noChangeArrowheads="1"/>
          </p:cNvSpPr>
          <p:nvPr/>
        </p:nvSpPr>
        <p:spPr bwMode="auto">
          <a:xfrm>
            <a:off x="914400" y="4800600"/>
            <a:ext cx="2286000" cy="381000"/>
          </a:xfrm>
          <a:prstGeom prst="rect">
            <a:avLst/>
          </a:prstGeom>
          <a:solidFill>
            <a:srgbClr val="FFFF00">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92100" indent="-2921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cs typeface="Arial" panose="020B0604020202020204" pitchFamily="34" charset="0"/>
              </a:rPr>
              <a:t> </a:t>
            </a:r>
            <a:r>
              <a:rPr lang="en-US" altLang="fr-FR" sz="1600" i="1" smtClean="0">
                <a:solidFill>
                  <a:srgbClr val="0000FF"/>
                </a:solidFill>
              </a:rPr>
              <a:t>Inadequate evidence</a:t>
            </a:r>
          </a:p>
        </p:txBody>
      </p:sp>
      <p:sp>
        <p:nvSpPr>
          <p:cNvPr id="9238" name="Text Box 19"/>
          <p:cNvSpPr txBox="1">
            <a:spLocks noChangeArrowheads="1"/>
          </p:cNvSpPr>
          <p:nvPr/>
        </p:nvSpPr>
        <p:spPr bwMode="auto">
          <a:xfrm>
            <a:off x="3198813" y="3048000"/>
            <a:ext cx="5484812" cy="838200"/>
          </a:xfrm>
          <a:prstGeom prst="rect">
            <a:avLst/>
          </a:prstGeom>
          <a:solidFill>
            <a:srgbClr val="FF0000">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lvl1pPr marL="228600" indent="-2286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rPr>
              <a:t>Causal relationship has been </a:t>
            </a:r>
            <a:r>
              <a:rPr lang="en-US" altLang="fr-FR" sz="1600" u="sng" smtClean="0">
                <a:solidFill>
                  <a:srgbClr val="0000FF"/>
                </a:solidFill>
              </a:rPr>
              <a:t>established</a:t>
            </a:r>
            <a:endParaRPr lang="en-US" altLang="fr-FR" sz="1600" smtClean="0">
              <a:solidFill>
                <a:srgbClr val="0000FF"/>
              </a:solidFill>
            </a:endParaRPr>
          </a:p>
          <a:p>
            <a:pPr eaLnBrk="0" fontAlgn="base" hangingPunct="0">
              <a:spcBef>
                <a:spcPct val="10000"/>
              </a:spcBef>
              <a:spcAft>
                <a:spcPct val="10000"/>
              </a:spcAft>
              <a:buClrTx/>
              <a:buFontTx/>
              <a:buNone/>
            </a:pPr>
            <a:r>
              <a:rPr lang="en-US" altLang="fr-FR" sz="1600" smtClean="0">
                <a:solidFill>
                  <a:srgbClr val="0000FF"/>
                </a:solidFill>
              </a:rPr>
              <a:t>Chance, bias, and confounding </a:t>
            </a:r>
            <a:r>
              <a:rPr lang="en-US" altLang="fr-FR" sz="1600" u="sng" smtClean="0">
                <a:solidFill>
                  <a:srgbClr val="0000FF"/>
                </a:solidFill>
              </a:rPr>
              <a:t>could be ruled out with reasonable confidence</a:t>
            </a:r>
            <a:endParaRPr lang="en-US" altLang="fr-FR" sz="1600" i="1" smtClean="0">
              <a:solidFill>
                <a:srgbClr val="0000FF"/>
              </a:solidFill>
            </a:endParaRPr>
          </a:p>
        </p:txBody>
      </p:sp>
      <p:sp>
        <p:nvSpPr>
          <p:cNvPr id="9239" name="Text Box 20"/>
          <p:cNvSpPr txBox="1">
            <a:spLocks noChangeArrowheads="1"/>
          </p:cNvSpPr>
          <p:nvPr/>
        </p:nvSpPr>
        <p:spPr bwMode="auto">
          <a:xfrm>
            <a:off x="3198813" y="4038600"/>
            <a:ext cx="5484812" cy="609600"/>
          </a:xfrm>
          <a:prstGeom prst="rect">
            <a:avLst/>
          </a:prstGeom>
          <a:solidFill>
            <a:srgbClr val="FF9900">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lvl1pPr marL="228600" indent="-2286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rPr>
              <a:t>Causal interpretation is </a:t>
            </a:r>
            <a:r>
              <a:rPr lang="en-US" altLang="fr-FR" sz="1600" u="sng" smtClean="0">
                <a:solidFill>
                  <a:srgbClr val="0000FF"/>
                </a:solidFill>
              </a:rPr>
              <a:t>credible</a:t>
            </a:r>
            <a:endParaRPr lang="en-US" altLang="fr-FR" sz="1600" smtClean="0">
              <a:solidFill>
                <a:srgbClr val="0000FF"/>
              </a:solidFill>
            </a:endParaRPr>
          </a:p>
          <a:p>
            <a:pPr eaLnBrk="0" fontAlgn="base" hangingPunct="0">
              <a:spcBef>
                <a:spcPct val="10000"/>
              </a:spcBef>
              <a:spcAft>
                <a:spcPct val="10000"/>
              </a:spcAft>
              <a:buClrTx/>
              <a:buFontTx/>
              <a:buNone/>
            </a:pPr>
            <a:r>
              <a:rPr lang="en-US" altLang="fr-FR" sz="1600" smtClean="0">
                <a:solidFill>
                  <a:srgbClr val="0000FF"/>
                </a:solidFill>
              </a:rPr>
              <a:t>Chance, bias, or confounding </a:t>
            </a:r>
            <a:r>
              <a:rPr lang="en-US" altLang="fr-FR" sz="1600" u="sng" smtClean="0">
                <a:solidFill>
                  <a:srgbClr val="0000FF"/>
                </a:solidFill>
              </a:rPr>
              <a:t>could not be ruled out</a:t>
            </a:r>
            <a:endParaRPr lang="en-US" altLang="fr-FR" sz="1600" i="1" smtClean="0">
              <a:solidFill>
                <a:srgbClr val="0000FF"/>
              </a:solidFill>
            </a:endParaRPr>
          </a:p>
        </p:txBody>
      </p:sp>
      <p:sp>
        <p:nvSpPr>
          <p:cNvPr id="9240" name="Text Box 21"/>
          <p:cNvSpPr txBox="1">
            <a:spLocks noChangeArrowheads="1"/>
          </p:cNvSpPr>
          <p:nvPr/>
        </p:nvSpPr>
        <p:spPr bwMode="auto">
          <a:xfrm>
            <a:off x="3198813" y="4800600"/>
            <a:ext cx="5484812" cy="381000"/>
          </a:xfrm>
          <a:prstGeom prst="rect">
            <a:avLst/>
          </a:prstGeom>
          <a:solidFill>
            <a:srgbClr val="FFFF00">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lvl1pPr marL="228600" indent="-2286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rPr>
              <a:t>Studies permit </a:t>
            </a:r>
            <a:r>
              <a:rPr lang="en-US" altLang="fr-FR" sz="1600" u="sng" smtClean="0">
                <a:solidFill>
                  <a:srgbClr val="0000FF"/>
                </a:solidFill>
              </a:rPr>
              <a:t>no conclusion</a:t>
            </a:r>
            <a:r>
              <a:rPr lang="en-US" altLang="fr-FR" sz="1600" smtClean="0">
                <a:solidFill>
                  <a:srgbClr val="0000FF"/>
                </a:solidFill>
              </a:rPr>
              <a:t> about a causal association</a:t>
            </a:r>
            <a:endParaRPr lang="en-US" altLang="fr-FR" sz="1600" i="1" smtClean="0">
              <a:solidFill>
                <a:srgbClr val="0000FF"/>
              </a:solidFill>
            </a:endParaRPr>
          </a:p>
        </p:txBody>
      </p:sp>
      <p:sp>
        <p:nvSpPr>
          <p:cNvPr id="9241" name="Text Box 22"/>
          <p:cNvSpPr txBox="1">
            <a:spLocks noChangeArrowheads="1"/>
          </p:cNvSpPr>
          <p:nvPr/>
        </p:nvSpPr>
        <p:spPr bwMode="auto">
          <a:xfrm>
            <a:off x="3198813" y="5334000"/>
            <a:ext cx="5484812" cy="1066800"/>
          </a:xfrm>
          <a:prstGeom prst="rect">
            <a:avLst/>
          </a:prstGeom>
          <a:solidFill>
            <a:srgbClr val="00CCFF">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lvl1pPr marL="228600" indent="-2286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rPr>
              <a:t>Several adequate studies covering the full range of exposure levels are mutually consistent in not showing a positive association at any observed level of exposure</a:t>
            </a:r>
          </a:p>
          <a:p>
            <a:pPr eaLnBrk="0" fontAlgn="base" hangingPunct="0">
              <a:spcBef>
                <a:spcPct val="10000"/>
              </a:spcBef>
              <a:spcAft>
                <a:spcPct val="10000"/>
              </a:spcAft>
              <a:buClrTx/>
              <a:buFontTx/>
              <a:buNone/>
            </a:pPr>
            <a:r>
              <a:rPr lang="en-US" altLang="fr-FR" sz="1600" smtClean="0">
                <a:solidFill>
                  <a:srgbClr val="0000FF"/>
                </a:solidFill>
              </a:rPr>
              <a:t>Conclusion is limited to cancer sites and conditions studied</a:t>
            </a:r>
            <a:endParaRPr lang="en-US" altLang="fr-FR" sz="1600" i="1" smtClean="0">
              <a:solidFill>
                <a:srgbClr val="0000FF"/>
              </a:solidFill>
            </a:endParaRPr>
          </a:p>
        </p:txBody>
      </p:sp>
      <p:sp>
        <p:nvSpPr>
          <p:cNvPr id="9242" name="Text Box 25"/>
          <p:cNvSpPr txBox="1">
            <a:spLocks noChangeArrowheads="1"/>
          </p:cNvSpPr>
          <p:nvPr/>
        </p:nvSpPr>
        <p:spPr bwMode="auto">
          <a:xfrm>
            <a:off x="3657600" y="1600200"/>
            <a:ext cx="2286000" cy="9144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bIns="0"/>
          <a:lstStyle>
            <a:lvl1pPr marL="342900" indent="-3429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FontTx/>
              <a:buNone/>
            </a:pPr>
            <a:r>
              <a:rPr lang="en-US" altLang="fr-FR" sz="1600" smtClean="0">
                <a:solidFill>
                  <a:srgbClr val="0000FF"/>
                </a:solidFill>
              </a:rPr>
              <a:t>Cancer in</a:t>
            </a:r>
          </a:p>
          <a:p>
            <a:pPr algn="ctr" eaLnBrk="0" fontAlgn="base" hangingPunct="0">
              <a:spcBef>
                <a:spcPct val="0"/>
              </a:spcBef>
              <a:spcAft>
                <a:spcPct val="0"/>
              </a:spcAft>
              <a:buClrTx/>
              <a:buFontTx/>
              <a:buNone/>
            </a:pPr>
            <a:r>
              <a:rPr lang="en-US" altLang="fr-FR" sz="1600" smtClean="0">
                <a:solidFill>
                  <a:srgbClr val="0000FF"/>
                </a:solidFill>
              </a:rPr>
              <a:t>experimental animals</a:t>
            </a:r>
          </a:p>
        </p:txBody>
      </p:sp>
      <p:sp>
        <p:nvSpPr>
          <p:cNvPr id="9243" name="Text Box 26"/>
          <p:cNvSpPr txBox="1">
            <a:spLocks noChangeArrowheads="1"/>
          </p:cNvSpPr>
          <p:nvPr/>
        </p:nvSpPr>
        <p:spPr bwMode="auto">
          <a:xfrm>
            <a:off x="6400800" y="1600200"/>
            <a:ext cx="2286000" cy="9144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bIns="0"/>
          <a:lstStyle>
            <a:lvl1pPr marL="342900" indent="-3429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eaLnBrk="0" fontAlgn="base" hangingPunct="0">
              <a:spcBef>
                <a:spcPct val="0"/>
              </a:spcBef>
              <a:spcAft>
                <a:spcPct val="0"/>
              </a:spcAft>
              <a:buClrTx/>
              <a:buFontTx/>
              <a:buNone/>
            </a:pPr>
            <a:r>
              <a:rPr lang="en-US" altLang="fr-FR" sz="1600" smtClean="0">
                <a:solidFill>
                  <a:srgbClr val="0000FF"/>
                </a:solidFill>
              </a:rPr>
              <a:t>Mechanistic and</a:t>
            </a:r>
          </a:p>
          <a:p>
            <a:pPr algn="ctr" defTabSz="914400" eaLnBrk="0" fontAlgn="base" hangingPunct="0">
              <a:spcBef>
                <a:spcPct val="0"/>
              </a:spcBef>
              <a:spcAft>
                <a:spcPct val="0"/>
              </a:spcAft>
              <a:buClrTx/>
              <a:buFontTx/>
              <a:buNone/>
            </a:pPr>
            <a:r>
              <a:rPr lang="en-US" altLang="fr-FR" sz="1600" smtClean="0">
                <a:solidFill>
                  <a:srgbClr val="0000FF"/>
                </a:solidFill>
              </a:rPr>
              <a:t>other relevant data</a:t>
            </a:r>
          </a:p>
        </p:txBody>
      </p:sp>
    </p:spTree>
    <p:extLst>
      <p:ext uri="{BB962C8B-B14F-4D97-AF65-F5344CB8AC3E}">
        <p14:creationId xmlns:p14="http://schemas.microsoft.com/office/powerpoint/2010/main" val="1114321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34975" y="25400"/>
            <a:ext cx="8310563" cy="889000"/>
          </a:xfrm>
        </p:spPr>
        <p:txBody>
          <a:bodyPr/>
          <a:lstStyle/>
          <a:p>
            <a:r>
              <a:rPr lang="en-US" altLang="en-US"/>
              <a:t>Vol 100E, Parental smoking</a:t>
            </a:r>
            <a:endParaRPr lang="en-US" altLang="en-US" sz="3000"/>
          </a:p>
        </p:txBody>
      </p:sp>
      <p:pic>
        <p:nvPicPr>
          <p:cNvPr id="80899" name="Picture 3" descr="cessation2"/>
          <p:cNvPicPr>
            <a:picLocks noChangeAspect="1" noChangeArrowheads="1"/>
          </p:cNvPicPr>
          <p:nvPr/>
        </p:nvPicPr>
        <p:blipFill>
          <a:blip r:embed="rId3">
            <a:extLst>
              <a:ext uri="{28A0092B-C50C-407E-A947-70E740481C1C}">
                <a14:useLocalDpi xmlns:a14="http://schemas.microsoft.com/office/drawing/2010/main" val="0"/>
              </a:ext>
            </a:extLst>
          </a:blip>
          <a:srcRect l="5829" r="66960" b="5161"/>
          <a:stretch>
            <a:fillRect/>
          </a:stretch>
        </p:blipFill>
        <p:spPr bwMode="auto">
          <a:xfrm>
            <a:off x="6338888" y="1784350"/>
            <a:ext cx="1946275" cy="2914650"/>
          </a:xfrm>
          <a:prstGeom prst="rect">
            <a:avLst/>
          </a:prstGeom>
          <a:noFill/>
          <a:extLst>
            <a:ext uri="{909E8E84-426E-40DD-AFC4-6F175D3DCCD1}">
              <a14:hiddenFill xmlns:a14="http://schemas.microsoft.com/office/drawing/2010/main">
                <a:solidFill>
                  <a:srgbClr val="FFFFFF"/>
                </a:solidFill>
              </a14:hiddenFill>
            </a:ext>
          </a:extLst>
        </p:spPr>
      </p:pic>
      <p:sp>
        <p:nvSpPr>
          <p:cNvPr id="80900" name="Text Box 4"/>
          <p:cNvSpPr txBox="1">
            <a:spLocks noChangeArrowheads="1"/>
          </p:cNvSpPr>
          <p:nvPr/>
        </p:nvSpPr>
        <p:spPr bwMode="auto">
          <a:xfrm>
            <a:off x="530225" y="1562388"/>
            <a:ext cx="555625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a:solidFill>
                  <a:schemeClr val="tx1"/>
                </a:solidFill>
                <a:latin typeface="Arial" panose="020B0604020202020204" pitchFamily="34" charset="0"/>
                <a:cs typeface="Arial" panose="020B0604020202020204" pitchFamily="34" charset="0"/>
              </a:defRPr>
            </a:lvl1pPr>
            <a:lvl2pPr marL="622300" indent="-176213">
              <a:defRPr>
                <a:solidFill>
                  <a:schemeClr val="tx1"/>
                </a:solidFill>
                <a:latin typeface="Arial" panose="020B0604020202020204" pitchFamily="34" charset="0"/>
                <a:cs typeface="Arial" panose="020B0604020202020204" pitchFamily="34" charset="0"/>
              </a:defRPr>
            </a:lvl2pPr>
            <a:lvl3pPr marL="1079500" indent="-1651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q"/>
            </a:pPr>
            <a:r>
              <a:rPr lang="en-US" altLang="en-US" u="sng" dirty="0" err="1">
                <a:solidFill>
                  <a:srgbClr val="FF0000"/>
                </a:solidFill>
              </a:rPr>
              <a:t>Hepatoblastoma</a:t>
            </a:r>
            <a:r>
              <a:rPr lang="en-US" altLang="en-US" dirty="0">
                <a:solidFill>
                  <a:srgbClr val="3333FF"/>
                </a:solidFill>
              </a:rPr>
              <a:t> </a:t>
            </a:r>
          </a:p>
          <a:p>
            <a:r>
              <a:rPr lang="en-US" altLang="en-US" dirty="0">
                <a:solidFill>
                  <a:srgbClr val="3333FF"/>
                </a:solidFill>
              </a:rPr>
              <a:t>    4 recent studies with significantly increased risk </a:t>
            </a:r>
          </a:p>
          <a:p>
            <a:pPr lvl="1">
              <a:buFontTx/>
              <a:buChar char="•"/>
            </a:pPr>
            <a:r>
              <a:rPr lang="en-GB" altLang="en-US" dirty="0">
                <a:solidFill>
                  <a:srgbClr val="3333FF"/>
                </a:solidFill>
              </a:rPr>
              <a:t>United Kingdom Childhood Cancer study</a:t>
            </a:r>
            <a:endParaRPr lang="en-US" altLang="en-US" dirty="0">
              <a:solidFill>
                <a:srgbClr val="3333FF"/>
              </a:solidFill>
            </a:endParaRPr>
          </a:p>
          <a:p>
            <a:pPr lvl="2">
              <a:buSzPct val="60000"/>
              <a:buFont typeface="Wingdings" panose="05000000000000000000" pitchFamily="2" charset="2"/>
              <a:buChar char="§"/>
            </a:pPr>
            <a:r>
              <a:rPr lang="en-GB" altLang="en-US" dirty="0">
                <a:solidFill>
                  <a:srgbClr val="3333FF"/>
                </a:solidFill>
              </a:rPr>
              <a:t>Father only: 1.86 (0.5-7.6)</a:t>
            </a:r>
          </a:p>
          <a:p>
            <a:pPr lvl="2">
              <a:buSzPct val="60000"/>
              <a:buFont typeface="Wingdings" panose="05000000000000000000" pitchFamily="2" charset="2"/>
              <a:buChar char="§"/>
            </a:pPr>
            <a:r>
              <a:rPr lang="en-GB" altLang="en-US" dirty="0">
                <a:solidFill>
                  <a:srgbClr val="3333FF"/>
                </a:solidFill>
              </a:rPr>
              <a:t>Mother only: 2.01 (0.4-10.2)</a:t>
            </a:r>
          </a:p>
          <a:p>
            <a:pPr lvl="2">
              <a:buSzPct val="60000"/>
              <a:buFont typeface="Wingdings" panose="05000000000000000000" pitchFamily="2" charset="2"/>
              <a:buChar char="§"/>
            </a:pPr>
            <a:r>
              <a:rPr lang="en-GB" altLang="en-US" dirty="0">
                <a:solidFill>
                  <a:srgbClr val="3333FF"/>
                </a:solidFill>
              </a:rPr>
              <a:t>Both parents: 4.74 (1.68-13.4)</a:t>
            </a:r>
            <a:endParaRPr lang="en-US" altLang="en-US" dirty="0">
              <a:solidFill>
                <a:srgbClr val="3333FF"/>
              </a:solidFill>
            </a:endParaRPr>
          </a:p>
          <a:p>
            <a:pPr>
              <a:buFont typeface="Wingdings" panose="05000000000000000000" pitchFamily="2" charset="2"/>
              <a:buChar char="Ø"/>
            </a:pPr>
            <a:r>
              <a:rPr lang="en-GB" altLang="en-US" dirty="0">
                <a:solidFill>
                  <a:srgbClr val="CC0000"/>
                </a:solidFill>
              </a:rPr>
              <a:t>Sufficient evidence of carcinogenicity</a:t>
            </a:r>
            <a:endParaRPr lang="en-US" altLang="en-US" dirty="0">
              <a:solidFill>
                <a:srgbClr val="CC0000"/>
              </a:solidFill>
            </a:endParaRPr>
          </a:p>
          <a:p>
            <a:pPr>
              <a:buFont typeface="Wingdings" panose="05000000000000000000" pitchFamily="2" charset="2"/>
              <a:buChar char="q"/>
            </a:pPr>
            <a:endParaRPr lang="en-US" altLang="en-US" sz="1200" dirty="0">
              <a:solidFill>
                <a:srgbClr val="CC0000"/>
              </a:solidFill>
            </a:endParaRPr>
          </a:p>
          <a:p>
            <a:pPr>
              <a:buFont typeface="Wingdings" panose="05000000000000000000" pitchFamily="2" charset="2"/>
              <a:buChar char="q"/>
            </a:pPr>
            <a:r>
              <a:rPr lang="en-US" altLang="en-US" dirty="0">
                <a:solidFill>
                  <a:srgbClr val="FF0000"/>
                </a:solidFill>
              </a:rPr>
              <a:t>Leukaemia (in particular ALL</a:t>
            </a:r>
            <a:r>
              <a:rPr lang="en-US" altLang="en-US" dirty="0">
                <a:solidFill>
                  <a:srgbClr val="3333FF"/>
                </a:solidFill>
              </a:rPr>
              <a:t>)</a:t>
            </a:r>
          </a:p>
          <a:p>
            <a:r>
              <a:rPr lang="en-GB" altLang="en-US" dirty="0">
                <a:solidFill>
                  <a:srgbClr val="3333FF"/>
                </a:solidFill>
              </a:rPr>
              <a:t>     Meta-analysis of 11 studies </a:t>
            </a:r>
          </a:p>
          <a:p>
            <a:r>
              <a:rPr lang="en-GB" altLang="en-US" dirty="0">
                <a:solidFill>
                  <a:srgbClr val="3333FF"/>
                </a:solidFill>
              </a:rPr>
              <a:t>     Meta-RR for paternal smoking = 1.12 (1.04-1.21) </a:t>
            </a:r>
            <a:endParaRPr lang="en-US" altLang="en-US" dirty="0">
              <a:solidFill>
                <a:srgbClr val="3333FF"/>
              </a:solidFill>
            </a:endParaRPr>
          </a:p>
          <a:p>
            <a:pPr>
              <a:buFont typeface="Wingdings" panose="05000000000000000000" pitchFamily="2" charset="2"/>
              <a:buChar char="Ø"/>
            </a:pPr>
            <a:r>
              <a:rPr lang="en-US" altLang="en-US" dirty="0">
                <a:solidFill>
                  <a:srgbClr val="CC0000"/>
                </a:solidFill>
              </a:rPr>
              <a:t>Limited evidence of </a:t>
            </a:r>
            <a:r>
              <a:rPr lang="en-GB" altLang="en-US" dirty="0">
                <a:solidFill>
                  <a:srgbClr val="CC0000"/>
                </a:solidFill>
              </a:rPr>
              <a:t>carcinogenicity</a:t>
            </a:r>
            <a:endParaRPr lang="en-US" altLang="en-US" dirty="0">
              <a:solidFill>
                <a:srgbClr val="CC0000"/>
              </a:solidFill>
            </a:endParaRPr>
          </a:p>
        </p:txBody>
      </p:sp>
      <p:sp>
        <p:nvSpPr>
          <p:cNvPr id="80901" name="Text Box 5"/>
          <p:cNvSpPr txBox="1">
            <a:spLocks noChangeArrowheads="1"/>
          </p:cNvSpPr>
          <p:nvPr/>
        </p:nvSpPr>
        <p:spPr bwMode="auto">
          <a:xfrm>
            <a:off x="2968625" y="176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80902" name="Rectangle 6"/>
          <p:cNvSpPr>
            <a:spLocks noChangeArrowheads="1"/>
          </p:cNvSpPr>
          <p:nvPr/>
        </p:nvSpPr>
        <p:spPr bwMode="auto">
          <a:xfrm>
            <a:off x="892175" y="876300"/>
            <a:ext cx="7359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t>Increased risk of cancer in children born of parents who smoke preconception, during pregnancy and/or perinatally</a:t>
            </a:r>
          </a:p>
        </p:txBody>
      </p:sp>
      <p:sp>
        <p:nvSpPr>
          <p:cNvPr id="80903" name="Text Box 7"/>
          <p:cNvSpPr txBox="1">
            <a:spLocks noChangeArrowheads="1"/>
          </p:cNvSpPr>
          <p:nvPr/>
        </p:nvSpPr>
        <p:spPr bwMode="auto">
          <a:xfrm>
            <a:off x="431800" y="4880003"/>
            <a:ext cx="8453438" cy="17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dirty="0"/>
              <a:t> Newborns of smoking mothers have increased frequencies of </a:t>
            </a:r>
            <a:r>
              <a:rPr lang="en-US" altLang="en-US" i="1" dirty="0"/>
              <a:t>HPRT</a:t>
            </a:r>
            <a:r>
              <a:rPr lang="en-US" altLang="en-US" dirty="0"/>
              <a:t> mutations,  	chromosomal translocations, and DNA strand breaks. </a:t>
            </a:r>
          </a:p>
          <a:p>
            <a:pPr>
              <a:spcBef>
                <a:spcPct val="50000"/>
              </a:spcBef>
              <a:buFontTx/>
              <a:buChar char="•"/>
            </a:pPr>
            <a:r>
              <a:rPr lang="en-US" altLang="en-US" dirty="0"/>
              <a:t> Sperm of smokers has increased frequencies of aneuploidy, DNA adducts, 	strand breaks, and oxidative damage.  </a:t>
            </a:r>
          </a:p>
          <a:p>
            <a:pPr>
              <a:spcBef>
                <a:spcPct val="50000"/>
              </a:spcBef>
              <a:buFontTx/>
              <a:buChar char="•"/>
            </a:pPr>
            <a:r>
              <a:rPr lang="en-US" altLang="en-US" dirty="0"/>
              <a:t> </a:t>
            </a:r>
            <a:r>
              <a:rPr lang="en-US" altLang="en-US" dirty="0" smtClean="0"/>
              <a:t>		Cigarette </a:t>
            </a:r>
            <a:r>
              <a:rPr lang="en-US" altLang="en-US" dirty="0"/>
              <a:t>smoke also causes germ-cell mutations in mice</a:t>
            </a:r>
          </a:p>
        </p:txBody>
      </p:sp>
    </p:spTree>
    <p:extLst>
      <p:ext uri="{BB962C8B-B14F-4D97-AF65-F5344CB8AC3E}">
        <p14:creationId xmlns:p14="http://schemas.microsoft.com/office/powerpoint/2010/main" val="2588040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3"/>
          <p:cNvSpPr>
            <a:spLocks noChangeShapeType="1"/>
          </p:cNvSpPr>
          <p:nvPr/>
        </p:nvSpPr>
        <p:spPr bwMode="auto">
          <a:xfrm>
            <a:off x="5943600" y="1600200"/>
            <a:ext cx="2743200" cy="13716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2291" name="Line 24"/>
          <p:cNvSpPr>
            <a:spLocks noChangeShapeType="1"/>
          </p:cNvSpPr>
          <p:nvPr/>
        </p:nvSpPr>
        <p:spPr bwMode="auto">
          <a:xfrm flipH="1">
            <a:off x="914400" y="1600200"/>
            <a:ext cx="2743200" cy="13716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2292" name="Rectangle 2"/>
          <p:cNvSpPr>
            <a:spLocks noGrp="1" noChangeArrowheads="1"/>
          </p:cNvSpPr>
          <p:nvPr>
            <p:ph type="title"/>
          </p:nvPr>
        </p:nvSpPr>
        <p:spPr/>
        <p:txBody>
          <a:bodyPr/>
          <a:lstStyle/>
          <a:p>
            <a:pPr eaLnBrk="1" hangingPunct="1"/>
            <a:r>
              <a:rPr lang="en-US" altLang="fr-FR" smtClean="0"/>
              <a:t>Evaluating experimental animal data</a:t>
            </a:r>
            <a:br>
              <a:rPr lang="en-US" altLang="fr-FR" smtClean="0"/>
            </a:br>
            <a:r>
              <a:rPr lang="en-US" altLang="fr-FR" smtClean="0"/>
              <a:t>(Subgroup 3)</a:t>
            </a:r>
          </a:p>
        </p:txBody>
      </p:sp>
      <p:sp>
        <p:nvSpPr>
          <p:cNvPr id="12293" name="Line 3"/>
          <p:cNvSpPr>
            <a:spLocks noChangeShapeType="1"/>
          </p:cNvSpPr>
          <p:nvPr/>
        </p:nvSpPr>
        <p:spPr bwMode="auto">
          <a:xfrm>
            <a:off x="685800" y="2514600"/>
            <a:ext cx="3200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2294" name="Line 4"/>
          <p:cNvSpPr>
            <a:spLocks noChangeShapeType="1"/>
          </p:cNvSpPr>
          <p:nvPr/>
        </p:nvSpPr>
        <p:spPr bwMode="auto">
          <a:xfrm>
            <a:off x="685800" y="5846763"/>
            <a:ext cx="8229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2295" name="Line 5"/>
          <p:cNvSpPr>
            <a:spLocks noChangeShapeType="1"/>
          </p:cNvSpPr>
          <p:nvPr/>
        </p:nvSpPr>
        <p:spPr bwMode="auto">
          <a:xfrm>
            <a:off x="685800" y="2514600"/>
            <a:ext cx="0" cy="1117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2296" name="Line 6"/>
          <p:cNvSpPr>
            <a:spLocks noChangeShapeType="1"/>
          </p:cNvSpPr>
          <p:nvPr/>
        </p:nvSpPr>
        <p:spPr bwMode="auto">
          <a:xfrm>
            <a:off x="8915400" y="2524125"/>
            <a:ext cx="0" cy="1117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2297" name="Line 7"/>
          <p:cNvSpPr>
            <a:spLocks noChangeShapeType="1"/>
          </p:cNvSpPr>
          <p:nvPr/>
        </p:nvSpPr>
        <p:spPr bwMode="auto">
          <a:xfrm>
            <a:off x="3886200" y="2514600"/>
            <a:ext cx="5029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2298" name="Line 8"/>
          <p:cNvSpPr>
            <a:spLocks noChangeShapeType="1"/>
          </p:cNvSpPr>
          <p:nvPr/>
        </p:nvSpPr>
        <p:spPr bwMode="auto">
          <a:xfrm>
            <a:off x="685800" y="3632200"/>
            <a:ext cx="0" cy="9461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2299" name="Line 9"/>
          <p:cNvSpPr>
            <a:spLocks noChangeShapeType="1"/>
          </p:cNvSpPr>
          <p:nvPr/>
        </p:nvSpPr>
        <p:spPr bwMode="auto">
          <a:xfrm>
            <a:off x="8915400" y="3632200"/>
            <a:ext cx="0" cy="9461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2300" name="Line 10"/>
          <p:cNvSpPr>
            <a:spLocks noChangeShapeType="1"/>
          </p:cNvSpPr>
          <p:nvPr/>
        </p:nvSpPr>
        <p:spPr bwMode="auto">
          <a:xfrm>
            <a:off x="685800" y="4578350"/>
            <a:ext cx="0" cy="8731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2301" name="Line 11"/>
          <p:cNvSpPr>
            <a:spLocks noChangeShapeType="1"/>
          </p:cNvSpPr>
          <p:nvPr/>
        </p:nvSpPr>
        <p:spPr bwMode="auto">
          <a:xfrm>
            <a:off x="8915400" y="4578350"/>
            <a:ext cx="0" cy="8731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2302" name="Line 12"/>
          <p:cNvSpPr>
            <a:spLocks noChangeShapeType="1"/>
          </p:cNvSpPr>
          <p:nvPr/>
        </p:nvSpPr>
        <p:spPr bwMode="auto">
          <a:xfrm>
            <a:off x="685800" y="5451475"/>
            <a:ext cx="0" cy="395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2303" name="Line 13"/>
          <p:cNvSpPr>
            <a:spLocks noChangeShapeType="1"/>
          </p:cNvSpPr>
          <p:nvPr/>
        </p:nvSpPr>
        <p:spPr bwMode="auto">
          <a:xfrm>
            <a:off x="8915400" y="5451475"/>
            <a:ext cx="0" cy="395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2304" name="Text Box 14"/>
          <p:cNvSpPr txBox="1">
            <a:spLocks noChangeArrowheads="1"/>
          </p:cNvSpPr>
          <p:nvPr/>
        </p:nvSpPr>
        <p:spPr bwMode="auto">
          <a:xfrm>
            <a:off x="3657600" y="1600200"/>
            <a:ext cx="2286000" cy="9144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bIns="0"/>
          <a:lstStyle>
            <a:lvl1pPr marL="342900" indent="-3429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FontTx/>
              <a:buNone/>
            </a:pPr>
            <a:r>
              <a:rPr lang="en-US" altLang="fr-FR" sz="1600" smtClean="0">
                <a:solidFill>
                  <a:srgbClr val="0000FF"/>
                </a:solidFill>
              </a:rPr>
              <a:t>Cancer in</a:t>
            </a:r>
          </a:p>
          <a:p>
            <a:pPr algn="ctr" eaLnBrk="0" fontAlgn="base" hangingPunct="0">
              <a:spcBef>
                <a:spcPct val="0"/>
              </a:spcBef>
              <a:spcAft>
                <a:spcPct val="0"/>
              </a:spcAft>
              <a:buClrTx/>
              <a:buFontTx/>
              <a:buNone/>
            </a:pPr>
            <a:r>
              <a:rPr lang="en-US" altLang="fr-FR" sz="1600" smtClean="0">
                <a:solidFill>
                  <a:srgbClr val="0000FF"/>
                </a:solidFill>
              </a:rPr>
              <a:t>experimental animals</a:t>
            </a:r>
            <a:endParaRPr lang="en-US" altLang="fr-FR" sz="1200" smtClean="0">
              <a:solidFill>
                <a:srgbClr val="0000FF"/>
              </a:solidFill>
            </a:endParaRPr>
          </a:p>
          <a:p>
            <a:pPr eaLnBrk="0" fontAlgn="base" hangingPunct="0">
              <a:spcBef>
                <a:spcPct val="0"/>
              </a:spcBef>
              <a:spcAft>
                <a:spcPct val="0"/>
              </a:spcAft>
              <a:buClrTx/>
              <a:buFontTx/>
              <a:buNone/>
            </a:pPr>
            <a:endParaRPr lang="en-US" altLang="fr-FR" sz="1200" smtClean="0">
              <a:solidFill>
                <a:srgbClr val="0000FF"/>
              </a:solidFill>
            </a:endParaRPr>
          </a:p>
          <a:p>
            <a:pPr algn="r" eaLnBrk="0" fontAlgn="base" hangingPunct="0">
              <a:spcBef>
                <a:spcPct val="0"/>
              </a:spcBef>
              <a:spcAft>
                <a:spcPct val="0"/>
              </a:spcAft>
              <a:buClrTx/>
              <a:buFontTx/>
              <a:buNone/>
            </a:pPr>
            <a:r>
              <a:rPr lang="en-US" altLang="fr-FR" sz="1200" smtClean="0">
                <a:solidFill>
                  <a:srgbClr val="0000FF"/>
                </a:solidFill>
              </a:rPr>
              <a:t>— Preamble Part B, Section 6(b)</a:t>
            </a:r>
            <a:endParaRPr lang="en-US" altLang="fr-FR" sz="1200" i="1" smtClean="0">
              <a:solidFill>
                <a:srgbClr val="0000FF"/>
              </a:solidFill>
            </a:endParaRPr>
          </a:p>
        </p:txBody>
      </p:sp>
      <p:sp>
        <p:nvSpPr>
          <p:cNvPr id="12305" name="Text Box 19"/>
          <p:cNvSpPr txBox="1">
            <a:spLocks noChangeArrowheads="1"/>
          </p:cNvSpPr>
          <p:nvPr/>
        </p:nvSpPr>
        <p:spPr bwMode="auto">
          <a:xfrm>
            <a:off x="3198813" y="3048000"/>
            <a:ext cx="5484812" cy="838200"/>
          </a:xfrm>
          <a:prstGeom prst="rect">
            <a:avLst/>
          </a:prstGeom>
          <a:solidFill>
            <a:srgbClr val="FF0000">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lvl1pPr marL="228600" indent="-2286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rPr>
              <a:t>Causal relationship has been </a:t>
            </a:r>
            <a:r>
              <a:rPr lang="en-US" altLang="fr-FR" sz="1600" u="sng" smtClean="0">
                <a:solidFill>
                  <a:srgbClr val="0000FF"/>
                </a:solidFill>
              </a:rPr>
              <a:t>established</a:t>
            </a:r>
            <a:r>
              <a:rPr lang="en-US" altLang="fr-FR" sz="1600" smtClean="0">
                <a:solidFill>
                  <a:srgbClr val="0000FF"/>
                </a:solidFill>
              </a:rPr>
              <a:t> through either:</a:t>
            </a:r>
          </a:p>
          <a:p>
            <a:pPr eaLnBrk="0" fontAlgn="base" hangingPunct="0">
              <a:spcBef>
                <a:spcPct val="10000"/>
              </a:spcBef>
              <a:spcAft>
                <a:spcPct val="10000"/>
              </a:spcAft>
              <a:buClrTx/>
              <a:buFontTx/>
              <a:buNone/>
            </a:pPr>
            <a:r>
              <a:rPr lang="en-US" altLang="fr-FR" sz="1600" smtClean="0">
                <a:solidFill>
                  <a:srgbClr val="0000FF"/>
                </a:solidFill>
              </a:rPr>
              <a:t>- </a:t>
            </a:r>
            <a:r>
              <a:rPr lang="en-US" altLang="fr-FR" sz="1600" u="sng" smtClean="0">
                <a:solidFill>
                  <a:srgbClr val="0000FF"/>
                </a:solidFill>
              </a:rPr>
              <a:t>Multiple positive results</a:t>
            </a:r>
            <a:r>
              <a:rPr lang="en-US" altLang="fr-FR" sz="1600" smtClean="0">
                <a:solidFill>
                  <a:srgbClr val="0000FF"/>
                </a:solidFill>
              </a:rPr>
              <a:t> (2 species, studies, sexes of GLP)</a:t>
            </a:r>
          </a:p>
          <a:p>
            <a:pPr eaLnBrk="0" fontAlgn="base" hangingPunct="0">
              <a:spcBef>
                <a:spcPct val="10000"/>
              </a:spcBef>
              <a:spcAft>
                <a:spcPct val="10000"/>
              </a:spcAft>
              <a:buClrTx/>
              <a:buFontTx/>
              <a:buNone/>
            </a:pPr>
            <a:r>
              <a:rPr lang="en-US" altLang="fr-FR" sz="1600" smtClean="0">
                <a:solidFill>
                  <a:srgbClr val="0000FF"/>
                </a:solidFill>
              </a:rPr>
              <a:t>- </a:t>
            </a:r>
            <a:r>
              <a:rPr lang="en-US" altLang="fr-FR" sz="1600" u="sng" smtClean="0">
                <a:solidFill>
                  <a:srgbClr val="0000FF"/>
                </a:solidFill>
              </a:rPr>
              <a:t>Single unusual result</a:t>
            </a:r>
            <a:r>
              <a:rPr lang="en-US" altLang="fr-FR" sz="1600" smtClean="0">
                <a:solidFill>
                  <a:srgbClr val="0000FF"/>
                </a:solidFill>
              </a:rPr>
              <a:t> (incidence, site/type, age, multi-site)</a:t>
            </a:r>
            <a:endParaRPr lang="en-US" altLang="fr-FR" sz="1600" i="1" smtClean="0">
              <a:solidFill>
                <a:srgbClr val="0000FF"/>
              </a:solidFill>
            </a:endParaRPr>
          </a:p>
        </p:txBody>
      </p:sp>
      <p:sp>
        <p:nvSpPr>
          <p:cNvPr id="12306" name="Text Box 20"/>
          <p:cNvSpPr txBox="1">
            <a:spLocks noChangeArrowheads="1"/>
          </p:cNvSpPr>
          <p:nvPr/>
        </p:nvSpPr>
        <p:spPr bwMode="auto">
          <a:xfrm>
            <a:off x="3198813" y="4038600"/>
            <a:ext cx="5484812" cy="609600"/>
          </a:xfrm>
          <a:prstGeom prst="rect">
            <a:avLst/>
          </a:prstGeom>
          <a:solidFill>
            <a:srgbClr val="FF9900">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lvl1pPr marL="228600" indent="-2286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rPr>
              <a:t>Data </a:t>
            </a:r>
            <a:r>
              <a:rPr lang="en-US" altLang="fr-FR" sz="1600" u="sng" smtClean="0">
                <a:solidFill>
                  <a:srgbClr val="0000FF"/>
                </a:solidFill>
              </a:rPr>
              <a:t>suggest</a:t>
            </a:r>
            <a:r>
              <a:rPr lang="en-US" altLang="fr-FR" sz="1600" smtClean="0">
                <a:solidFill>
                  <a:srgbClr val="0000FF"/>
                </a:solidFill>
              </a:rPr>
              <a:t> a carcinogenic effect but: (</a:t>
            </a:r>
            <a:r>
              <a:rPr lang="en-US" altLang="fr-FR" sz="1600" i="1" smtClean="0">
                <a:solidFill>
                  <a:srgbClr val="0000FF"/>
                </a:solidFill>
              </a:rPr>
              <a:t>e.g.</a:t>
            </a:r>
            <a:r>
              <a:rPr lang="en-US" altLang="fr-FR" sz="1600" smtClean="0">
                <a:solidFill>
                  <a:srgbClr val="0000FF"/>
                </a:solidFill>
              </a:rPr>
              <a:t>) single study, benign tumours only, promoting activity only</a:t>
            </a:r>
            <a:endParaRPr lang="en-US" altLang="fr-FR" sz="1600" i="1" smtClean="0">
              <a:solidFill>
                <a:srgbClr val="0000FF"/>
              </a:solidFill>
            </a:endParaRPr>
          </a:p>
        </p:txBody>
      </p:sp>
      <p:sp>
        <p:nvSpPr>
          <p:cNvPr id="12307" name="Text Box 21"/>
          <p:cNvSpPr txBox="1">
            <a:spLocks noChangeArrowheads="1"/>
          </p:cNvSpPr>
          <p:nvPr/>
        </p:nvSpPr>
        <p:spPr bwMode="auto">
          <a:xfrm>
            <a:off x="3198813" y="4800600"/>
            <a:ext cx="5484812" cy="381000"/>
          </a:xfrm>
          <a:prstGeom prst="rect">
            <a:avLst/>
          </a:prstGeom>
          <a:solidFill>
            <a:srgbClr val="FFFF00">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lvl1pPr marL="228600" indent="-2286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rPr>
              <a:t>Studies permit </a:t>
            </a:r>
            <a:r>
              <a:rPr lang="en-US" altLang="fr-FR" sz="1600" u="sng" smtClean="0">
                <a:solidFill>
                  <a:srgbClr val="0000FF"/>
                </a:solidFill>
              </a:rPr>
              <a:t>no conclusion</a:t>
            </a:r>
            <a:r>
              <a:rPr lang="en-US" altLang="fr-FR" sz="1600" smtClean="0">
                <a:solidFill>
                  <a:srgbClr val="0000FF"/>
                </a:solidFill>
              </a:rPr>
              <a:t> about a carcinogenic effect</a:t>
            </a:r>
            <a:endParaRPr lang="en-US" altLang="fr-FR" sz="1600" i="1" smtClean="0">
              <a:solidFill>
                <a:srgbClr val="0000FF"/>
              </a:solidFill>
            </a:endParaRPr>
          </a:p>
        </p:txBody>
      </p:sp>
      <p:sp>
        <p:nvSpPr>
          <p:cNvPr id="12308" name="Text Box 22"/>
          <p:cNvSpPr txBox="1">
            <a:spLocks noChangeArrowheads="1"/>
          </p:cNvSpPr>
          <p:nvPr/>
        </p:nvSpPr>
        <p:spPr bwMode="auto">
          <a:xfrm>
            <a:off x="3198813" y="5334000"/>
            <a:ext cx="5484812" cy="1066800"/>
          </a:xfrm>
          <a:prstGeom prst="rect">
            <a:avLst/>
          </a:prstGeom>
          <a:solidFill>
            <a:srgbClr val="00CCFF">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lvl1pPr marL="228600" indent="-2286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rPr>
              <a:t>Adequate studies in at least two species show that the agent is not carcinogenic</a:t>
            </a:r>
          </a:p>
          <a:p>
            <a:pPr eaLnBrk="0" fontAlgn="base" hangingPunct="0">
              <a:spcBef>
                <a:spcPct val="10000"/>
              </a:spcBef>
              <a:spcAft>
                <a:spcPct val="10000"/>
              </a:spcAft>
              <a:buClrTx/>
              <a:buFontTx/>
              <a:buNone/>
            </a:pPr>
            <a:r>
              <a:rPr lang="en-US" altLang="fr-FR" sz="1600" smtClean="0">
                <a:solidFill>
                  <a:srgbClr val="0000FF"/>
                </a:solidFill>
              </a:rPr>
              <a:t>Conclusion is limited to the species, tumour sites, age at exposure, and conditions and levels of exposure studied</a:t>
            </a:r>
          </a:p>
        </p:txBody>
      </p:sp>
      <p:sp>
        <p:nvSpPr>
          <p:cNvPr id="12309" name="Text Box 25"/>
          <p:cNvSpPr txBox="1">
            <a:spLocks noChangeArrowheads="1"/>
          </p:cNvSpPr>
          <p:nvPr/>
        </p:nvSpPr>
        <p:spPr bwMode="auto">
          <a:xfrm>
            <a:off x="914400" y="1600200"/>
            <a:ext cx="2286000" cy="9144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bIns="0"/>
          <a:lstStyle>
            <a:lvl1pPr marL="342900" indent="-3429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FontTx/>
              <a:buNone/>
            </a:pPr>
            <a:r>
              <a:rPr lang="en-US" altLang="fr-FR" sz="1600" smtClean="0">
                <a:solidFill>
                  <a:srgbClr val="0000FF"/>
                </a:solidFill>
              </a:rPr>
              <a:t>Cancer in</a:t>
            </a:r>
          </a:p>
          <a:p>
            <a:pPr algn="ctr" eaLnBrk="0" fontAlgn="base" hangingPunct="0">
              <a:spcBef>
                <a:spcPct val="0"/>
              </a:spcBef>
              <a:spcAft>
                <a:spcPct val="0"/>
              </a:spcAft>
              <a:buClrTx/>
              <a:buFontTx/>
              <a:buNone/>
            </a:pPr>
            <a:r>
              <a:rPr lang="en-US" altLang="fr-FR" sz="1600" smtClean="0">
                <a:solidFill>
                  <a:srgbClr val="0000FF"/>
                </a:solidFill>
              </a:rPr>
              <a:t>humans</a:t>
            </a:r>
          </a:p>
        </p:txBody>
      </p:sp>
      <p:sp>
        <p:nvSpPr>
          <p:cNvPr id="12310" name="Text Box 26"/>
          <p:cNvSpPr txBox="1">
            <a:spLocks noChangeArrowheads="1"/>
          </p:cNvSpPr>
          <p:nvPr/>
        </p:nvSpPr>
        <p:spPr bwMode="auto">
          <a:xfrm>
            <a:off x="6400800" y="1600200"/>
            <a:ext cx="2286000" cy="9144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bIns="0"/>
          <a:lstStyle>
            <a:lvl1pPr marL="342900" indent="-3429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eaLnBrk="0" fontAlgn="base" hangingPunct="0">
              <a:spcBef>
                <a:spcPct val="0"/>
              </a:spcBef>
              <a:spcAft>
                <a:spcPct val="0"/>
              </a:spcAft>
              <a:buClrTx/>
              <a:buFontTx/>
              <a:buNone/>
            </a:pPr>
            <a:r>
              <a:rPr lang="en-US" altLang="fr-FR" sz="1600" smtClean="0">
                <a:solidFill>
                  <a:srgbClr val="0000FF"/>
                </a:solidFill>
              </a:rPr>
              <a:t>Mechanistic and</a:t>
            </a:r>
          </a:p>
          <a:p>
            <a:pPr algn="ctr" defTabSz="914400" eaLnBrk="0" fontAlgn="base" hangingPunct="0">
              <a:spcBef>
                <a:spcPct val="0"/>
              </a:spcBef>
              <a:spcAft>
                <a:spcPct val="0"/>
              </a:spcAft>
              <a:buClrTx/>
              <a:buFontTx/>
              <a:buNone/>
            </a:pPr>
            <a:r>
              <a:rPr lang="en-US" altLang="fr-FR" sz="1600" smtClean="0">
                <a:solidFill>
                  <a:srgbClr val="0000FF"/>
                </a:solidFill>
              </a:rPr>
              <a:t>other relevant data</a:t>
            </a:r>
          </a:p>
        </p:txBody>
      </p:sp>
      <p:sp>
        <p:nvSpPr>
          <p:cNvPr id="12311" name="Text Box 27"/>
          <p:cNvSpPr txBox="1">
            <a:spLocks noChangeArrowheads="1"/>
          </p:cNvSpPr>
          <p:nvPr/>
        </p:nvSpPr>
        <p:spPr bwMode="auto">
          <a:xfrm>
            <a:off x="914400" y="5334000"/>
            <a:ext cx="2286000" cy="1066800"/>
          </a:xfrm>
          <a:prstGeom prst="rect">
            <a:avLst/>
          </a:prstGeom>
          <a:solidFill>
            <a:srgbClr val="00CCFF">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92100" indent="-2921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cs typeface="Arial" panose="020B0604020202020204" pitchFamily="34" charset="0"/>
              </a:rPr>
              <a:t> </a:t>
            </a:r>
            <a:r>
              <a:rPr lang="en-US" altLang="fr-FR" sz="1600" i="1" smtClean="0">
                <a:solidFill>
                  <a:srgbClr val="0000FF"/>
                </a:solidFill>
              </a:rPr>
              <a:t>Evidence suggesting lack of carcinogenicity</a:t>
            </a:r>
          </a:p>
        </p:txBody>
      </p:sp>
      <p:sp>
        <p:nvSpPr>
          <p:cNvPr id="12312" name="Text Box 28"/>
          <p:cNvSpPr txBox="1">
            <a:spLocks noChangeArrowheads="1"/>
          </p:cNvSpPr>
          <p:nvPr/>
        </p:nvSpPr>
        <p:spPr bwMode="auto">
          <a:xfrm>
            <a:off x="914400" y="3048000"/>
            <a:ext cx="2286000" cy="838200"/>
          </a:xfrm>
          <a:prstGeom prst="rect">
            <a:avLst/>
          </a:prstGeom>
          <a:solidFill>
            <a:srgbClr val="FF0000">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92100" indent="-2921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cs typeface="Arial" panose="020B0604020202020204" pitchFamily="34" charset="0"/>
              </a:rPr>
              <a:t> </a:t>
            </a:r>
            <a:r>
              <a:rPr lang="en-US" altLang="fr-FR" sz="1600" i="1" smtClean="0">
                <a:solidFill>
                  <a:srgbClr val="0000FF"/>
                </a:solidFill>
              </a:rPr>
              <a:t>Sufficient evidence</a:t>
            </a:r>
          </a:p>
        </p:txBody>
      </p:sp>
      <p:sp>
        <p:nvSpPr>
          <p:cNvPr id="12313" name="Text Box 29"/>
          <p:cNvSpPr txBox="1">
            <a:spLocks noChangeArrowheads="1"/>
          </p:cNvSpPr>
          <p:nvPr/>
        </p:nvSpPr>
        <p:spPr bwMode="auto">
          <a:xfrm>
            <a:off x="914400" y="4038600"/>
            <a:ext cx="2286000" cy="609600"/>
          </a:xfrm>
          <a:prstGeom prst="rect">
            <a:avLst/>
          </a:prstGeom>
          <a:solidFill>
            <a:srgbClr val="FF9900">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92100" indent="-2921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cs typeface="Arial" panose="020B0604020202020204" pitchFamily="34" charset="0"/>
              </a:rPr>
              <a:t> </a:t>
            </a:r>
            <a:r>
              <a:rPr lang="en-US" altLang="fr-FR" sz="1600" i="1" smtClean="0">
                <a:solidFill>
                  <a:srgbClr val="0000FF"/>
                </a:solidFill>
              </a:rPr>
              <a:t>Limited evidence</a:t>
            </a:r>
          </a:p>
        </p:txBody>
      </p:sp>
      <p:sp>
        <p:nvSpPr>
          <p:cNvPr id="12314" name="Text Box 30"/>
          <p:cNvSpPr txBox="1">
            <a:spLocks noChangeArrowheads="1"/>
          </p:cNvSpPr>
          <p:nvPr/>
        </p:nvSpPr>
        <p:spPr bwMode="auto">
          <a:xfrm>
            <a:off x="914400" y="4800600"/>
            <a:ext cx="2286000" cy="381000"/>
          </a:xfrm>
          <a:prstGeom prst="rect">
            <a:avLst/>
          </a:prstGeom>
          <a:solidFill>
            <a:srgbClr val="FFFF00">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92100" indent="-2921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cs typeface="Arial" panose="020B0604020202020204" pitchFamily="34" charset="0"/>
              </a:rPr>
              <a:t> </a:t>
            </a:r>
            <a:r>
              <a:rPr lang="en-US" altLang="fr-FR" sz="1600" i="1" smtClean="0">
                <a:solidFill>
                  <a:srgbClr val="0000FF"/>
                </a:solidFill>
              </a:rPr>
              <a:t>Inadequate evidence</a:t>
            </a:r>
          </a:p>
        </p:txBody>
      </p:sp>
    </p:spTree>
    <p:extLst>
      <p:ext uri="{BB962C8B-B14F-4D97-AF65-F5344CB8AC3E}">
        <p14:creationId xmlns:p14="http://schemas.microsoft.com/office/powerpoint/2010/main" val="3662543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19"/>
          <p:cNvSpPr>
            <a:spLocks noChangeShapeType="1"/>
          </p:cNvSpPr>
          <p:nvPr/>
        </p:nvSpPr>
        <p:spPr bwMode="auto">
          <a:xfrm flipH="1">
            <a:off x="8686800" y="2514600"/>
            <a:ext cx="0" cy="38862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5363" name="Line 18"/>
          <p:cNvSpPr>
            <a:spLocks noChangeShapeType="1"/>
          </p:cNvSpPr>
          <p:nvPr/>
        </p:nvSpPr>
        <p:spPr bwMode="auto">
          <a:xfrm flipH="1">
            <a:off x="914400" y="1600200"/>
            <a:ext cx="5486400" cy="13716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5364" name="Rectangle 2"/>
          <p:cNvSpPr>
            <a:spLocks noGrp="1" noChangeArrowheads="1"/>
          </p:cNvSpPr>
          <p:nvPr>
            <p:ph type="title"/>
          </p:nvPr>
        </p:nvSpPr>
        <p:spPr/>
        <p:txBody>
          <a:bodyPr/>
          <a:lstStyle/>
          <a:p>
            <a:pPr eaLnBrk="1" hangingPunct="1"/>
            <a:r>
              <a:rPr lang="en-US" altLang="fr-FR" smtClean="0"/>
              <a:t>Evaluating mechanistic and other data</a:t>
            </a:r>
            <a:br>
              <a:rPr lang="en-US" altLang="fr-FR" smtClean="0"/>
            </a:br>
            <a:r>
              <a:rPr lang="en-US" altLang="fr-FR" smtClean="0"/>
              <a:t>(Subgroup 4)</a:t>
            </a:r>
          </a:p>
        </p:txBody>
      </p:sp>
      <p:sp>
        <p:nvSpPr>
          <p:cNvPr id="15365" name="Line 3"/>
          <p:cNvSpPr>
            <a:spLocks noChangeShapeType="1"/>
          </p:cNvSpPr>
          <p:nvPr/>
        </p:nvSpPr>
        <p:spPr bwMode="auto">
          <a:xfrm>
            <a:off x="685800" y="2514600"/>
            <a:ext cx="3200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5366" name="Line 4"/>
          <p:cNvSpPr>
            <a:spLocks noChangeShapeType="1"/>
          </p:cNvSpPr>
          <p:nvPr/>
        </p:nvSpPr>
        <p:spPr bwMode="auto">
          <a:xfrm>
            <a:off x="685800" y="5846763"/>
            <a:ext cx="8229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5367" name="Line 5"/>
          <p:cNvSpPr>
            <a:spLocks noChangeShapeType="1"/>
          </p:cNvSpPr>
          <p:nvPr/>
        </p:nvSpPr>
        <p:spPr bwMode="auto">
          <a:xfrm>
            <a:off x="685800" y="2514600"/>
            <a:ext cx="0" cy="1117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5368" name="Line 6"/>
          <p:cNvSpPr>
            <a:spLocks noChangeShapeType="1"/>
          </p:cNvSpPr>
          <p:nvPr/>
        </p:nvSpPr>
        <p:spPr bwMode="auto">
          <a:xfrm>
            <a:off x="8915400" y="2524125"/>
            <a:ext cx="0" cy="1117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5369" name="Line 7"/>
          <p:cNvSpPr>
            <a:spLocks noChangeShapeType="1"/>
          </p:cNvSpPr>
          <p:nvPr/>
        </p:nvSpPr>
        <p:spPr bwMode="auto">
          <a:xfrm>
            <a:off x="3886200" y="2514600"/>
            <a:ext cx="5029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5370" name="Line 8"/>
          <p:cNvSpPr>
            <a:spLocks noChangeShapeType="1"/>
          </p:cNvSpPr>
          <p:nvPr/>
        </p:nvSpPr>
        <p:spPr bwMode="auto">
          <a:xfrm>
            <a:off x="685800" y="3632200"/>
            <a:ext cx="0" cy="9461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5371" name="Line 9"/>
          <p:cNvSpPr>
            <a:spLocks noChangeShapeType="1"/>
          </p:cNvSpPr>
          <p:nvPr/>
        </p:nvSpPr>
        <p:spPr bwMode="auto">
          <a:xfrm>
            <a:off x="8915400" y="3632200"/>
            <a:ext cx="0" cy="9461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5372" name="Line 10"/>
          <p:cNvSpPr>
            <a:spLocks noChangeShapeType="1"/>
          </p:cNvSpPr>
          <p:nvPr/>
        </p:nvSpPr>
        <p:spPr bwMode="auto">
          <a:xfrm>
            <a:off x="685800" y="4578350"/>
            <a:ext cx="0" cy="8731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5373" name="Line 11"/>
          <p:cNvSpPr>
            <a:spLocks noChangeShapeType="1"/>
          </p:cNvSpPr>
          <p:nvPr/>
        </p:nvSpPr>
        <p:spPr bwMode="auto">
          <a:xfrm>
            <a:off x="8915400" y="4578350"/>
            <a:ext cx="0" cy="8731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5374" name="Line 12"/>
          <p:cNvSpPr>
            <a:spLocks noChangeShapeType="1"/>
          </p:cNvSpPr>
          <p:nvPr/>
        </p:nvSpPr>
        <p:spPr bwMode="auto">
          <a:xfrm>
            <a:off x="685800" y="5451475"/>
            <a:ext cx="0" cy="395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5375" name="Line 13"/>
          <p:cNvSpPr>
            <a:spLocks noChangeShapeType="1"/>
          </p:cNvSpPr>
          <p:nvPr/>
        </p:nvSpPr>
        <p:spPr bwMode="auto">
          <a:xfrm>
            <a:off x="8915400" y="5451475"/>
            <a:ext cx="0" cy="395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en-GB" smtClean="0">
              <a:solidFill>
                <a:srgbClr val="0000FF"/>
              </a:solidFill>
              <a:latin typeface="Arial" panose="020B0604020202020204" pitchFamily="34" charset="0"/>
            </a:endParaRPr>
          </a:p>
        </p:txBody>
      </p:sp>
      <p:sp>
        <p:nvSpPr>
          <p:cNvPr id="15376" name="Text Box 14"/>
          <p:cNvSpPr txBox="1">
            <a:spLocks noChangeArrowheads="1"/>
          </p:cNvSpPr>
          <p:nvPr/>
        </p:nvSpPr>
        <p:spPr bwMode="auto">
          <a:xfrm>
            <a:off x="914400" y="5029200"/>
            <a:ext cx="2286000" cy="1371600"/>
          </a:xfrm>
          <a:prstGeom prst="rect">
            <a:avLst/>
          </a:prstGeom>
          <a:solidFill>
            <a:srgbClr val="C0C0C0">
              <a:alpha val="74901"/>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28600" indent="-1651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cs typeface="Arial" panose="020B0604020202020204" pitchFamily="34" charset="0"/>
                <a:sym typeface="Symbol" panose="05050102010706020507" pitchFamily="18" charset="2"/>
              </a:rPr>
              <a:t>•</a:t>
            </a:r>
            <a:r>
              <a:rPr lang="en-US" altLang="fr-FR" sz="1600" smtClean="0">
                <a:solidFill>
                  <a:srgbClr val="0000FF"/>
                </a:solidFill>
                <a:cs typeface="Arial" panose="020B0604020202020204" pitchFamily="34" charset="0"/>
              </a:rPr>
              <a:t> </a:t>
            </a:r>
            <a:r>
              <a:rPr lang="en-US" altLang="fr-FR" sz="1600" smtClean="0">
                <a:solidFill>
                  <a:srgbClr val="0000FF"/>
                </a:solidFill>
              </a:rPr>
              <a:t>Is the mechanism likely to be operative in humans?</a:t>
            </a:r>
          </a:p>
        </p:txBody>
      </p:sp>
      <p:sp>
        <p:nvSpPr>
          <p:cNvPr id="15377" name="Text Box 15"/>
          <p:cNvSpPr txBox="1">
            <a:spLocks noChangeArrowheads="1"/>
          </p:cNvSpPr>
          <p:nvPr/>
        </p:nvSpPr>
        <p:spPr bwMode="auto">
          <a:xfrm>
            <a:off x="914400" y="3048000"/>
            <a:ext cx="2286000" cy="1828800"/>
          </a:xfrm>
          <a:prstGeom prst="rect">
            <a:avLst/>
          </a:prstGeom>
          <a:solidFill>
            <a:srgbClr val="00CCFF">
              <a:alpha val="74901"/>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28600" indent="-1651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US" altLang="fr-FR" sz="1600" smtClean="0">
                <a:solidFill>
                  <a:srgbClr val="0000FF"/>
                </a:solidFill>
                <a:cs typeface="Arial" panose="020B0604020202020204" pitchFamily="34" charset="0"/>
                <a:sym typeface="Symbol" panose="05050102010706020507" pitchFamily="18" charset="2"/>
              </a:rPr>
              <a:t>•</a:t>
            </a:r>
            <a:r>
              <a:rPr lang="en-US" altLang="fr-FR" sz="1600" smtClean="0">
                <a:solidFill>
                  <a:srgbClr val="0000FF"/>
                </a:solidFill>
                <a:cs typeface="Arial" panose="020B0604020202020204" pitchFamily="34" charset="0"/>
              </a:rPr>
              <a:t> </a:t>
            </a:r>
            <a:r>
              <a:rPr lang="en-US" altLang="fr-FR" sz="1600" smtClean="0">
                <a:solidFill>
                  <a:srgbClr val="0000FF"/>
                </a:solidFill>
              </a:rPr>
              <a:t>Are the mechanistic data “weak,” “moderate,” or “strong”?</a:t>
            </a:r>
          </a:p>
        </p:txBody>
      </p:sp>
      <p:sp>
        <p:nvSpPr>
          <p:cNvPr id="15378" name="Text Box 16"/>
          <p:cNvSpPr txBox="1">
            <a:spLocks noChangeArrowheads="1"/>
          </p:cNvSpPr>
          <p:nvPr/>
        </p:nvSpPr>
        <p:spPr bwMode="auto">
          <a:xfrm>
            <a:off x="3198813" y="3048000"/>
            <a:ext cx="5484812" cy="1828800"/>
          </a:xfrm>
          <a:prstGeom prst="rect">
            <a:avLst/>
          </a:prstGeom>
          <a:solidFill>
            <a:srgbClr val="00CCFF">
              <a:alpha val="74901"/>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lvl1pPr marL="228600" indent="-2286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Tx/>
              <a:buNone/>
            </a:pPr>
            <a:r>
              <a:rPr lang="en-GB" altLang="fr-FR" sz="1600" smtClean="0">
                <a:solidFill>
                  <a:srgbClr val="0000FF"/>
                </a:solidFill>
              </a:rPr>
              <a:t>Have the mechanistic events been established?  Are there </a:t>
            </a:r>
            <a:r>
              <a:rPr lang="en-GB" altLang="fr-FR" sz="1600" u="sng" smtClean="0">
                <a:solidFill>
                  <a:srgbClr val="0000FF"/>
                </a:solidFill>
              </a:rPr>
              <a:t>consistent</a:t>
            </a:r>
            <a:r>
              <a:rPr lang="en-GB" altLang="fr-FR" sz="1600" smtClean="0">
                <a:solidFill>
                  <a:srgbClr val="0000FF"/>
                </a:solidFill>
              </a:rPr>
              <a:t> results in </a:t>
            </a:r>
            <a:r>
              <a:rPr lang="en-GB" altLang="fr-FR" sz="1600" u="sng" smtClean="0">
                <a:solidFill>
                  <a:srgbClr val="0000FF"/>
                </a:solidFill>
              </a:rPr>
              <a:t>different</a:t>
            </a:r>
            <a:r>
              <a:rPr lang="en-GB" altLang="fr-FR" sz="1600" smtClean="0">
                <a:solidFill>
                  <a:srgbClr val="0000FF"/>
                </a:solidFill>
              </a:rPr>
              <a:t> experimental systems?  Is the overall database </a:t>
            </a:r>
            <a:r>
              <a:rPr lang="en-GB" altLang="fr-FR" sz="1600" u="sng" smtClean="0">
                <a:solidFill>
                  <a:srgbClr val="0000FF"/>
                </a:solidFill>
              </a:rPr>
              <a:t>coherent</a:t>
            </a:r>
            <a:r>
              <a:rPr lang="en-GB" altLang="fr-FR" sz="1600" smtClean="0">
                <a:solidFill>
                  <a:srgbClr val="0000FF"/>
                </a:solidFill>
              </a:rPr>
              <a:t>?</a:t>
            </a:r>
          </a:p>
          <a:p>
            <a:pPr eaLnBrk="0" fontAlgn="base" hangingPunct="0">
              <a:spcBef>
                <a:spcPct val="10000"/>
              </a:spcBef>
              <a:spcAft>
                <a:spcPct val="10000"/>
              </a:spcAft>
              <a:buClrTx/>
              <a:buFontTx/>
              <a:buNone/>
            </a:pPr>
            <a:r>
              <a:rPr lang="en-GB" altLang="fr-FR" sz="1600" smtClean="0">
                <a:solidFill>
                  <a:srgbClr val="0000FF"/>
                </a:solidFill>
              </a:rPr>
              <a:t>Has each mechanism been </a:t>
            </a:r>
            <a:r>
              <a:rPr lang="en-GB" altLang="fr-FR" sz="1600" u="sng" smtClean="0">
                <a:solidFill>
                  <a:srgbClr val="0000FF"/>
                </a:solidFill>
              </a:rPr>
              <a:t>challenged</a:t>
            </a:r>
            <a:r>
              <a:rPr lang="en-GB" altLang="fr-FR" sz="1600" smtClean="0">
                <a:solidFill>
                  <a:srgbClr val="0000FF"/>
                </a:solidFill>
              </a:rPr>
              <a:t> experimentally?  Do studies demonstrate that </a:t>
            </a:r>
            <a:r>
              <a:rPr lang="en-GB" altLang="fr-FR" sz="1600" u="sng" smtClean="0">
                <a:solidFill>
                  <a:srgbClr val="0000FF"/>
                </a:solidFill>
              </a:rPr>
              <a:t>suppression of key mechanistic processes</a:t>
            </a:r>
            <a:r>
              <a:rPr lang="en-GB" altLang="fr-FR" sz="1600" smtClean="0">
                <a:solidFill>
                  <a:srgbClr val="0000FF"/>
                </a:solidFill>
              </a:rPr>
              <a:t> leads to </a:t>
            </a:r>
            <a:r>
              <a:rPr lang="en-GB" altLang="fr-FR" sz="1600" u="sng" smtClean="0">
                <a:solidFill>
                  <a:srgbClr val="0000FF"/>
                </a:solidFill>
              </a:rPr>
              <a:t>suppression of tumour development</a:t>
            </a:r>
            <a:r>
              <a:rPr lang="en-GB" altLang="fr-FR" sz="1600" smtClean="0">
                <a:solidFill>
                  <a:srgbClr val="0000FF"/>
                </a:solidFill>
              </a:rPr>
              <a:t>?</a:t>
            </a:r>
          </a:p>
        </p:txBody>
      </p:sp>
      <p:sp>
        <p:nvSpPr>
          <p:cNvPr id="15379" name="Text Box 17"/>
          <p:cNvSpPr txBox="1">
            <a:spLocks noChangeArrowheads="1"/>
          </p:cNvSpPr>
          <p:nvPr/>
        </p:nvSpPr>
        <p:spPr bwMode="auto">
          <a:xfrm>
            <a:off x="3198813" y="5029200"/>
            <a:ext cx="5484812" cy="1371600"/>
          </a:xfrm>
          <a:prstGeom prst="rect">
            <a:avLst/>
          </a:prstGeom>
          <a:solidFill>
            <a:srgbClr val="C0C0C0">
              <a:alpha val="74901"/>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lvl1pPr marL="228600" indent="-2286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0" fontAlgn="base" hangingPunct="0">
              <a:spcBef>
                <a:spcPct val="10000"/>
              </a:spcBef>
              <a:spcAft>
                <a:spcPct val="10000"/>
              </a:spcAft>
              <a:buClrTx/>
              <a:buFont typeface="Wingdings" panose="05000000000000000000" pitchFamily="2" charset="2"/>
              <a:buNone/>
            </a:pPr>
            <a:r>
              <a:rPr lang="en-GB" altLang="fr-FR" sz="1600" smtClean="0">
                <a:solidFill>
                  <a:srgbClr val="0000FF"/>
                </a:solidFill>
              </a:rPr>
              <a:t>Are there alternative explanations?  Could different mechanisms operate in </a:t>
            </a:r>
            <a:r>
              <a:rPr lang="en-GB" altLang="fr-FR" sz="1600" u="sng" smtClean="0">
                <a:solidFill>
                  <a:srgbClr val="0000FF"/>
                </a:solidFill>
              </a:rPr>
              <a:t>different dose ranges</a:t>
            </a:r>
            <a:r>
              <a:rPr lang="en-GB" altLang="fr-FR" sz="1600" smtClean="0">
                <a:solidFill>
                  <a:srgbClr val="0000FF"/>
                </a:solidFill>
              </a:rPr>
              <a:t>, in </a:t>
            </a:r>
            <a:r>
              <a:rPr lang="en-GB" altLang="fr-FR" sz="1600" u="sng" smtClean="0">
                <a:solidFill>
                  <a:srgbClr val="0000FF"/>
                </a:solidFill>
              </a:rPr>
              <a:t>humans and experimental animals</a:t>
            </a:r>
            <a:r>
              <a:rPr lang="en-GB" altLang="fr-FR" sz="1600" smtClean="0">
                <a:solidFill>
                  <a:srgbClr val="0000FF"/>
                </a:solidFill>
              </a:rPr>
              <a:t>, or in a </a:t>
            </a:r>
            <a:r>
              <a:rPr lang="en-GB" altLang="fr-FR" sz="1600" u="sng" smtClean="0">
                <a:solidFill>
                  <a:srgbClr val="0000FF"/>
                </a:solidFill>
              </a:rPr>
              <a:t>susceptible group</a:t>
            </a:r>
            <a:r>
              <a:rPr lang="en-GB" altLang="fr-FR" sz="1600" smtClean="0">
                <a:solidFill>
                  <a:srgbClr val="0000FF"/>
                </a:solidFill>
              </a:rPr>
              <a:t>?</a:t>
            </a:r>
          </a:p>
          <a:p>
            <a:pPr eaLnBrk="0" fontAlgn="base" hangingPunct="0">
              <a:spcBef>
                <a:spcPct val="10000"/>
              </a:spcBef>
              <a:spcAft>
                <a:spcPct val="10000"/>
              </a:spcAft>
              <a:buClrTx/>
              <a:buFont typeface="Wingdings" panose="05000000000000000000" pitchFamily="2" charset="2"/>
              <a:buNone/>
            </a:pPr>
            <a:r>
              <a:rPr lang="en-GB" altLang="fr-FR" sz="1600" smtClean="0">
                <a:solidFill>
                  <a:srgbClr val="0000FF"/>
                </a:solidFill>
              </a:rPr>
              <a:t>Note:  an uneven level of support for different mechanisms may reflect only the resources focused on each one</a:t>
            </a:r>
          </a:p>
        </p:txBody>
      </p:sp>
      <p:sp>
        <p:nvSpPr>
          <p:cNvPr id="15380" name="Text Box 20"/>
          <p:cNvSpPr txBox="1">
            <a:spLocks noChangeArrowheads="1"/>
          </p:cNvSpPr>
          <p:nvPr/>
        </p:nvSpPr>
        <p:spPr bwMode="auto">
          <a:xfrm>
            <a:off x="6400800" y="1600200"/>
            <a:ext cx="2286000" cy="9144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bIns="0"/>
          <a:lstStyle>
            <a:lvl1pPr marL="342900" indent="-3429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eaLnBrk="0" fontAlgn="base" hangingPunct="0">
              <a:spcBef>
                <a:spcPct val="0"/>
              </a:spcBef>
              <a:spcAft>
                <a:spcPct val="0"/>
              </a:spcAft>
              <a:buClrTx/>
              <a:buFontTx/>
              <a:buNone/>
            </a:pPr>
            <a:r>
              <a:rPr lang="en-US" altLang="fr-FR" sz="1600" smtClean="0">
                <a:solidFill>
                  <a:srgbClr val="0000FF"/>
                </a:solidFill>
              </a:rPr>
              <a:t>Mechanistic and</a:t>
            </a:r>
          </a:p>
          <a:p>
            <a:pPr algn="ctr" defTabSz="914400" eaLnBrk="0" fontAlgn="base" hangingPunct="0">
              <a:spcBef>
                <a:spcPct val="0"/>
              </a:spcBef>
              <a:spcAft>
                <a:spcPct val="0"/>
              </a:spcAft>
              <a:buClrTx/>
              <a:buFontTx/>
              <a:buNone/>
            </a:pPr>
            <a:r>
              <a:rPr lang="en-US" altLang="fr-FR" sz="1600" smtClean="0">
                <a:solidFill>
                  <a:srgbClr val="0000FF"/>
                </a:solidFill>
              </a:rPr>
              <a:t>other relevant data</a:t>
            </a:r>
            <a:endParaRPr lang="en-US" altLang="fr-FR" sz="1200" smtClean="0">
              <a:solidFill>
                <a:srgbClr val="0000FF"/>
              </a:solidFill>
            </a:endParaRPr>
          </a:p>
          <a:p>
            <a:pPr defTabSz="914400" eaLnBrk="0" fontAlgn="base" hangingPunct="0">
              <a:spcBef>
                <a:spcPct val="0"/>
              </a:spcBef>
              <a:spcAft>
                <a:spcPct val="0"/>
              </a:spcAft>
              <a:buClrTx/>
              <a:buFontTx/>
              <a:buNone/>
            </a:pPr>
            <a:endParaRPr lang="en-US" altLang="fr-FR" sz="1200" smtClean="0">
              <a:solidFill>
                <a:srgbClr val="0000FF"/>
              </a:solidFill>
            </a:endParaRPr>
          </a:p>
          <a:p>
            <a:pPr algn="r" defTabSz="914400" eaLnBrk="0" fontAlgn="base" hangingPunct="0">
              <a:spcBef>
                <a:spcPct val="0"/>
              </a:spcBef>
              <a:spcAft>
                <a:spcPct val="0"/>
              </a:spcAft>
              <a:buClrTx/>
              <a:buFontTx/>
              <a:buNone/>
            </a:pPr>
            <a:r>
              <a:rPr lang="en-US" altLang="fr-FR" sz="1200" smtClean="0">
                <a:solidFill>
                  <a:srgbClr val="0000FF"/>
                </a:solidFill>
              </a:rPr>
              <a:t>— Preamble Part B, Section 6(c)</a:t>
            </a:r>
            <a:endParaRPr lang="en-US" altLang="fr-FR" sz="1200" i="1" smtClean="0">
              <a:solidFill>
                <a:srgbClr val="0000FF"/>
              </a:solidFill>
            </a:endParaRPr>
          </a:p>
        </p:txBody>
      </p:sp>
      <p:sp>
        <p:nvSpPr>
          <p:cNvPr id="15381" name="Text Box 21"/>
          <p:cNvSpPr txBox="1">
            <a:spLocks noChangeArrowheads="1"/>
          </p:cNvSpPr>
          <p:nvPr/>
        </p:nvSpPr>
        <p:spPr bwMode="auto">
          <a:xfrm>
            <a:off x="914400" y="1600200"/>
            <a:ext cx="2286000" cy="9144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bIns="0"/>
          <a:lstStyle>
            <a:lvl1pPr marL="342900" indent="-3429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FontTx/>
              <a:buNone/>
            </a:pPr>
            <a:r>
              <a:rPr lang="en-US" altLang="fr-FR" sz="1600" smtClean="0">
                <a:solidFill>
                  <a:srgbClr val="0000FF"/>
                </a:solidFill>
              </a:rPr>
              <a:t>Cancer in</a:t>
            </a:r>
          </a:p>
          <a:p>
            <a:pPr algn="ctr" eaLnBrk="0" fontAlgn="base" hangingPunct="0">
              <a:spcBef>
                <a:spcPct val="0"/>
              </a:spcBef>
              <a:spcAft>
                <a:spcPct val="0"/>
              </a:spcAft>
              <a:buClrTx/>
              <a:buFontTx/>
              <a:buNone/>
            </a:pPr>
            <a:r>
              <a:rPr lang="en-US" altLang="fr-FR" sz="1600" smtClean="0">
                <a:solidFill>
                  <a:srgbClr val="0000FF"/>
                </a:solidFill>
              </a:rPr>
              <a:t>humans</a:t>
            </a:r>
          </a:p>
        </p:txBody>
      </p:sp>
      <p:sp>
        <p:nvSpPr>
          <p:cNvPr id="15382" name="Text Box 22"/>
          <p:cNvSpPr txBox="1">
            <a:spLocks noChangeArrowheads="1"/>
          </p:cNvSpPr>
          <p:nvPr/>
        </p:nvSpPr>
        <p:spPr bwMode="auto">
          <a:xfrm>
            <a:off x="3657600" y="1600200"/>
            <a:ext cx="2286000" cy="9144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bIns="0"/>
          <a:lstStyle>
            <a:lvl1pPr marL="342900" indent="-342900" defTabSz="2921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defTabSz="29210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defTabSz="2921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defTabSz="292100">
              <a:spcBef>
                <a:spcPct val="20000"/>
              </a:spcBef>
              <a:buChar char="–"/>
              <a:defRPr sz="2000" b="1">
                <a:solidFill>
                  <a:schemeClr val="tx1"/>
                </a:solidFill>
                <a:latin typeface="Arial" panose="020B0604020202020204" pitchFamily="34" charset="0"/>
              </a:defRPr>
            </a:lvl4pPr>
            <a:lvl5pPr marL="2057400" indent="-228600" defTabSz="292100">
              <a:spcBef>
                <a:spcPct val="20000"/>
              </a:spcBef>
              <a:buChar char="»"/>
              <a:defRPr sz="2000" b="1">
                <a:solidFill>
                  <a:schemeClr val="tx1"/>
                </a:solidFill>
                <a:latin typeface="Arial" panose="020B0604020202020204" pitchFamily="34" charset="0"/>
              </a:defRPr>
            </a:lvl5pPr>
            <a:lvl6pPr marL="25146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2921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0" fontAlgn="base" hangingPunct="0">
              <a:spcBef>
                <a:spcPct val="0"/>
              </a:spcBef>
              <a:spcAft>
                <a:spcPct val="0"/>
              </a:spcAft>
              <a:buClrTx/>
              <a:buFontTx/>
              <a:buNone/>
            </a:pPr>
            <a:r>
              <a:rPr lang="en-US" altLang="fr-FR" sz="1600" smtClean="0">
                <a:solidFill>
                  <a:srgbClr val="0000FF"/>
                </a:solidFill>
              </a:rPr>
              <a:t>Cancer in</a:t>
            </a:r>
          </a:p>
          <a:p>
            <a:pPr algn="ctr" eaLnBrk="0" fontAlgn="base" hangingPunct="0">
              <a:spcBef>
                <a:spcPct val="0"/>
              </a:spcBef>
              <a:spcAft>
                <a:spcPct val="0"/>
              </a:spcAft>
              <a:buClrTx/>
              <a:buFontTx/>
              <a:buNone/>
            </a:pPr>
            <a:r>
              <a:rPr lang="en-US" altLang="fr-FR" sz="1600" smtClean="0">
                <a:solidFill>
                  <a:srgbClr val="0000FF"/>
                </a:solidFill>
              </a:rPr>
              <a:t>experimental animals</a:t>
            </a:r>
          </a:p>
        </p:txBody>
      </p:sp>
    </p:spTree>
    <p:extLst>
      <p:ext uri="{BB962C8B-B14F-4D97-AF65-F5344CB8AC3E}">
        <p14:creationId xmlns:p14="http://schemas.microsoft.com/office/powerpoint/2010/main" val="2676256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5"/>
          <p:cNvSpPr>
            <a:spLocks noGrp="1" noChangeArrowheads="1"/>
          </p:cNvSpPr>
          <p:nvPr>
            <p:ph type="title"/>
          </p:nvPr>
        </p:nvSpPr>
        <p:spPr/>
        <p:txBody>
          <a:bodyPr/>
          <a:lstStyle/>
          <a:p>
            <a:pPr eaLnBrk="1" hangingPunct="1"/>
            <a:r>
              <a:rPr lang="en-GB" altLang="fr-FR" smtClean="0"/>
              <a:t>The plenary sessions will combine the</a:t>
            </a:r>
            <a:br>
              <a:rPr lang="en-GB" altLang="fr-FR" smtClean="0"/>
            </a:br>
            <a:r>
              <a:rPr lang="en-GB" altLang="fr-FR" smtClean="0"/>
              <a:t>human and experimental evaluations</a:t>
            </a:r>
          </a:p>
        </p:txBody>
      </p:sp>
      <p:sp>
        <p:nvSpPr>
          <p:cNvPr id="19459" name="Rectangle 3"/>
          <p:cNvSpPr>
            <a:spLocks noChangeArrowheads="1"/>
          </p:cNvSpPr>
          <p:nvPr/>
        </p:nvSpPr>
        <p:spPr bwMode="auto">
          <a:xfrm>
            <a:off x="914400" y="1600200"/>
            <a:ext cx="1371600" cy="6858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endParaRPr lang="en-GB" altLang="fr-FR" sz="1600" smtClean="0">
              <a:solidFill>
                <a:srgbClr val="000000"/>
              </a:solidFill>
            </a:endParaRPr>
          </a:p>
        </p:txBody>
      </p:sp>
      <p:sp>
        <p:nvSpPr>
          <p:cNvPr id="19460" name="Rectangle 4"/>
          <p:cNvSpPr>
            <a:spLocks noChangeArrowheads="1"/>
          </p:cNvSpPr>
          <p:nvPr/>
        </p:nvSpPr>
        <p:spPr bwMode="auto">
          <a:xfrm>
            <a:off x="2286000" y="1828800"/>
            <a:ext cx="1600200" cy="4572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00000"/>
                </a:solidFill>
              </a:rPr>
              <a:t>Sufficient</a:t>
            </a:r>
          </a:p>
        </p:txBody>
      </p:sp>
      <p:sp>
        <p:nvSpPr>
          <p:cNvPr id="19461" name="Rectangle 5"/>
          <p:cNvSpPr>
            <a:spLocks noChangeArrowheads="1"/>
          </p:cNvSpPr>
          <p:nvPr/>
        </p:nvSpPr>
        <p:spPr bwMode="auto">
          <a:xfrm>
            <a:off x="3886200" y="1828800"/>
            <a:ext cx="1600200" cy="4572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00000"/>
                </a:solidFill>
              </a:rPr>
              <a:t>Limited</a:t>
            </a:r>
          </a:p>
        </p:txBody>
      </p:sp>
      <p:sp>
        <p:nvSpPr>
          <p:cNvPr id="19462" name="Rectangle 6"/>
          <p:cNvSpPr>
            <a:spLocks noChangeArrowheads="1"/>
          </p:cNvSpPr>
          <p:nvPr/>
        </p:nvSpPr>
        <p:spPr bwMode="auto">
          <a:xfrm>
            <a:off x="5486400" y="1828800"/>
            <a:ext cx="1600200" cy="4572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00000"/>
                </a:solidFill>
              </a:rPr>
              <a:t>Inadequate</a:t>
            </a:r>
          </a:p>
        </p:txBody>
      </p:sp>
      <p:sp>
        <p:nvSpPr>
          <p:cNvPr id="19463" name="Rectangle 7"/>
          <p:cNvSpPr>
            <a:spLocks noChangeArrowheads="1"/>
          </p:cNvSpPr>
          <p:nvPr/>
        </p:nvSpPr>
        <p:spPr bwMode="auto">
          <a:xfrm>
            <a:off x="7086600" y="1828800"/>
            <a:ext cx="1600200" cy="4572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00000"/>
                </a:solidFill>
              </a:rPr>
              <a:t>ESLC</a:t>
            </a:r>
          </a:p>
        </p:txBody>
      </p:sp>
      <p:sp>
        <p:nvSpPr>
          <p:cNvPr id="19464" name="Rectangle 8"/>
          <p:cNvSpPr>
            <a:spLocks noChangeArrowheads="1"/>
          </p:cNvSpPr>
          <p:nvPr/>
        </p:nvSpPr>
        <p:spPr bwMode="auto">
          <a:xfrm>
            <a:off x="2287588" y="1600200"/>
            <a:ext cx="6399212" cy="2286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00000"/>
                </a:solidFill>
              </a:rPr>
              <a:t>EVIDENCE IN EXPERIMENTAL ANIMALS</a:t>
            </a:r>
          </a:p>
        </p:txBody>
      </p:sp>
      <p:sp>
        <p:nvSpPr>
          <p:cNvPr id="19465" name="Rectangle 9"/>
          <p:cNvSpPr>
            <a:spLocks noChangeArrowheads="1"/>
          </p:cNvSpPr>
          <p:nvPr/>
        </p:nvSpPr>
        <p:spPr bwMode="auto">
          <a:xfrm>
            <a:off x="2286000" y="2286000"/>
            <a:ext cx="6400800" cy="457200"/>
          </a:xfrm>
          <a:prstGeom prst="rect">
            <a:avLst/>
          </a:prstGeom>
          <a:solidFill>
            <a:srgbClr val="FF0000">
              <a:alpha val="50195"/>
            </a:srgbClr>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00000"/>
                </a:solidFill>
              </a:rPr>
              <a:t>Group 1 </a:t>
            </a:r>
            <a:r>
              <a:rPr lang="en-US" altLang="fr-FR" sz="1600" i="1" smtClean="0">
                <a:solidFill>
                  <a:srgbClr val="000000"/>
                </a:solidFill>
              </a:rPr>
              <a:t>(carcinogenic to humans)</a:t>
            </a:r>
            <a:endParaRPr lang="en-US" altLang="fr-FR" sz="1600" smtClean="0">
              <a:solidFill>
                <a:srgbClr val="000000"/>
              </a:solidFill>
            </a:endParaRPr>
          </a:p>
        </p:txBody>
      </p:sp>
      <p:sp>
        <p:nvSpPr>
          <p:cNvPr id="19466" name="Rectangle 10"/>
          <p:cNvSpPr>
            <a:spLocks noChangeArrowheads="1"/>
          </p:cNvSpPr>
          <p:nvPr/>
        </p:nvSpPr>
        <p:spPr bwMode="auto">
          <a:xfrm>
            <a:off x="2286000" y="5943600"/>
            <a:ext cx="4800600" cy="457200"/>
          </a:xfrm>
          <a:prstGeom prst="rect">
            <a:avLst/>
          </a:prstGeom>
          <a:solidFill>
            <a:srgbClr val="C0C0C0">
              <a:alpha val="50195"/>
            </a:srgbClr>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endParaRPr lang="en-GB" altLang="fr-FR" sz="1600" smtClean="0">
              <a:solidFill>
                <a:srgbClr val="000000"/>
              </a:solidFill>
            </a:endParaRPr>
          </a:p>
        </p:txBody>
      </p:sp>
      <p:sp>
        <p:nvSpPr>
          <p:cNvPr id="19467" name="Rectangle 14"/>
          <p:cNvSpPr>
            <a:spLocks noChangeArrowheads="1"/>
          </p:cNvSpPr>
          <p:nvPr/>
        </p:nvSpPr>
        <p:spPr bwMode="auto">
          <a:xfrm>
            <a:off x="914400" y="2286000"/>
            <a:ext cx="1143000" cy="41148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00000"/>
                </a:solidFill>
              </a:rPr>
              <a:t>EVIDENCE IN HUMANS</a:t>
            </a:r>
          </a:p>
          <a:p>
            <a:pPr defTabSz="914400" fontAlgn="base">
              <a:spcBef>
                <a:spcPct val="10000"/>
              </a:spcBef>
              <a:spcAft>
                <a:spcPct val="10000"/>
              </a:spcAft>
              <a:buClr>
                <a:srgbClr val="0000FF"/>
              </a:buClr>
              <a:buFont typeface="Arial" panose="020B0604020202020204" pitchFamily="34" charset="0"/>
              <a:buNone/>
            </a:pPr>
            <a:endParaRPr lang="en-US" altLang="fr-FR" sz="1600" smtClean="0">
              <a:solidFill>
                <a:srgbClr val="000000"/>
              </a:solidFill>
            </a:endParaRPr>
          </a:p>
          <a:p>
            <a:pPr defTabSz="914400" fontAlgn="base">
              <a:spcBef>
                <a:spcPct val="10000"/>
              </a:spcBef>
              <a:spcAft>
                <a:spcPct val="10000"/>
              </a:spcAft>
              <a:buClr>
                <a:srgbClr val="0000FF"/>
              </a:buClr>
              <a:buFont typeface="Arial" panose="020B0604020202020204" pitchFamily="34" charset="0"/>
              <a:buNone/>
            </a:pPr>
            <a:endParaRPr lang="en-US" altLang="fr-FR" sz="1600" smtClean="0">
              <a:solidFill>
                <a:srgbClr val="000000"/>
              </a:solidFill>
            </a:endParaRPr>
          </a:p>
        </p:txBody>
      </p:sp>
      <p:sp>
        <p:nvSpPr>
          <p:cNvPr id="19468" name="Rectangle 16"/>
          <p:cNvSpPr>
            <a:spLocks noChangeArrowheads="1"/>
          </p:cNvSpPr>
          <p:nvPr/>
        </p:nvSpPr>
        <p:spPr bwMode="auto">
          <a:xfrm>
            <a:off x="7086600" y="5943600"/>
            <a:ext cx="1600200" cy="457200"/>
          </a:xfrm>
          <a:prstGeom prst="rect">
            <a:avLst/>
          </a:prstGeom>
          <a:solidFill>
            <a:srgbClr val="00CCFF">
              <a:alpha val="50195"/>
            </a:srgbClr>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00000"/>
                </a:solidFill>
              </a:rPr>
              <a:t>Group 4</a:t>
            </a:r>
          </a:p>
        </p:txBody>
      </p:sp>
      <p:sp>
        <p:nvSpPr>
          <p:cNvPr id="19469" name="Rectangle 17"/>
          <p:cNvSpPr>
            <a:spLocks noChangeArrowheads="1"/>
          </p:cNvSpPr>
          <p:nvPr/>
        </p:nvSpPr>
        <p:spPr bwMode="auto">
          <a:xfrm>
            <a:off x="2286000" y="2743200"/>
            <a:ext cx="1600200" cy="914400"/>
          </a:xfrm>
          <a:prstGeom prst="rect">
            <a:avLst/>
          </a:prstGeom>
          <a:solidFill>
            <a:srgbClr val="FF9900">
              <a:alpha val="50195"/>
            </a:srgbClr>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00000"/>
                </a:solidFill>
                <a:sym typeface="Wingdings" panose="05000000000000000000" pitchFamily="2" charset="2"/>
              </a:rPr>
              <a:t>Group </a:t>
            </a:r>
            <a:r>
              <a:rPr lang="en-US" altLang="fr-FR" sz="1600" smtClean="0">
                <a:solidFill>
                  <a:srgbClr val="000000"/>
                </a:solidFill>
              </a:rPr>
              <a:t>2A</a:t>
            </a:r>
          </a:p>
          <a:p>
            <a:pPr algn="ct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00000"/>
                </a:solidFill>
              </a:rPr>
              <a:t>(probably carcinogenic)</a:t>
            </a:r>
          </a:p>
        </p:txBody>
      </p:sp>
      <p:sp>
        <p:nvSpPr>
          <p:cNvPr id="19470" name="Rectangle 18"/>
          <p:cNvSpPr>
            <a:spLocks noChangeArrowheads="1"/>
          </p:cNvSpPr>
          <p:nvPr/>
        </p:nvSpPr>
        <p:spPr bwMode="auto">
          <a:xfrm>
            <a:off x="3886200" y="3656013"/>
            <a:ext cx="4800600" cy="2286000"/>
          </a:xfrm>
          <a:prstGeom prst="rect">
            <a:avLst/>
          </a:prstGeom>
          <a:solidFill>
            <a:srgbClr val="C0C0C0">
              <a:alpha val="50195"/>
            </a:srgbClr>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10000"/>
                </a:solidFill>
              </a:rPr>
              <a:t>Group 3 </a:t>
            </a:r>
            <a:r>
              <a:rPr lang="en-US" altLang="fr-FR" sz="1600" i="1" smtClean="0">
                <a:solidFill>
                  <a:srgbClr val="010000"/>
                </a:solidFill>
              </a:rPr>
              <a:t>(not classifiable)</a:t>
            </a:r>
            <a:endParaRPr lang="en-US" altLang="fr-FR" sz="1000" u="sng" smtClean="0">
              <a:solidFill>
                <a:srgbClr val="008000"/>
              </a:solidFill>
            </a:endParaRPr>
          </a:p>
        </p:txBody>
      </p:sp>
      <p:sp>
        <p:nvSpPr>
          <p:cNvPr id="19471" name="Rectangle 19"/>
          <p:cNvSpPr>
            <a:spLocks noChangeArrowheads="1"/>
          </p:cNvSpPr>
          <p:nvPr/>
        </p:nvSpPr>
        <p:spPr bwMode="auto">
          <a:xfrm>
            <a:off x="3886200" y="2743200"/>
            <a:ext cx="4800600" cy="914400"/>
          </a:xfrm>
          <a:prstGeom prst="rect">
            <a:avLst/>
          </a:prstGeom>
          <a:solidFill>
            <a:srgbClr val="FFFF99">
              <a:alpha val="50195"/>
            </a:srgbClr>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10000"/>
                </a:solidFill>
              </a:rPr>
              <a:t>Group 2B </a:t>
            </a:r>
            <a:r>
              <a:rPr lang="en-US" altLang="fr-FR" sz="1600" i="1" smtClean="0">
                <a:solidFill>
                  <a:srgbClr val="010000"/>
                </a:solidFill>
              </a:rPr>
              <a:t>(possibly carcinogenic)</a:t>
            </a:r>
          </a:p>
          <a:p>
            <a:pPr algn="ctr" defTabSz="914400" fontAlgn="base">
              <a:spcBef>
                <a:spcPct val="10000"/>
              </a:spcBef>
              <a:spcAft>
                <a:spcPct val="10000"/>
              </a:spcAft>
              <a:buClr>
                <a:srgbClr val="0000FF"/>
              </a:buClr>
              <a:buFont typeface="Arial" panose="020B0604020202020204" pitchFamily="34" charset="0"/>
              <a:buNone/>
            </a:pPr>
            <a:r>
              <a:rPr lang="en-US" altLang="fr-FR" sz="1400" smtClean="0">
                <a:solidFill>
                  <a:srgbClr val="777777"/>
                </a:solidFill>
              </a:rPr>
              <a:t>(exceptionally, Group 2A)</a:t>
            </a:r>
          </a:p>
        </p:txBody>
      </p:sp>
      <p:sp>
        <p:nvSpPr>
          <p:cNvPr id="19472" name="Rectangle 20"/>
          <p:cNvSpPr>
            <a:spLocks noChangeArrowheads="1"/>
          </p:cNvSpPr>
          <p:nvPr/>
        </p:nvSpPr>
        <p:spPr bwMode="auto">
          <a:xfrm>
            <a:off x="2286000" y="3656013"/>
            <a:ext cx="1600200" cy="2286000"/>
          </a:xfrm>
          <a:prstGeom prst="rect">
            <a:avLst/>
          </a:prstGeom>
          <a:solidFill>
            <a:srgbClr val="FFFF99">
              <a:alpha val="50195"/>
            </a:srgbClr>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10000"/>
                </a:solidFill>
              </a:rPr>
              <a:t>Group 2B</a:t>
            </a:r>
          </a:p>
          <a:p>
            <a:pPr algn="ct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10000"/>
                </a:solidFill>
              </a:rPr>
              <a:t>(possibly carcinogenic)</a:t>
            </a:r>
          </a:p>
        </p:txBody>
      </p:sp>
      <p:sp>
        <p:nvSpPr>
          <p:cNvPr id="19473" name="Rectangle 21"/>
          <p:cNvSpPr>
            <a:spLocks noChangeArrowheads="1"/>
          </p:cNvSpPr>
          <p:nvPr/>
        </p:nvSpPr>
        <p:spPr bwMode="auto">
          <a:xfrm>
            <a:off x="1143000" y="5943600"/>
            <a:ext cx="1143000" cy="4572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00000"/>
                </a:solidFill>
              </a:rPr>
              <a:t>ESLC</a:t>
            </a:r>
          </a:p>
        </p:txBody>
      </p:sp>
      <p:sp>
        <p:nvSpPr>
          <p:cNvPr id="19474" name="Rectangle 23"/>
          <p:cNvSpPr>
            <a:spLocks noChangeArrowheads="1"/>
          </p:cNvSpPr>
          <p:nvPr/>
        </p:nvSpPr>
        <p:spPr bwMode="auto">
          <a:xfrm>
            <a:off x="1143000" y="2286000"/>
            <a:ext cx="1143000" cy="4572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00000"/>
                </a:solidFill>
              </a:rPr>
              <a:t>Sufficient</a:t>
            </a:r>
          </a:p>
        </p:txBody>
      </p:sp>
      <p:sp>
        <p:nvSpPr>
          <p:cNvPr id="19475" name="Rectangle 26"/>
          <p:cNvSpPr>
            <a:spLocks noChangeArrowheads="1"/>
          </p:cNvSpPr>
          <p:nvPr/>
        </p:nvSpPr>
        <p:spPr bwMode="auto">
          <a:xfrm>
            <a:off x="1143000" y="2743200"/>
            <a:ext cx="1143000" cy="9144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00000"/>
                </a:solidFill>
              </a:rPr>
              <a:t>Limited</a:t>
            </a:r>
          </a:p>
        </p:txBody>
      </p:sp>
      <p:sp>
        <p:nvSpPr>
          <p:cNvPr id="19476" name="Rectangle 27"/>
          <p:cNvSpPr>
            <a:spLocks noChangeArrowheads="1"/>
          </p:cNvSpPr>
          <p:nvPr/>
        </p:nvSpPr>
        <p:spPr bwMode="auto">
          <a:xfrm>
            <a:off x="1143000" y="3656013"/>
            <a:ext cx="1143000" cy="22860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00000"/>
                </a:solidFill>
              </a:rPr>
              <a:t>Inadequate</a:t>
            </a:r>
          </a:p>
        </p:txBody>
      </p:sp>
    </p:spTree>
    <p:extLst>
      <p:ext uri="{BB962C8B-B14F-4D97-AF65-F5344CB8AC3E}">
        <p14:creationId xmlns:p14="http://schemas.microsoft.com/office/powerpoint/2010/main" val="2975740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p:cNvSpPr>
            <a:spLocks noChangeArrowheads="1"/>
          </p:cNvSpPr>
          <p:nvPr/>
        </p:nvSpPr>
        <p:spPr bwMode="auto">
          <a:xfrm>
            <a:off x="2286000" y="2286000"/>
            <a:ext cx="6400800" cy="457200"/>
          </a:xfrm>
          <a:prstGeom prst="rect">
            <a:avLst/>
          </a:prstGeom>
          <a:solidFill>
            <a:srgbClr val="FF0000">
              <a:alpha val="50195"/>
            </a:srgbClr>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00000"/>
                </a:solidFill>
              </a:rPr>
              <a:t>Group 1</a:t>
            </a:r>
          </a:p>
        </p:txBody>
      </p:sp>
      <p:sp>
        <p:nvSpPr>
          <p:cNvPr id="20483" name="Rectangle 11"/>
          <p:cNvSpPr>
            <a:spLocks noChangeArrowheads="1"/>
          </p:cNvSpPr>
          <p:nvPr/>
        </p:nvSpPr>
        <p:spPr bwMode="auto">
          <a:xfrm>
            <a:off x="2286000" y="5943600"/>
            <a:ext cx="4800600" cy="457200"/>
          </a:xfrm>
          <a:prstGeom prst="rect">
            <a:avLst/>
          </a:prstGeom>
          <a:solidFill>
            <a:srgbClr val="C0C0C0">
              <a:alpha val="50195"/>
            </a:srgbClr>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00000"/>
                </a:solidFill>
              </a:rPr>
              <a:t>Group 3</a:t>
            </a:r>
          </a:p>
        </p:txBody>
      </p:sp>
      <p:sp>
        <p:nvSpPr>
          <p:cNvPr id="20484" name="Rectangle 17"/>
          <p:cNvSpPr>
            <a:spLocks noChangeArrowheads="1"/>
          </p:cNvSpPr>
          <p:nvPr/>
        </p:nvSpPr>
        <p:spPr bwMode="auto">
          <a:xfrm>
            <a:off x="7086600" y="3656013"/>
            <a:ext cx="1600200" cy="2286000"/>
          </a:xfrm>
          <a:prstGeom prst="rect">
            <a:avLst/>
          </a:prstGeom>
          <a:solidFill>
            <a:srgbClr val="C0C0C0">
              <a:alpha val="50195"/>
            </a:srgbClr>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228600" indent="-2286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00000"/>
                </a:solidFill>
                <a:sym typeface="Wingdings" panose="05000000000000000000" pitchFamily="2" charset="2"/>
              </a:rPr>
              <a:t>Group </a:t>
            </a:r>
            <a:r>
              <a:rPr lang="en-US" altLang="fr-FR" sz="1600" smtClean="0">
                <a:solidFill>
                  <a:srgbClr val="000000"/>
                </a:solidFill>
              </a:rPr>
              <a:t>3</a:t>
            </a:r>
          </a:p>
          <a:p>
            <a:pP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066CC"/>
                </a:solidFill>
                <a:sym typeface="Wingdings" panose="05000000000000000000" pitchFamily="2" charset="2"/>
              </a:rPr>
              <a:t></a:t>
            </a:r>
            <a:r>
              <a:rPr lang="en-US" altLang="fr-FR" sz="1600" smtClean="0">
                <a:solidFill>
                  <a:srgbClr val="0066CC"/>
                </a:solidFill>
              </a:rPr>
              <a:t>4</a:t>
            </a:r>
            <a:r>
              <a:rPr lang="en-US" altLang="fr-FR" sz="1200" smtClean="0">
                <a:solidFill>
                  <a:srgbClr val="0066CC"/>
                </a:solidFill>
              </a:rPr>
              <a:t> </a:t>
            </a:r>
            <a:r>
              <a:rPr lang="en-US" altLang="fr-FR" sz="1200" u="sng" smtClean="0">
                <a:solidFill>
                  <a:srgbClr val="0066CC"/>
                </a:solidFill>
              </a:rPr>
              <a:t>consistently and strongly supported</a:t>
            </a:r>
            <a:r>
              <a:rPr lang="en-US" altLang="fr-FR" sz="1200" smtClean="0">
                <a:solidFill>
                  <a:srgbClr val="0066CC"/>
                </a:solidFill>
              </a:rPr>
              <a:t> by a broad range of mechanistic and other relevant data</a:t>
            </a:r>
          </a:p>
        </p:txBody>
      </p:sp>
      <p:sp>
        <p:nvSpPr>
          <p:cNvPr id="20485" name="Rectangle 18"/>
          <p:cNvSpPr>
            <a:spLocks noChangeArrowheads="1"/>
          </p:cNvSpPr>
          <p:nvPr/>
        </p:nvSpPr>
        <p:spPr bwMode="auto">
          <a:xfrm>
            <a:off x="7086600" y="5943600"/>
            <a:ext cx="1600200" cy="457200"/>
          </a:xfrm>
          <a:prstGeom prst="rect">
            <a:avLst/>
          </a:prstGeom>
          <a:solidFill>
            <a:srgbClr val="00CCFF">
              <a:alpha val="50195"/>
            </a:srgbClr>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00000"/>
                </a:solidFill>
              </a:rPr>
              <a:t>Group 4</a:t>
            </a:r>
          </a:p>
        </p:txBody>
      </p:sp>
      <p:sp>
        <p:nvSpPr>
          <p:cNvPr id="20486" name="Rectangle 21"/>
          <p:cNvSpPr>
            <a:spLocks noChangeArrowheads="1"/>
          </p:cNvSpPr>
          <p:nvPr/>
        </p:nvSpPr>
        <p:spPr bwMode="auto">
          <a:xfrm>
            <a:off x="3886200" y="3656013"/>
            <a:ext cx="1600200" cy="2286000"/>
          </a:xfrm>
          <a:prstGeom prst="rect">
            <a:avLst/>
          </a:prstGeom>
          <a:solidFill>
            <a:srgbClr val="C0C0C0">
              <a:alpha val="50195"/>
            </a:srgbClr>
          </a:solidFill>
          <a:ln w="6350" cap="rnd">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28600" indent="-2286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FF6600"/>
                </a:solidFill>
                <a:sym typeface="Wingdings" panose="05000000000000000000" pitchFamily="2" charset="2"/>
              </a:rPr>
              <a:t>2A</a:t>
            </a:r>
            <a:r>
              <a:rPr lang="en-US" altLang="fr-FR" sz="1200" smtClean="0">
                <a:solidFill>
                  <a:srgbClr val="FF6600"/>
                </a:solidFill>
                <a:sym typeface="Wingdings" panose="05000000000000000000" pitchFamily="2" charset="2"/>
              </a:rPr>
              <a:t> </a:t>
            </a:r>
            <a:r>
              <a:rPr lang="en-US" altLang="fr-FR" sz="1200" smtClean="0">
                <a:solidFill>
                  <a:srgbClr val="FF6600"/>
                </a:solidFill>
              </a:rPr>
              <a:t>belongs to a mechanistic class</a:t>
            </a:r>
          </a:p>
          <a:p>
            <a:pP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FF9900"/>
                </a:solidFill>
                <a:sym typeface="Wingdings" panose="05000000000000000000" pitchFamily="2" charset="2"/>
              </a:rPr>
              <a:t></a:t>
            </a:r>
            <a:r>
              <a:rPr lang="en-US" altLang="fr-FR" sz="1600" smtClean="0">
                <a:solidFill>
                  <a:srgbClr val="FF9900"/>
                </a:solidFill>
              </a:rPr>
              <a:t>2B</a:t>
            </a:r>
            <a:r>
              <a:rPr lang="en-US" altLang="fr-FR" sz="1200" smtClean="0">
                <a:solidFill>
                  <a:srgbClr val="FF9900"/>
                </a:solidFill>
              </a:rPr>
              <a:t> with </a:t>
            </a:r>
            <a:r>
              <a:rPr lang="en-US" altLang="fr-FR" sz="1200" u="sng" smtClean="0">
                <a:solidFill>
                  <a:srgbClr val="FF9900"/>
                </a:solidFill>
              </a:rPr>
              <a:t>supporting evidence</a:t>
            </a:r>
            <a:r>
              <a:rPr lang="en-US" altLang="fr-FR" sz="1200" smtClean="0">
                <a:solidFill>
                  <a:srgbClr val="FF9900"/>
                </a:solidFill>
              </a:rPr>
              <a:t> from mechanistic and other relevant data</a:t>
            </a:r>
            <a:endParaRPr lang="en-US" altLang="fr-FR" sz="1200" u="sng" smtClean="0">
              <a:solidFill>
                <a:srgbClr val="FF9900"/>
              </a:solidFill>
            </a:endParaRPr>
          </a:p>
          <a:p>
            <a:pPr algn="ct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10000"/>
                </a:solidFill>
              </a:rPr>
              <a:t>Group 3</a:t>
            </a:r>
            <a:endParaRPr lang="en-US" altLang="fr-FR" sz="1000" u="sng" smtClean="0">
              <a:solidFill>
                <a:srgbClr val="008000"/>
              </a:solidFill>
            </a:endParaRPr>
          </a:p>
        </p:txBody>
      </p:sp>
      <p:sp>
        <p:nvSpPr>
          <p:cNvPr id="20487" name="Rectangle 22"/>
          <p:cNvSpPr>
            <a:spLocks noChangeArrowheads="1"/>
          </p:cNvSpPr>
          <p:nvPr/>
        </p:nvSpPr>
        <p:spPr bwMode="auto">
          <a:xfrm>
            <a:off x="5486400" y="3656013"/>
            <a:ext cx="1600200" cy="2286000"/>
          </a:xfrm>
          <a:prstGeom prst="rect">
            <a:avLst/>
          </a:prstGeom>
          <a:solidFill>
            <a:srgbClr val="C0C0C0">
              <a:alpha val="50195"/>
            </a:srgbClr>
          </a:solidFill>
          <a:ln w="6350" cap="rnd">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28600" indent="-2286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FF6600"/>
                </a:solidFill>
                <a:sym typeface="Wingdings" panose="05000000000000000000" pitchFamily="2" charset="2"/>
              </a:rPr>
              <a:t>2A</a:t>
            </a:r>
            <a:r>
              <a:rPr lang="en-US" altLang="fr-FR" sz="1200" smtClean="0">
                <a:solidFill>
                  <a:srgbClr val="FF6600"/>
                </a:solidFill>
                <a:sym typeface="Wingdings" panose="05000000000000000000" pitchFamily="2" charset="2"/>
              </a:rPr>
              <a:t> </a:t>
            </a:r>
            <a:r>
              <a:rPr lang="en-US" altLang="fr-FR" sz="1200" smtClean="0">
                <a:solidFill>
                  <a:srgbClr val="FF6600"/>
                </a:solidFill>
              </a:rPr>
              <a:t>belongs to a mechanistic class</a:t>
            </a:r>
            <a:endParaRPr lang="en-US" altLang="fr-FR" sz="1200" smtClean="0">
              <a:solidFill>
                <a:srgbClr val="FF6600"/>
              </a:solidFill>
              <a:sym typeface="Wingdings" panose="05000000000000000000" pitchFamily="2" charset="2"/>
            </a:endParaRPr>
          </a:p>
          <a:p>
            <a:pPr defTabSz="914400" fontAlgn="base">
              <a:spcBef>
                <a:spcPct val="10000"/>
              </a:spcBef>
              <a:spcAft>
                <a:spcPct val="10000"/>
              </a:spcAft>
              <a:buClr>
                <a:srgbClr val="0000FF"/>
              </a:buClr>
              <a:buFont typeface="Arial" panose="020B0604020202020204" pitchFamily="34" charset="0"/>
              <a:buNone/>
            </a:pPr>
            <a:r>
              <a:rPr lang="en-US" altLang="fr-FR" sz="1400" smtClean="0">
                <a:solidFill>
                  <a:srgbClr val="FF9900"/>
                </a:solidFill>
                <a:sym typeface="Wingdings" panose="05000000000000000000" pitchFamily="2" charset="2"/>
              </a:rPr>
              <a:t></a:t>
            </a:r>
            <a:r>
              <a:rPr lang="en-US" altLang="fr-FR" sz="1600" smtClean="0">
                <a:solidFill>
                  <a:srgbClr val="FF9900"/>
                </a:solidFill>
              </a:rPr>
              <a:t>2B</a:t>
            </a:r>
            <a:r>
              <a:rPr lang="en-US" altLang="fr-FR" sz="1400" smtClean="0">
                <a:solidFill>
                  <a:srgbClr val="FF9900"/>
                </a:solidFill>
              </a:rPr>
              <a:t> </a:t>
            </a:r>
            <a:r>
              <a:rPr lang="en-US" altLang="fr-FR" sz="1200" smtClean="0">
                <a:solidFill>
                  <a:srgbClr val="FF9900"/>
                </a:solidFill>
              </a:rPr>
              <a:t>with strong evidence from mechanistic and other relevant data</a:t>
            </a:r>
          </a:p>
          <a:p>
            <a:pPr algn="ct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10000"/>
                </a:solidFill>
              </a:rPr>
              <a:t>Group 3</a:t>
            </a:r>
            <a:endParaRPr lang="en-US" altLang="fr-FR" sz="1000" u="sng" smtClean="0">
              <a:solidFill>
                <a:srgbClr val="008000"/>
              </a:solidFill>
            </a:endParaRPr>
          </a:p>
        </p:txBody>
      </p:sp>
      <p:sp>
        <p:nvSpPr>
          <p:cNvPr id="20488" name="Rectangle 26"/>
          <p:cNvSpPr>
            <a:spLocks noGrp="1" noChangeArrowheads="1"/>
          </p:cNvSpPr>
          <p:nvPr>
            <p:ph type="title"/>
          </p:nvPr>
        </p:nvSpPr>
        <p:spPr/>
        <p:txBody>
          <a:bodyPr/>
          <a:lstStyle/>
          <a:p>
            <a:pPr eaLnBrk="1" hangingPunct="1"/>
            <a:r>
              <a:rPr lang="en-GB" altLang="fr-FR" smtClean="0"/>
              <a:t>Mechanistic data can be pivotal when the human data are not conclusive</a:t>
            </a:r>
          </a:p>
        </p:txBody>
      </p:sp>
      <p:sp>
        <p:nvSpPr>
          <p:cNvPr id="20489" name="Rectangle 27"/>
          <p:cNvSpPr>
            <a:spLocks noChangeArrowheads="1"/>
          </p:cNvSpPr>
          <p:nvPr/>
        </p:nvSpPr>
        <p:spPr bwMode="auto">
          <a:xfrm>
            <a:off x="914400" y="1600200"/>
            <a:ext cx="1371600" cy="6858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endParaRPr lang="en-GB" altLang="fr-FR" sz="1600" smtClean="0">
              <a:solidFill>
                <a:srgbClr val="000000"/>
              </a:solidFill>
            </a:endParaRPr>
          </a:p>
        </p:txBody>
      </p:sp>
      <p:sp>
        <p:nvSpPr>
          <p:cNvPr id="20490" name="Rectangle 28"/>
          <p:cNvSpPr>
            <a:spLocks noChangeArrowheads="1"/>
          </p:cNvSpPr>
          <p:nvPr/>
        </p:nvSpPr>
        <p:spPr bwMode="auto">
          <a:xfrm>
            <a:off x="2286000" y="1828800"/>
            <a:ext cx="1600200" cy="4572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00000"/>
                </a:solidFill>
              </a:rPr>
              <a:t>Sufficient</a:t>
            </a:r>
          </a:p>
        </p:txBody>
      </p:sp>
      <p:sp>
        <p:nvSpPr>
          <p:cNvPr id="20491" name="Rectangle 29"/>
          <p:cNvSpPr>
            <a:spLocks noChangeArrowheads="1"/>
          </p:cNvSpPr>
          <p:nvPr/>
        </p:nvSpPr>
        <p:spPr bwMode="auto">
          <a:xfrm>
            <a:off x="3886200" y="1828800"/>
            <a:ext cx="1600200" cy="4572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00000"/>
                </a:solidFill>
              </a:rPr>
              <a:t>Limited</a:t>
            </a:r>
          </a:p>
        </p:txBody>
      </p:sp>
      <p:sp>
        <p:nvSpPr>
          <p:cNvPr id="20492" name="Rectangle 30"/>
          <p:cNvSpPr>
            <a:spLocks noChangeArrowheads="1"/>
          </p:cNvSpPr>
          <p:nvPr/>
        </p:nvSpPr>
        <p:spPr bwMode="auto">
          <a:xfrm>
            <a:off x="5486400" y="1828800"/>
            <a:ext cx="1600200" cy="4572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00000"/>
                </a:solidFill>
              </a:rPr>
              <a:t>Inadequate</a:t>
            </a:r>
          </a:p>
        </p:txBody>
      </p:sp>
      <p:sp>
        <p:nvSpPr>
          <p:cNvPr id="20493" name="Rectangle 31"/>
          <p:cNvSpPr>
            <a:spLocks noChangeArrowheads="1"/>
          </p:cNvSpPr>
          <p:nvPr/>
        </p:nvSpPr>
        <p:spPr bwMode="auto">
          <a:xfrm>
            <a:off x="7086600" y="1828800"/>
            <a:ext cx="1600200" cy="4572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00000"/>
                </a:solidFill>
              </a:rPr>
              <a:t>ESLC</a:t>
            </a:r>
          </a:p>
        </p:txBody>
      </p:sp>
      <p:sp>
        <p:nvSpPr>
          <p:cNvPr id="20494" name="Rectangle 32"/>
          <p:cNvSpPr>
            <a:spLocks noChangeArrowheads="1"/>
          </p:cNvSpPr>
          <p:nvPr/>
        </p:nvSpPr>
        <p:spPr bwMode="auto">
          <a:xfrm>
            <a:off x="2287588" y="1600200"/>
            <a:ext cx="6399212" cy="2286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00000"/>
                </a:solidFill>
              </a:rPr>
              <a:t>EVIDENCE IN EXPERIMENTAL ANIMALS</a:t>
            </a:r>
          </a:p>
        </p:txBody>
      </p:sp>
      <p:sp>
        <p:nvSpPr>
          <p:cNvPr id="20495" name="Rectangle 38"/>
          <p:cNvSpPr>
            <a:spLocks noChangeArrowheads="1"/>
          </p:cNvSpPr>
          <p:nvPr/>
        </p:nvSpPr>
        <p:spPr bwMode="auto">
          <a:xfrm>
            <a:off x="3886200" y="2743200"/>
            <a:ext cx="4800600" cy="914400"/>
          </a:xfrm>
          <a:prstGeom prst="rect">
            <a:avLst/>
          </a:prstGeom>
          <a:solidFill>
            <a:srgbClr val="FFFF99">
              <a:alpha val="50195"/>
            </a:srgbClr>
          </a:solidFill>
          <a:ln>
            <a:noFill/>
          </a:ln>
          <a:effectLst/>
          <a:extLst>
            <a:ext uri="{91240B29-F687-4F45-9708-019B960494DF}">
              <a14:hiddenLine xmlns:a14="http://schemas.microsoft.com/office/drawing/2010/main" w="12700">
                <a:solidFill>
                  <a:srgbClr val="7777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28600" indent="-2286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defTabSz="914400" fontAlgn="base">
              <a:spcBef>
                <a:spcPct val="10000"/>
              </a:spcBef>
              <a:spcAft>
                <a:spcPct val="10000"/>
              </a:spcAft>
              <a:buClrTx/>
              <a:buFontTx/>
              <a:buNone/>
            </a:pPr>
            <a:r>
              <a:rPr lang="en-US" altLang="fr-FR" sz="1600" smtClean="0">
                <a:solidFill>
                  <a:srgbClr val="FF6600"/>
                </a:solidFill>
                <a:sym typeface="Wingdings" panose="05000000000000000000" pitchFamily="2" charset="2"/>
              </a:rPr>
              <a:t>2A</a:t>
            </a:r>
            <a:r>
              <a:rPr lang="en-US" altLang="fr-FR" sz="1200" smtClean="0">
                <a:solidFill>
                  <a:srgbClr val="FF6600"/>
                </a:solidFill>
                <a:sym typeface="Wingdings" panose="05000000000000000000" pitchFamily="2" charset="2"/>
              </a:rPr>
              <a:t> </a:t>
            </a:r>
            <a:r>
              <a:rPr lang="en-US" altLang="fr-FR" sz="1200" smtClean="0">
                <a:solidFill>
                  <a:srgbClr val="FF6600"/>
                </a:solidFill>
              </a:rPr>
              <a:t>belongs to a mechanistic class where other members are classified in Groups 1 or 2A</a:t>
            </a:r>
          </a:p>
          <a:p>
            <a:pPr algn="ct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10000"/>
                </a:solidFill>
              </a:rPr>
              <a:t>Group 2B</a:t>
            </a:r>
            <a:r>
              <a:rPr lang="en-US" altLang="fr-FR" sz="1400" smtClean="0">
                <a:solidFill>
                  <a:srgbClr val="777777"/>
                </a:solidFill>
              </a:rPr>
              <a:t>  (exceptionally, Group 2A)</a:t>
            </a:r>
          </a:p>
        </p:txBody>
      </p:sp>
      <p:sp>
        <p:nvSpPr>
          <p:cNvPr id="20496" name="Rectangle 43"/>
          <p:cNvSpPr>
            <a:spLocks noChangeArrowheads="1"/>
          </p:cNvSpPr>
          <p:nvPr/>
        </p:nvSpPr>
        <p:spPr bwMode="auto">
          <a:xfrm>
            <a:off x="1143000" y="5943600"/>
            <a:ext cx="1143000" cy="4572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00000"/>
                </a:solidFill>
              </a:rPr>
              <a:t>ESLC</a:t>
            </a:r>
          </a:p>
        </p:txBody>
      </p:sp>
      <p:sp>
        <p:nvSpPr>
          <p:cNvPr id="20497" name="Rectangle 44"/>
          <p:cNvSpPr>
            <a:spLocks noChangeArrowheads="1"/>
          </p:cNvSpPr>
          <p:nvPr/>
        </p:nvSpPr>
        <p:spPr bwMode="auto">
          <a:xfrm>
            <a:off x="1143000" y="2743200"/>
            <a:ext cx="1143000" cy="9144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00000"/>
                </a:solidFill>
              </a:rPr>
              <a:t>Limited</a:t>
            </a:r>
          </a:p>
        </p:txBody>
      </p:sp>
      <p:sp>
        <p:nvSpPr>
          <p:cNvPr id="20498" name="Rectangle 45"/>
          <p:cNvSpPr>
            <a:spLocks noChangeArrowheads="1"/>
          </p:cNvSpPr>
          <p:nvPr/>
        </p:nvSpPr>
        <p:spPr bwMode="auto">
          <a:xfrm>
            <a:off x="1143000" y="2286000"/>
            <a:ext cx="1143000" cy="4572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00000"/>
                </a:solidFill>
              </a:rPr>
              <a:t>Sufficient</a:t>
            </a:r>
          </a:p>
        </p:txBody>
      </p:sp>
      <p:sp>
        <p:nvSpPr>
          <p:cNvPr id="20499" name="Rectangle 46"/>
          <p:cNvSpPr>
            <a:spLocks noChangeArrowheads="1"/>
          </p:cNvSpPr>
          <p:nvPr/>
        </p:nvSpPr>
        <p:spPr bwMode="auto">
          <a:xfrm>
            <a:off x="1143000" y="3656013"/>
            <a:ext cx="1143000" cy="22860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r" defTabSz="914400" fontAlgn="base">
              <a:spcBef>
                <a:spcPct val="10000"/>
              </a:spcBef>
              <a:spcAft>
                <a:spcPct val="10000"/>
              </a:spcAft>
              <a:buClr>
                <a:srgbClr val="0000FF"/>
              </a:buClr>
              <a:buFont typeface="Arial" panose="020B0604020202020204" pitchFamily="34" charset="0"/>
              <a:buNone/>
            </a:pPr>
            <a:r>
              <a:rPr lang="en-US" altLang="fr-FR" sz="1600" i="1" smtClean="0">
                <a:solidFill>
                  <a:srgbClr val="000000"/>
                </a:solidFill>
              </a:rPr>
              <a:t>Inadequate</a:t>
            </a:r>
          </a:p>
        </p:txBody>
      </p:sp>
      <p:sp>
        <p:nvSpPr>
          <p:cNvPr id="20500" name="Rectangle 47"/>
          <p:cNvSpPr>
            <a:spLocks noChangeArrowheads="1"/>
          </p:cNvSpPr>
          <p:nvPr/>
        </p:nvSpPr>
        <p:spPr bwMode="auto">
          <a:xfrm>
            <a:off x="2286000" y="2743200"/>
            <a:ext cx="1600200" cy="914400"/>
          </a:xfrm>
          <a:prstGeom prst="rect">
            <a:avLst/>
          </a:prstGeom>
          <a:solidFill>
            <a:srgbClr val="FF9900">
              <a:alpha val="50195"/>
            </a:srgbClr>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28600" indent="-2286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FF0000"/>
                </a:solidFill>
                <a:sym typeface="Wingdings" panose="05000000000000000000" pitchFamily="2" charset="2"/>
              </a:rPr>
              <a:t></a:t>
            </a:r>
            <a:r>
              <a:rPr lang="en-US" altLang="fr-FR" sz="1600" smtClean="0">
                <a:solidFill>
                  <a:srgbClr val="FF0000"/>
                </a:solidFill>
              </a:rPr>
              <a:t>1</a:t>
            </a:r>
            <a:r>
              <a:rPr lang="en-US" altLang="fr-FR" sz="1200" smtClean="0">
                <a:solidFill>
                  <a:srgbClr val="FF0000"/>
                </a:solidFill>
              </a:rPr>
              <a:t> </a:t>
            </a:r>
            <a:r>
              <a:rPr lang="en-US" altLang="fr-FR" sz="1200" u="sng" smtClean="0">
                <a:solidFill>
                  <a:srgbClr val="FF0000"/>
                </a:solidFill>
              </a:rPr>
              <a:t>strong evidence in exposed humans</a:t>
            </a:r>
            <a:endParaRPr lang="en-US" altLang="fr-FR" sz="1200" smtClean="0">
              <a:solidFill>
                <a:srgbClr val="FF0000"/>
              </a:solidFill>
              <a:sym typeface="Wingdings" panose="05000000000000000000" pitchFamily="2" charset="2"/>
            </a:endParaRPr>
          </a:p>
          <a:p>
            <a:pPr algn="ct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00000"/>
                </a:solidFill>
                <a:sym typeface="Wingdings" panose="05000000000000000000" pitchFamily="2" charset="2"/>
              </a:rPr>
              <a:t>Group </a:t>
            </a:r>
            <a:r>
              <a:rPr lang="en-US" altLang="fr-FR" sz="1600" smtClean="0">
                <a:solidFill>
                  <a:srgbClr val="000000"/>
                </a:solidFill>
              </a:rPr>
              <a:t>2A</a:t>
            </a:r>
          </a:p>
        </p:txBody>
      </p:sp>
      <p:sp>
        <p:nvSpPr>
          <p:cNvPr id="20501" name="Rectangle 48"/>
          <p:cNvSpPr>
            <a:spLocks noChangeArrowheads="1"/>
          </p:cNvSpPr>
          <p:nvPr/>
        </p:nvSpPr>
        <p:spPr bwMode="auto">
          <a:xfrm>
            <a:off x="2286000" y="3656013"/>
            <a:ext cx="1600200" cy="2286000"/>
          </a:xfrm>
          <a:prstGeom prst="rect">
            <a:avLst/>
          </a:prstGeom>
          <a:solidFill>
            <a:srgbClr val="FFFF99">
              <a:alpha val="50195"/>
            </a:srgbClr>
          </a:solidFill>
          <a:ln>
            <a:noFill/>
          </a:ln>
          <a:effectLst/>
          <a:extLst>
            <a:ext uri="{91240B29-F687-4F45-9708-019B960494DF}">
              <a14:hiddenLine xmlns:a14="http://schemas.microsoft.com/office/drawing/2010/main" w="12700">
                <a:solidFill>
                  <a:srgbClr val="7777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28600" indent="-228600">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FF0000"/>
                </a:solidFill>
                <a:sym typeface="Wingdings" panose="05000000000000000000" pitchFamily="2" charset="2"/>
              </a:rPr>
              <a:t></a:t>
            </a:r>
            <a:r>
              <a:rPr lang="en-US" altLang="fr-FR" sz="1600" smtClean="0">
                <a:solidFill>
                  <a:srgbClr val="FF0000"/>
                </a:solidFill>
              </a:rPr>
              <a:t>1</a:t>
            </a:r>
            <a:r>
              <a:rPr lang="en-US" altLang="fr-FR" sz="1200" smtClean="0">
                <a:solidFill>
                  <a:srgbClr val="FF0000"/>
                </a:solidFill>
              </a:rPr>
              <a:t> </a:t>
            </a:r>
            <a:r>
              <a:rPr lang="en-US" altLang="fr-FR" sz="1200" u="sng" smtClean="0">
                <a:solidFill>
                  <a:srgbClr val="FF0000"/>
                </a:solidFill>
              </a:rPr>
              <a:t>strong evidence in exposed humans</a:t>
            </a:r>
            <a:endParaRPr lang="en-US" altLang="fr-FR" sz="1200" smtClean="0">
              <a:solidFill>
                <a:srgbClr val="FF0000"/>
              </a:solidFill>
              <a:sym typeface="Wingdings" panose="05000000000000000000" pitchFamily="2" charset="2"/>
            </a:endParaRPr>
          </a:p>
          <a:p>
            <a:pP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FF6600"/>
                </a:solidFill>
                <a:sym typeface="Wingdings" panose="05000000000000000000" pitchFamily="2" charset="2"/>
              </a:rPr>
              <a:t>2A</a:t>
            </a:r>
            <a:r>
              <a:rPr lang="en-US" altLang="fr-FR" sz="1200" smtClean="0">
                <a:solidFill>
                  <a:srgbClr val="FF6600"/>
                </a:solidFill>
                <a:sym typeface="Wingdings" panose="05000000000000000000" pitchFamily="2" charset="2"/>
              </a:rPr>
              <a:t> </a:t>
            </a:r>
            <a:r>
              <a:rPr lang="en-US" altLang="fr-FR" sz="1200" u="sng" smtClean="0">
                <a:solidFill>
                  <a:srgbClr val="FF6600"/>
                </a:solidFill>
              </a:rPr>
              <a:t>strong evidence</a:t>
            </a:r>
            <a:r>
              <a:rPr lang="en-US" altLang="fr-FR" sz="1200" smtClean="0">
                <a:solidFill>
                  <a:srgbClr val="FF6600"/>
                </a:solidFill>
              </a:rPr>
              <a:t> … mechanism also operates in humans</a:t>
            </a:r>
            <a:endParaRPr lang="en-US" altLang="fr-FR" sz="1200" u="sng" smtClean="0">
              <a:solidFill>
                <a:srgbClr val="FF6600"/>
              </a:solidFill>
            </a:endParaRPr>
          </a:p>
          <a:p>
            <a:pPr algn="ct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10000"/>
                </a:solidFill>
              </a:rPr>
              <a:t>Group 2B</a:t>
            </a:r>
          </a:p>
          <a:p>
            <a:pP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777777"/>
                </a:solidFill>
                <a:sym typeface="Wingdings" panose="05000000000000000000" pitchFamily="2" charset="2"/>
              </a:rPr>
              <a:t></a:t>
            </a:r>
            <a:r>
              <a:rPr lang="en-US" altLang="fr-FR" sz="1600" smtClean="0">
                <a:solidFill>
                  <a:srgbClr val="777777"/>
                </a:solidFill>
              </a:rPr>
              <a:t>3</a:t>
            </a:r>
            <a:r>
              <a:rPr lang="en-US" altLang="fr-FR" sz="1200" smtClean="0">
                <a:solidFill>
                  <a:srgbClr val="777777"/>
                </a:solidFill>
              </a:rPr>
              <a:t> </a:t>
            </a:r>
            <a:r>
              <a:rPr lang="en-US" altLang="fr-FR" sz="1200" u="sng" smtClean="0">
                <a:solidFill>
                  <a:srgbClr val="777777"/>
                </a:solidFill>
              </a:rPr>
              <a:t>strong evidence</a:t>
            </a:r>
            <a:r>
              <a:rPr lang="en-US" altLang="fr-FR" sz="1200" smtClean="0">
                <a:solidFill>
                  <a:srgbClr val="777777"/>
                </a:solidFill>
              </a:rPr>
              <a:t> … mechanism </a:t>
            </a:r>
            <a:r>
              <a:rPr lang="en-US" altLang="fr-FR" sz="1200" u="sng" smtClean="0">
                <a:solidFill>
                  <a:srgbClr val="777777"/>
                </a:solidFill>
              </a:rPr>
              <a:t>does not operate in humans</a:t>
            </a:r>
            <a:endParaRPr lang="en-US" altLang="fr-FR" sz="1200" smtClean="0">
              <a:solidFill>
                <a:srgbClr val="777777"/>
              </a:solidFill>
            </a:endParaRPr>
          </a:p>
        </p:txBody>
      </p:sp>
      <p:sp>
        <p:nvSpPr>
          <p:cNvPr id="20502" name="Rectangle 49"/>
          <p:cNvSpPr>
            <a:spLocks noChangeArrowheads="1"/>
          </p:cNvSpPr>
          <p:nvPr/>
        </p:nvSpPr>
        <p:spPr bwMode="auto">
          <a:xfrm>
            <a:off x="914400" y="2286000"/>
            <a:ext cx="1143000" cy="41148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spcAft>
                <a:spcPct val="50000"/>
              </a:spcAft>
              <a:buClr>
                <a:schemeClr val="tx1"/>
              </a:buClr>
              <a:buFont typeface="Arial" panose="020B0604020202020204" pitchFamily="34" charset="0"/>
              <a:buChar char=" "/>
              <a:defRPr sz="2000">
                <a:solidFill>
                  <a:schemeClr val="tx1"/>
                </a:solidFill>
                <a:latin typeface="Tahoma" panose="020B0604030504040204" pitchFamily="34" charset="0"/>
              </a:defRPr>
            </a:lvl1pPr>
            <a:lvl2pPr marL="742950" indent="-285750">
              <a:spcBef>
                <a:spcPct val="10000"/>
              </a:spcBef>
              <a:spcAft>
                <a:spcPct val="10000"/>
              </a:spcAft>
              <a:buClr>
                <a:schemeClr val="tx1"/>
              </a:buClr>
              <a:buFont typeface="Wingdings" panose="05000000000000000000" pitchFamily="2" charset="2"/>
              <a:buChar char="Ø"/>
              <a:defRPr sz="2000">
                <a:solidFill>
                  <a:schemeClr val="tx1"/>
                </a:solidFill>
                <a:latin typeface="Tahoma" panose="020B0604030504040204" pitchFamily="34" charset="0"/>
              </a:defRPr>
            </a:lvl2pPr>
            <a:lvl3pPr marL="1143000" indent="-228600">
              <a:spcBef>
                <a:spcPct val="10000"/>
              </a:spcBef>
              <a:spcAft>
                <a:spcPct val="10000"/>
              </a:spcAft>
              <a:buClr>
                <a:schemeClr val="tx1"/>
              </a:buClr>
              <a:buChar char="—"/>
              <a:defRPr sz="2000">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defTabSz="914400" fontAlgn="base">
              <a:spcBef>
                <a:spcPct val="10000"/>
              </a:spcBef>
              <a:spcAft>
                <a:spcPct val="10000"/>
              </a:spcAft>
              <a:buClr>
                <a:srgbClr val="0000FF"/>
              </a:buClr>
              <a:buFont typeface="Arial" panose="020B0604020202020204" pitchFamily="34" charset="0"/>
              <a:buNone/>
            </a:pPr>
            <a:r>
              <a:rPr lang="en-US" altLang="fr-FR" sz="1600" smtClean="0">
                <a:solidFill>
                  <a:srgbClr val="000000"/>
                </a:solidFill>
              </a:rPr>
              <a:t>EVIDENCE IN HUMANS</a:t>
            </a:r>
          </a:p>
          <a:p>
            <a:pPr defTabSz="914400" fontAlgn="base">
              <a:spcBef>
                <a:spcPct val="10000"/>
              </a:spcBef>
              <a:spcAft>
                <a:spcPct val="10000"/>
              </a:spcAft>
              <a:buClr>
                <a:srgbClr val="0000FF"/>
              </a:buClr>
              <a:buFont typeface="Arial" panose="020B0604020202020204" pitchFamily="34" charset="0"/>
              <a:buNone/>
            </a:pPr>
            <a:endParaRPr lang="en-US" altLang="fr-FR" sz="1600" smtClean="0">
              <a:solidFill>
                <a:srgbClr val="000000"/>
              </a:solidFill>
            </a:endParaRPr>
          </a:p>
          <a:p>
            <a:pPr defTabSz="914400" fontAlgn="base">
              <a:spcBef>
                <a:spcPct val="10000"/>
              </a:spcBef>
              <a:spcAft>
                <a:spcPct val="10000"/>
              </a:spcAft>
              <a:buClr>
                <a:srgbClr val="0000FF"/>
              </a:buClr>
              <a:buFont typeface="Arial" panose="020B0604020202020204" pitchFamily="34" charset="0"/>
              <a:buNone/>
            </a:pPr>
            <a:endParaRPr lang="en-US" altLang="fr-FR" sz="1600" smtClean="0">
              <a:solidFill>
                <a:srgbClr val="000000"/>
              </a:solidFill>
            </a:endParaRPr>
          </a:p>
        </p:txBody>
      </p:sp>
    </p:spTree>
    <p:extLst>
      <p:ext uri="{BB962C8B-B14F-4D97-AF65-F5344CB8AC3E}">
        <p14:creationId xmlns:p14="http://schemas.microsoft.com/office/powerpoint/2010/main" val="11936039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15888"/>
            <a:ext cx="8229600" cy="1143000"/>
          </a:xfrm>
        </p:spPr>
        <p:txBody>
          <a:bodyPr/>
          <a:lstStyle/>
          <a:p>
            <a:pPr eaLnBrk="1" hangingPunct="1"/>
            <a:r>
              <a:rPr lang="en-GB" altLang="en-US" sz="3600" smtClean="0"/>
              <a:t>IARC Monographs, Volume 100 </a:t>
            </a:r>
            <a:br>
              <a:rPr lang="en-GB" altLang="en-US" sz="3600" smtClean="0"/>
            </a:br>
            <a:r>
              <a:rPr lang="en-GB" altLang="en-US" sz="3600" i="1" smtClean="0"/>
              <a:t>A Review of Human Carcinogens</a:t>
            </a:r>
          </a:p>
        </p:txBody>
      </p:sp>
      <p:sp>
        <p:nvSpPr>
          <p:cNvPr id="25603" name="Rectangle 3"/>
          <p:cNvSpPr>
            <a:spLocks noGrp="1" noChangeArrowheads="1"/>
          </p:cNvSpPr>
          <p:nvPr>
            <p:ph type="body" idx="1"/>
          </p:nvPr>
        </p:nvSpPr>
        <p:spPr>
          <a:xfrm>
            <a:off x="457200" y="1341438"/>
            <a:ext cx="8229600" cy="4525962"/>
          </a:xfrm>
        </p:spPr>
        <p:txBody>
          <a:bodyPr/>
          <a:lstStyle/>
          <a:p>
            <a:pPr eaLnBrk="1" hangingPunct="1"/>
            <a:r>
              <a:rPr lang="en-GB" altLang="en-US" sz="2200" smtClean="0">
                <a:solidFill>
                  <a:srgbClr val="3333FF"/>
                </a:solidFill>
              </a:rPr>
              <a:t>Scope of volume 100</a:t>
            </a:r>
            <a:r>
              <a:rPr lang="en-GB" altLang="en-US" sz="2400" b="1" smtClean="0"/>
              <a:t> </a:t>
            </a:r>
          </a:p>
          <a:p>
            <a:pPr lvl="1" eaLnBrk="1" hangingPunct="1"/>
            <a:r>
              <a:rPr lang="en-GB" altLang="en-US" sz="2000" smtClean="0"/>
              <a:t>Update the critical review for each carcinogen in Group 1</a:t>
            </a:r>
          </a:p>
          <a:p>
            <a:pPr lvl="1" eaLnBrk="1" hangingPunct="1"/>
            <a:r>
              <a:rPr lang="en-GB" altLang="en-US" sz="2000" smtClean="0">
                <a:solidFill>
                  <a:srgbClr val="FF0000"/>
                </a:solidFill>
              </a:rPr>
              <a:t>Identify tumour sites and plausible mechanisms</a:t>
            </a:r>
          </a:p>
          <a:p>
            <a:pPr lvl="1" eaLnBrk="1" hangingPunct="1"/>
            <a:r>
              <a:rPr lang="en-GB" altLang="en-US" sz="2000" smtClean="0"/>
              <a:t>Compile information for subsequent scientific publications</a:t>
            </a:r>
          </a:p>
          <a:p>
            <a:pPr eaLnBrk="1" hangingPunct="1"/>
            <a:r>
              <a:rPr lang="en-GB" altLang="en-US" sz="2200" smtClean="0">
                <a:solidFill>
                  <a:srgbClr val="3333FF"/>
                </a:solidFill>
              </a:rPr>
              <a:t>The volume was developed over the course of 6 meetings</a:t>
            </a:r>
          </a:p>
          <a:p>
            <a:pPr lvl="1" eaLnBrk="1" hangingPunct="1">
              <a:buFontTx/>
              <a:buNone/>
            </a:pPr>
            <a:r>
              <a:rPr lang="en-GB" altLang="en-US" sz="2000" smtClean="0"/>
              <a:t>A.  </a:t>
            </a:r>
            <a:r>
              <a:rPr lang="en-GB" altLang="en-US" sz="2000" i="1" smtClean="0"/>
              <a:t>Pharmaceuticals</a:t>
            </a:r>
            <a:r>
              <a:rPr lang="en-GB" altLang="en-US" sz="2000" smtClean="0"/>
              <a:t> (23 agents, Oct 2008)</a:t>
            </a:r>
          </a:p>
          <a:p>
            <a:pPr lvl="1" eaLnBrk="1" hangingPunct="1">
              <a:buFontTx/>
              <a:buNone/>
            </a:pPr>
            <a:r>
              <a:rPr lang="en-GB" altLang="en-US" sz="2000" smtClean="0"/>
              <a:t>B.  </a:t>
            </a:r>
            <a:r>
              <a:rPr lang="en-GB" altLang="en-US" sz="2000" i="1" smtClean="0"/>
              <a:t>Biological agents</a:t>
            </a:r>
            <a:r>
              <a:rPr lang="en-GB" altLang="en-US" sz="2000" smtClean="0"/>
              <a:t> (11 agents, Feb 2009)</a:t>
            </a:r>
          </a:p>
          <a:p>
            <a:pPr lvl="1" eaLnBrk="1" hangingPunct="1">
              <a:buFontTx/>
              <a:buNone/>
            </a:pPr>
            <a:r>
              <a:rPr lang="en-GB" altLang="en-US" sz="2000" i="1" smtClean="0"/>
              <a:t>C.  Metals, particles and fibres (14 agents, Mar 2009)</a:t>
            </a:r>
          </a:p>
          <a:p>
            <a:pPr lvl="1" eaLnBrk="1" hangingPunct="1">
              <a:buFontTx/>
              <a:buNone/>
            </a:pPr>
            <a:r>
              <a:rPr lang="en-GB" altLang="en-US" sz="2000" i="1" smtClean="0"/>
              <a:t>D.  Radiation (14 agents, June 2009)</a:t>
            </a:r>
          </a:p>
          <a:p>
            <a:pPr lvl="1" eaLnBrk="1" hangingPunct="1">
              <a:buFontTx/>
              <a:buNone/>
            </a:pPr>
            <a:r>
              <a:rPr lang="en-GB" altLang="en-US" sz="2000" i="1" smtClean="0"/>
              <a:t>E.  Lifestyle factors (11 agents, Sept 2009)</a:t>
            </a:r>
          </a:p>
          <a:p>
            <a:pPr lvl="1" eaLnBrk="1" hangingPunct="1">
              <a:buFontTx/>
              <a:buNone/>
            </a:pPr>
            <a:r>
              <a:rPr lang="en-GB" altLang="en-US" sz="2000" i="1" smtClean="0"/>
              <a:t>F.  Chemicals and related occupations (34 agents, Oct 2009)</a:t>
            </a:r>
          </a:p>
        </p:txBody>
      </p:sp>
      <p:pic>
        <p:nvPicPr>
          <p:cNvPr id="25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213" y="5732463"/>
            <a:ext cx="893762"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7975" y="5732463"/>
            <a:ext cx="91598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6" name="Picture 8"/>
          <p:cNvSpPr>
            <a:spLocks noChangeAspect="1" noChangeArrowheads="1"/>
          </p:cNvSpPr>
          <p:nvPr/>
        </p:nvSpPr>
        <p:spPr bwMode="auto">
          <a:xfrm>
            <a:off x="5975350" y="5732463"/>
            <a:ext cx="936625" cy="118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buFontTx/>
              <a:buNone/>
            </a:pPr>
            <a:endParaRPr lang="en-GB" altLang="en-US" sz="1800" smtClean="0">
              <a:solidFill>
                <a:srgbClr val="000000"/>
              </a:solidFill>
            </a:endParaRPr>
          </a:p>
        </p:txBody>
      </p:sp>
      <p:pic>
        <p:nvPicPr>
          <p:cNvPr id="2560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3963" y="5732463"/>
            <a:ext cx="933450"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5732463"/>
            <a:ext cx="814388"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8588" y="5732463"/>
            <a:ext cx="839787"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85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82613" y="115888"/>
            <a:ext cx="8015287" cy="914400"/>
          </a:xfrm>
        </p:spPr>
        <p:txBody>
          <a:bodyPr/>
          <a:lstStyle/>
          <a:p>
            <a:r>
              <a:rPr lang="en-GB" altLang="en-US" sz="3600"/>
              <a:t>The IARC Monographs, Volume 100</a:t>
            </a:r>
          </a:p>
        </p:txBody>
      </p:sp>
      <p:sp>
        <p:nvSpPr>
          <p:cNvPr id="79875" name="Rectangle 3"/>
          <p:cNvSpPr>
            <a:spLocks noGrp="1" noChangeArrowheads="1"/>
          </p:cNvSpPr>
          <p:nvPr>
            <p:ph type="body" idx="1"/>
          </p:nvPr>
        </p:nvSpPr>
        <p:spPr>
          <a:xfrm>
            <a:off x="271463" y="958850"/>
            <a:ext cx="8640762" cy="5273675"/>
          </a:xfrm>
        </p:spPr>
        <p:txBody>
          <a:bodyPr/>
          <a:lstStyle/>
          <a:p>
            <a:pPr>
              <a:lnSpc>
                <a:spcPct val="90000"/>
              </a:lnSpc>
              <a:buFontTx/>
              <a:buNone/>
            </a:pPr>
            <a:endParaRPr lang="en-GB" altLang="en-US" sz="2200"/>
          </a:p>
          <a:p>
            <a:pPr lvl="1">
              <a:lnSpc>
                <a:spcPct val="90000"/>
              </a:lnSpc>
            </a:pPr>
            <a:r>
              <a:rPr lang="en-GB" altLang="en-US" sz="2200">
                <a:solidFill>
                  <a:srgbClr val="3333FF"/>
                </a:solidFill>
              </a:rPr>
              <a:t>Update the critical review for each Group-1 carcinogen</a:t>
            </a:r>
          </a:p>
          <a:p>
            <a:pPr lvl="1">
              <a:lnSpc>
                <a:spcPct val="90000"/>
              </a:lnSpc>
            </a:pPr>
            <a:r>
              <a:rPr lang="en-GB" altLang="en-US" sz="2200">
                <a:solidFill>
                  <a:srgbClr val="3333FF"/>
                </a:solidFill>
              </a:rPr>
              <a:t>Identify tumour sites and plausible mechanisms</a:t>
            </a:r>
            <a:endParaRPr lang="en-US" altLang="en-US" sz="2000"/>
          </a:p>
          <a:p>
            <a:pPr>
              <a:lnSpc>
                <a:spcPct val="90000"/>
              </a:lnSpc>
              <a:buFontTx/>
              <a:buNone/>
            </a:pPr>
            <a:endParaRPr lang="en-US" altLang="en-US" sz="2200"/>
          </a:p>
          <a:p>
            <a:pPr>
              <a:lnSpc>
                <a:spcPct val="90000"/>
              </a:lnSpc>
              <a:buFontTx/>
              <a:buNone/>
            </a:pPr>
            <a:r>
              <a:rPr lang="en-US" altLang="en-US" sz="2200"/>
              <a:t>Vol.</a:t>
            </a:r>
            <a:r>
              <a:rPr lang="en-GB" altLang="en-US" sz="2200"/>
              <a:t> 100 will also provide data for subsequent scientific publications</a:t>
            </a:r>
            <a:br>
              <a:rPr lang="en-GB" altLang="en-US" sz="2200"/>
            </a:br>
            <a:endParaRPr lang="en-GB" altLang="en-US" sz="2200"/>
          </a:p>
          <a:p>
            <a:pPr>
              <a:lnSpc>
                <a:spcPct val="90000"/>
              </a:lnSpc>
            </a:pPr>
            <a:r>
              <a:rPr lang="en-GB" altLang="en-US" sz="2200" i="1">
                <a:solidFill>
                  <a:srgbClr val="3333FF"/>
                </a:solidFill>
              </a:rPr>
              <a:t>Tumour </a:t>
            </a:r>
            <a:r>
              <a:rPr lang="en-US" altLang="en-US" sz="2200" i="1">
                <a:solidFill>
                  <a:srgbClr val="3333FF"/>
                </a:solidFill>
              </a:rPr>
              <a:t>Site Concordance between Humans and Animals</a:t>
            </a:r>
            <a:endParaRPr lang="en-GB" altLang="en-US" sz="2200" i="1">
              <a:solidFill>
                <a:srgbClr val="3333FF"/>
              </a:solidFill>
            </a:endParaRPr>
          </a:p>
          <a:p>
            <a:pPr lvl="1">
              <a:lnSpc>
                <a:spcPct val="90000"/>
              </a:lnSpc>
            </a:pPr>
            <a:r>
              <a:rPr lang="en-GB" altLang="en-US" sz="2000"/>
              <a:t>Increase understanding of the correspondence across species</a:t>
            </a:r>
          </a:p>
          <a:p>
            <a:pPr lvl="1">
              <a:lnSpc>
                <a:spcPct val="90000"/>
              </a:lnSpc>
            </a:pPr>
            <a:r>
              <a:rPr lang="en-GB" altLang="en-US" sz="2000"/>
              <a:t>Identify human cancer sites without good animal models</a:t>
            </a:r>
          </a:p>
          <a:p>
            <a:pPr>
              <a:lnSpc>
                <a:spcPct val="90000"/>
              </a:lnSpc>
            </a:pPr>
            <a:r>
              <a:rPr lang="en-GB" altLang="en-US" sz="2200" i="1">
                <a:solidFill>
                  <a:srgbClr val="3333FF"/>
                </a:solidFill>
              </a:rPr>
              <a:t>Mechanisms </a:t>
            </a:r>
            <a:r>
              <a:rPr lang="en-US" altLang="en-US" sz="2200" i="1">
                <a:solidFill>
                  <a:srgbClr val="3333FF"/>
                </a:solidFill>
              </a:rPr>
              <a:t>Involved in Human Carcinogenesis</a:t>
            </a:r>
            <a:endParaRPr lang="en-GB" altLang="en-US" sz="2200" i="1">
              <a:solidFill>
                <a:srgbClr val="3333FF"/>
              </a:solidFill>
            </a:endParaRPr>
          </a:p>
          <a:p>
            <a:pPr lvl="1">
              <a:lnSpc>
                <a:spcPct val="90000"/>
              </a:lnSpc>
            </a:pPr>
            <a:r>
              <a:rPr lang="en-GB" altLang="en-US" sz="2000"/>
              <a:t>Organized by mechanism to facilitate joint consideration of agents that act through similar mechanisms</a:t>
            </a:r>
          </a:p>
          <a:p>
            <a:pPr lvl="1">
              <a:lnSpc>
                <a:spcPct val="90000"/>
              </a:lnSpc>
            </a:pPr>
            <a:r>
              <a:rPr lang="en-GB" altLang="en-US" sz="2000"/>
              <a:t>Identify biomarkers that could be influential in future studies</a:t>
            </a:r>
          </a:p>
          <a:p>
            <a:pPr lvl="1">
              <a:lnSpc>
                <a:spcPct val="90000"/>
              </a:lnSpc>
            </a:pPr>
            <a:r>
              <a:rPr lang="en-GB" altLang="en-US" sz="2000">
                <a:solidFill>
                  <a:srgbClr val="FF0000"/>
                </a:solidFill>
              </a:rPr>
              <a:t>Identify susceptible populations and developmental stages</a:t>
            </a:r>
            <a:endParaRPr lang="en-US" altLang="en-US" sz="2000">
              <a:solidFill>
                <a:srgbClr val="FF0000"/>
              </a:solidFill>
            </a:endParaRPr>
          </a:p>
          <a:p>
            <a:pPr lvl="1">
              <a:lnSpc>
                <a:spcPct val="90000"/>
              </a:lnSpc>
            </a:pPr>
            <a:r>
              <a:rPr lang="en-US" altLang="en-US" sz="2000"/>
              <a:t>Promote research that will lead to more confident evaluations</a:t>
            </a:r>
          </a:p>
        </p:txBody>
      </p:sp>
      <p:pic>
        <p:nvPicPr>
          <p:cNvPr id="79876" name="Picture 4" descr="IARC_Logo_English Blue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22988"/>
            <a:ext cx="2847975" cy="73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279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968375"/>
          </a:xfrm>
        </p:spPr>
        <p:txBody>
          <a:bodyPr/>
          <a:lstStyle/>
          <a:p>
            <a:pPr eaLnBrk="1" hangingPunct="1"/>
            <a:endParaRPr lang="fr-FR" altLang="fr-FR" smtClean="0"/>
          </a:p>
        </p:txBody>
      </p:sp>
      <p:pic>
        <p:nvPicPr>
          <p:cNvPr id="276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50" y="4763"/>
            <a:ext cx="13144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31750"/>
            <a:ext cx="7704138"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3" name="Content Placeholder 1"/>
          <p:cNvSpPr>
            <a:spLocks noGrp="1"/>
          </p:cNvSpPr>
          <p:nvPr>
            <p:ph idx="1"/>
          </p:nvPr>
        </p:nvSpPr>
        <p:spPr>
          <a:xfrm>
            <a:off x="341313" y="1557338"/>
            <a:ext cx="8502650" cy="4164012"/>
          </a:xfrm>
        </p:spPr>
        <p:txBody>
          <a:bodyPr/>
          <a:lstStyle/>
          <a:p>
            <a:pPr marL="0" indent="0">
              <a:buFontTx/>
              <a:buNone/>
            </a:pPr>
            <a:r>
              <a:rPr lang="en-GB" altLang="fr-FR" b="1" smtClean="0"/>
              <a:t>Known and suspected causes of cancer</a:t>
            </a:r>
            <a:endParaRPr lang="fr-FR" altLang="fr-FR" smtClean="0"/>
          </a:p>
        </p:txBody>
      </p:sp>
      <p:pic>
        <p:nvPicPr>
          <p:cNvPr id="2" name="Picture 1"/>
          <p:cNvPicPr>
            <a:picLocks noChangeAspect="1"/>
          </p:cNvPicPr>
          <p:nvPr/>
        </p:nvPicPr>
        <p:blipFill>
          <a:blip r:embed="rId5"/>
          <a:stretch>
            <a:fillRect/>
          </a:stretch>
        </p:blipFill>
        <p:spPr>
          <a:xfrm>
            <a:off x="922333" y="2158206"/>
            <a:ext cx="6915155" cy="4699794"/>
          </a:xfrm>
          <a:prstGeom prst="rect">
            <a:avLst/>
          </a:prstGeom>
        </p:spPr>
      </p:pic>
    </p:spTree>
    <p:extLst>
      <p:ext uri="{BB962C8B-B14F-4D97-AF65-F5344CB8AC3E}">
        <p14:creationId xmlns:p14="http://schemas.microsoft.com/office/powerpoint/2010/main" val="2779428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100013"/>
            <a:ext cx="9144000" cy="914401"/>
          </a:xfrm>
        </p:spPr>
        <p:txBody>
          <a:bodyPr/>
          <a:lstStyle/>
          <a:p>
            <a:pPr eaLnBrk="1" hangingPunct="1">
              <a:defRPr/>
            </a:pPr>
            <a:r>
              <a:rPr lang="en-GB" sz="3200" dirty="0">
                <a:solidFill>
                  <a:srgbClr val="3333FF"/>
                </a:solidFill>
                <a:latin typeface="+mn-lt"/>
                <a:ea typeface="+mn-ea"/>
                <a:cs typeface="+mn-cs"/>
              </a:rPr>
              <a:t>History of IARC Cancer Prevention Handbooks</a:t>
            </a:r>
          </a:p>
        </p:txBody>
      </p:sp>
      <p:sp>
        <p:nvSpPr>
          <p:cNvPr id="12291" name="Text Box 4"/>
          <p:cNvSpPr txBox="1">
            <a:spLocks noChangeArrowheads="1"/>
          </p:cNvSpPr>
          <p:nvPr/>
        </p:nvSpPr>
        <p:spPr bwMode="auto">
          <a:xfrm>
            <a:off x="152400" y="44958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en-US" altLang="en-US" sz="1200">
              <a:solidFill>
                <a:srgbClr val="000000"/>
              </a:solidFill>
              <a:cs typeface="Arial" panose="020B0604020202020204" pitchFamily="34" charset="0"/>
            </a:endParaRPr>
          </a:p>
        </p:txBody>
      </p:sp>
      <p:sp>
        <p:nvSpPr>
          <p:cNvPr id="12292" name="Text Box 5"/>
          <p:cNvSpPr txBox="1">
            <a:spLocks noChangeArrowheads="1"/>
          </p:cNvSpPr>
          <p:nvPr/>
        </p:nvSpPr>
        <p:spPr bwMode="auto">
          <a:xfrm>
            <a:off x="152400" y="5410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en-US" altLang="en-US" sz="1200">
              <a:solidFill>
                <a:srgbClr val="000000"/>
              </a:solidFill>
              <a:cs typeface="Arial" panose="020B0604020202020204" pitchFamily="34" charset="0"/>
            </a:endParaRPr>
          </a:p>
        </p:txBody>
      </p:sp>
      <p:pic>
        <p:nvPicPr>
          <p:cNvPr id="1229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538" y="1006475"/>
            <a:ext cx="10572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6100" y="3468688"/>
            <a:ext cx="9779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11"/>
          <p:cNvSpPr txBox="1">
            <a:spLocks noChangeArrowheads="1"/>
          </p:cNvSpPr>
          <p:nvPr/>
        </p:nvSpPr>
        <p:spPr bwMode="auto">
          <a:xfrm>
            <a:off x="395288" y="604838"/>
            <a:ext cx="76327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en-US" sz="1800">
                <a:solidFill>
                  <a:srgbClr val="FF0000"/>
                </a:solidFill>
                <a:cs typeface="Arial" panose="020B0604020202020204" pitchFamily="34" charset="0"/>
              </a:rPr>
              <a:t>IARC Sc Pub #139 Principles of Chemoprevention (Nov 1995)</a:t>
            </a:r>
          </a:p>
          <a:p>
            <a:pPr eaLnBrk="1" hangingPunct="1">
              <a:spcBef>
                <a:spcPct val="0"/>
              </a:spcBef>
              <a:buFontTx/>
              <a:buNone/>
            </a:pPr>
            <a:r>
              <a:rPr lang="de-DE" altLang="en-US" sz="1800" b="1">
                <a:solidFill>
                  <a:srgbClr val="000000"/>
                </a:solidFill>
                <a:cs typeface="Arial" panose="020B0604020202020204" pitchFamily="34" charset="0"/>
              </a:rPr>
              <a:t>Preventive Agents</a:t>
            </a:r>
            <a:r>
              <a:rPr lang="de-DE" altLang="en-US" sz="1800" b="1">
                <a:solidFill>
                  <a:srgbClr val="000000"/>
                </a:solidFill>
                <a:latin typeface="Tahoma" panose="020B0604030504040204" pitchFamily="34" charset="0"/>
                <a:cs typeface="Arial" panose="020B0604020202020204" pitchFamily="34" charset="0"/>
              </a:rPr>
              <a:t/>
            </a:r>
            <a:br>
              <a:rPr lang="de-DE" altLang="en-US" sz="1800" b="1">
                <a:solidFill>
                  <a:srgbClr val="000000"/>
                </a:solidFill>
                <a:latin typeface="Tahoma" panose="020B0604030504040204" pitchFamily="34" charset="0"/>
                <a:cs typeface="Arial" panose="020B0604020202020204" pitchFamily="34" charset="0"/>
              </a:rPr>
            </a:br>
            <a:r>
              <a:rPr lang="it-IT" altLang="en-US" sz="1800">
                <a:solidFill>
                  <a:srgbClr val="000000"/>
                </a:solidFill>
                <a:cs typeface="Arial" panose="020B0604020202020204" pitchFamily="34" charset="0"/>
              </a:rPr>
              <a:t>Vol 1 NSAIDs </a:t>
            </a:r>
          </a:p>
          <a:p>
            <a:pPr eaLnBrk="1" hangingPunct="1">
              <a:spcBef>
                <a:spcPct val="0"/>
              </a:spcBef>
              <a:buFontTx/>
              <a:buNone/>
            </a:pPr>
            <a:r>
              <a:rPr lang="it-IT" altLang="en-US" sz="1800">
                <a:solidFill>
                  <a:srgbClr val="000000"/>
                </a:solidFill>
                <a:cs typeface="Arial" panose="020B0604020202020204" pitchFamily="34" charset="0"/>
              </a:rPr>
              <a:t>Vol 2 Carotenoids</a:t>
            </a:r>
          </a:p>
          <a:p>
            <a:pPr eaLnBrk="1" hangingPunct="1">
              <a:spcBef>
                <a:spcPct val="0"/>
              </a:spcBef>
              <a:buFontTx/>
              <a:buNone/>
            </a:pPr>
            <a:r>
              <a:rPr lang="it-IT" altLang="en-US" sz="1800">
                <a:solidFill>
                  <a:srgbClr val="000000"/>
                </a:solidFill>
                <a:cs typeface="Arial" panose="020B0604020202020204" pitchFamily="34" charset="0"/>
              </a:rPr>
              <a:t>Vol 3 Vitamin A</a:t>
            </a:r>
          </a:p>
          <a:p>
            <a:pPr eaLnBrk="1" hangingPunct="1">
              <a:spcBef>
                <a:spcPct val="0"/>
              </a:spcBef>
              <a:buFontTx/>
              <a:buNone/>
            </a:pPr>
            <a:r>
              <a:rPr lang="it-IT" altLang="en-US" sz="1800">
                <a:solidFill>
                  <a:srgbClr val="000000"/>
                </a:solidFill>
                <a:cs typeface="Arial" panose="020B0604020202020204" pitchFamily="34" charset="0"/>
              </a:rPr>
              <a:t>Vol 4 Retinoids</a:t>
            </a:r>
          </a:p>
          <a:p>
            <a:pPr eaLnBrk="1" hangingPunct="1">
              <a:spcBef>
                <a:spcPct val="0"/>
              </a:spcBef>
              <a:buFontTx/>
              <a:buNone/>
            </a:pPr>
            <a:r>
              <a:rPr lang="it-IT" altLang="en-US" sz="1800">
                <a:solidFill>
                  <a:srgbClr val="000000"/>
                </a:solidFill>
                <a:cs typeface="Arial" panose="020B0604020202020204" pitchFamily="34" charset="0"/>
              </a:rPr>
              <a:t>Vol 5 Sunscreens</a:t>
            </a:r>
            <a:endParaRPr lang="en-US" altLang="en-US" sz="1800">
              <a:solidFill>
                <a:srgbClr val="000000"/>
              </a:solidFill>
              <a:cs typeface="Arial" panose="020B0604020202020204" pitchFamily="34" charset="0"/>
            </a:endParaRPr>
          </a:p>
          <a:p>
            <a:pPr eaLnBrk="1" hangingPunct="1">
              <a:spcBef>
                <a:spcPct val="0"/>
              </a:spcBef>
              <a:buFontTx/>
              <a:buNone/>
            </a:pPr>
            <a:r>
              <a:rPr lang="en-US" altLang="en-US" sz="1800">
                <a:solidFill>
                  <a:srgbClr val="000000"/>
                </a:solidFill>
                <a:cs typeface="Arial" panose="020B0604020202020204" pitchFamily="34" charset="0"/>
              </a:rPr>
              <a:t>Vol 6 Weight Control &amp; Physical Activity</a:t>
            </a:r>
          </a:p>
          <a:p>
            <a:pPr eaLnBrk="1" hangingPunct="1">
              <a:spcBef>
                <a:spcPct val="0"/>
              </a:spcBef>
              <a:buFontTx/>
              <a:buNone/>
            </a:pPr>
            <a:r>
              <a:rPr lang="en-US" altLang="en-US" sz="1800">
                <a:solidFill>
                  <a:srgbClr val="000000"/>
                </a:solidFill>
                <a:cs typeface="Arial" panose="020B0604020202020204" pitchFamily="34" charset="0"/>
              </a:rPr>
              <a:t>Vol 8 Fruit and Vegetables</a:t>
            </a:r>
            <a:endParaRPr lang="it-IT" altLang="en-US" sz="1800">
              <a:solidFill>
                <a:srgbClr val="000000"/>
              </a:solidFill>
              <a:cs typeface="Arial" panose="020B0604020202020204" pitchFamily="34" charset="0"/>
            </a:endParaRPr>
          </a:p>
          <a:p>
            <a:pPr eaLnBrk="1" hangingPunct="1">
              <a:spcBef>
                <a:spcPct val="0"/>
              </a:spcBef>
              <a:buFontTx/>
              <a:buNone/>
            </a:pPr>
            <a:r>
              <a:rPr lang="it-IT" altLang="en-US" sz="1800">
                <a:solidFill>
                  <a:srgbClr val="000000"/>
                </a:solidFill>
                <a:cs typeface="Arial" panose="020B0604020202020204" pitchFamily="34" charset="0"/>
              </a:rPr>
              <a:t>Vol 9 Cruciferous Vegetables,Isothiocyanates and Indoles</a:t>
            </a:r>
            <a:endParaRPr lang="de-DE" altLang="en-US" sz="1800">
              <a:solidFill>
                <a:srgbClr val="000000"/>
              </a:solidFill>
              <a:latin typeface="Tahoma" panose="020B0604030504040204" pitchFamily="34" charset="0"/>
              <a:cs typeface="Arial" panose="020B0604020202020204" pitchFamily="34" charset="0"/>
            </a:endParaRPr>
          </a:p>
          <a:p>
            <a:pPr eaLnBrk="1" hangingPunct="1">
              <a:spcBef>
                <a:spcPct val="50000"/>
              </a:spcBef>
              <a:buFontTx/>
              <a:buNone/>
            </a:pPr>
            <a:r>
              <a:rPr lang="de-DE" altLang="en-US" sz="1800" b="1">
                <a:solidFill>
                  <a:srgbClr val="000000"/>
                </a:solidFill>
                <a:cs typeface="Arial" panose="020B0604020202020204" pitchFamily="34" charset="0"/>
              </a:rPr>
              <a:t>Screening</a:t>
            </a:r>
          </a:p>
          <a:p>
            <a:pPr eaLnBrk="1" hangingPunct="1">
              <a:spcBef>
                <a:spcPct val="0"/>
              </a:spcBef>
              <a:buFontTx/>
              <a:buNone/>
            </a:pPr>
            <a:r>
              <a:rPr lang="en-US" altLang="en-US" sz="1800">
                <a:solidFill>
                  <a:srgbClr val="000000"/>
                </a:solidFill>
                <a:cs typeface="Arial" panose="020B0604020202020204" pitchFamily="34" charset="0"/>
              </a:rPr>
              <a:t>Vol   7 Breast Cancer Screening (</a:t>
            </a:r>
            <a:r>
              <a:rPr lang="en-US" altLang="en-US" sz="1800">
                <a:solidFill>
                  <a:srgbClr val="FF0000"/>
                </a:solidFill>
                <a:cs typeface="Arial" panose="020B0604020202020204" pitchFamily="34" charset="0"/>
              </a:rPr>
              <a:t>Working procedures</a:t>
            </a:r>
            <a:r>
              <a:rPr lang="en-US" altLang="en-US" sz="1800">
                <a:solidFill>
                  <a:srgbClr val="000000"/>
                </a:solidFill>
                <a:cs typeface="Arial" panose="020B0604020202020204" pitchFamily="34" charset="0"/>
              </a:rPr>
              <a:t>)</a:t>
            </a:r>
          </a:p>
          <a:p>
            <a:pPr eaLnBrk="1" hangingPunct="1">
              <a:spcBef>
                <a:spcPct val="0"/>
              </a:spcBef>
              <a:buFontTx/>
              <a:buNone/>
            </a:pPr>
            <a:r>
              <a:rPr lang="en-US" altLang="en-US" sz="1800">
                <a:solidFill>
                  <a:srgbClr val="000000"/>
                </a:solidFill>
                <a:cs typeface="Arial" panose="020B0604020202020204" pitchFamily="34" charset="0"/>
              </a:rPr>
              <a:t>Vol 10 Cervix Cancer Screening</a:t>
            </a:r>
          </a:p>
          <a:p>
            <a:pPr eaLnBrk="1" hangingPunct="1">
              <a:spcBef>
                <a:spcPct val="0"/>
              </a:spcBef>
              <a:buFontTx/>
              <a:buNone/>
            </a:pPr>
            <a:r>
              <a:rPr lang="en-US" altLang="en-US" sz="1800">
                <a:solidFill>
                  <a:srgbClr val="00B050"/>
                </a:solidFill>
                <a:cs typeface="Arial" panose="020B0604020202020204" pitchFamily="34" charset="0"/>
              </a:rPr>
              <a:t>Vol 15 Breast Cancer Screening</a:t>
            </a:r>
            <a:endParaRPr lang="de-DE" altLang="en-US" sz="1800">
              <a:solidFill>
                <a:srgbClr val="00B050"/>
              </a:solidFill>
              <a:latin typeface="Tahoma" panose="020B0604030504040204" pitchFamily="34" charset="0"/>
              <a:cs typeface="Arial" panose="020B0604020202020204" pitchFamily="34" charset="0"/>
            </a:endParaRPr>
          </a:p>
          <a:p>
            <a:pPr eaLnBrk="1" hangingPunct="1">
              <a:spcBef>
                <a:spcPct val="50000"/>
              </a:spcBef>
              <a:buFontTx/>
              <a:buNone/>
            </a:pPr>
            <a:r>
              <a:rPr lang="de-DE" altLang="en-US" sz="1800" b="1">
                <a:solidFill>
                  <a:srgbClr val="000000"/>
                </a:solidFill>
                <a:cs typeface="Arial" panose="020B0604020202020204" pitchFamily="34" charset="0"/>
              </a:rPr>
              <a:t>Tobacco Control</a:t>
            </a:r>
          </a:p>
          <a:p>
            <a:pPr eaLnBrk="1" hangingPunct="1">
              <a:spcBef>
                <a:spcPct val="0"/>
              </a:spcBef>
              <a:buFontTx/>
              <a:buNone/>
            </a:pPr>
            <a:r>
              <a:rPr lang="en-US" altLang="en-US" sz="1800">
                <a:solidFill>
                  <a:srgbClr val="000000"/>
                </a:solidFill>
                <a:cs typeface="Arial" panose="020B0604020202020204" pitchFamily="34" charset="0"/>
              </a:rPr>
              <a:t>Vol 11 Reversal of Risk after Quitting Smoking</a:t>
            </a:r>
          </a:p>
          <a:p>
            <a:pPr eaLnBrk="1" hangingPunct="1">
              <a:spcBef>
                <a:spcPct val="0"/>
              </a:spcBef>
              <a:buFontTx/>
              <a:buNone/>
            </a:pPr>
            <a:r>
              <a:rPr lang="de-DE" altLang="en-US" sz="1800">
                <a:solidFill>
                  <a:srgbClr val="FF0000"/>
                </a:solidFill>
                <a:cs typeface="Arial" panose="020B0604020202020204" pitchFamily="34" charset="0"/>
              </a:rPr>
              <a:t>Vol 12 </a:t>
            </a:r>
            <a:r>
              <a:rPr lang="en-US" altLang="en-US" sz="1800">
                <a:solidFill>
                  <a:srgbClr val="FF0000"/>
                </a:solidFill>
                <a:cs typeface="Arial" panose="020B0604020202020204" pitchFamily="34" charset="0"/>
              </a:rPr>
              <a:t>Methods for Evaluating Tobacco Control Policies</a:t>
            </a:r>
          </a:p>
          <a:p>
            <a:pPr eaLnBrk="1" hangingPunct="1">
              <a:spcBef>
                <a:spcPct val="0"/>
              </a:spcBef>
              <a:buFontTx/>
              <a:buNone/>
            </a:pPr>
            <a:r>
              <a:rPr lang="en-US" altLang="en-US" sz="1800">
                <a:solidFill>
                  <a:srgbClr val="000000"/>
                </a:solidFill>
                <a:cs typeface="Arial" panose="020B0604020202020204" pitchFamily="34" charset="0"/>
              </a:rPr>
              <a:t>Vol 13 Evaluating the Effectiveness of Smoke-free Policies</a:t>
            </a:r>
          </a:p>
          <a:p>
            <a:pPr eaLnBrk="1" hangingPunct="1">
              <a:spcBef>
                <a:spcPct val="0"/>
              </a:spcBef>
              <a:buFontTx/>
              <a:buNone/>
            </a:pPr>
            <a:r>
              <a:rPr lang="de-DE" altLang="en-US" sz="1800">
                <a:solidFill>
                  <a:srgbClr val="000000"/>
                </a:solidFill>
                <a:cs typeface="Arial" panose="020B0604020202020204" pitchFamily="34" charset="0"/>
              </a:rPr>
              <a:t>Vol 14 </a:t>
            </a:r>
            <a:r>
              <a:rPr lang="en-US" altLang="en-US" sz="1800">
                <a:solidFill>
                  <a:srgbClr val="000000"/>
                </a:solidFill>
              </a:rPr>
              <a:t>Effectiveness of Price and Tax Policies for Control of Tobacco</a:t>
            </a:r>
          </a:p>
        </p:txBody>
      </p:sp>
      <p:pic>
        <p:nvPicPr>
          <p:cNvPr id="1229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500" y="5221288"/>
            <a:ext cx="9525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802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87325" y="25400"/>
            <a:ext cx="8956675" cy="889000"/>
          </a:xfrm>
        </p:spPr>
        <p:txBody>
          <a:bodyPr/>
          <a:lstStyle/>
          <a:p>
            <a:r>
              <a:rPr lang="en-GB" sz="4000" dirty="0"/>
              <a:t>particular challenges in the causal inference </a:t>
            </a:r>
            <a:r>
              <a:rPr lang="en-GB" sz="4000" dirty="0" smtClean="0"/>
              <a:t>for childhood </a:t>
            </a:r>
            <a:r>
              <a:rPr lang="en-GB" sz="4000" dirty="0"/>
              <a:t>cancer</a:t>
            </a:r>
            <a:endParaRPr lang="en-US" altLang="en-US" sz="4000" dirty="0"/>
          </a:p>
        </p:txBody>
      </p:sp>
      <p:sp>
        <p:nvSpPr>
          <p:cNvPr id="94211" name="Text Box 3"/>
          <p:cNvSpPr txBox="1">
            <a:spLocks noChangeArrowheads="1"/>
          </p:cNvSpPr>
          <p:nvPr/>
        </p:nvSpPr>
        <p:spPr bwMode="auto">
          <a:xfrm>
            <a:off x="0" y="1092597"/>
            <a:ext cx="9144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panose="020B0604020202020204" pitchFamily="34" charset="0"/>
                <a:cs typeface="Arial" panose="020B0604020202020204" pitchFamily="34" charset="0"/>
              </a:defRPr>
            </a:lvl1pPr>
            <a:lvl2pPr marL="622300" indent="-176213">
              <a:defRPr>
                <a:solidFill>
                  <a:schemeClr val="tx1"/>
                </a:solidFill>
                <a:latin typeface="Arial" panose="020B0604020202020204" pitchFamily="34" charset="0"/>
                <a:cs typeface="Arial" panose="020B0604020202020204" pitchFamily="34" charset="0"/>
              </a:defRPr>
            </a:lvl2pPr>
            <a:lvl3pPr marL="1079500" indent="-1651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solidFill>
                  <a:srgbClr val="3333FF"/>
                </a:solidFill>
                <a:latin typeface="Tahoma" panose="020B0604030504040204" pitchFamily="34" charset="0"/>
                <a:cs typeface="Tahoma" panose="020B0604030504040204" pitchFamily="34" charset="0"/>
              </a:rPr>
              <a:t>Childhood Cancer methodologically very rare disease</a:t>
            </a:r>
          </a:p>
          <a:p>
            <a:endParaRPr lang="en-GB" sz="2000" dirty="0" smtClean="0"/>
          </a:p>
          <a:p>
            <a:r>
              <a:rPr lang="en-GB" sz="2000" dirty="0" smtClean="0"/>
              <a:t>In </a:t>
            </a:r>
            <a:r>
              <a:rPr lang="en-GB" sz="2000" dirty="0"/>
              <a:t>the year 2000, malignant neoplasms comprised about 8% of deaths among l~ year olds, 15% among 5-9 year olds, 12% among 10--14 year olds, and 6% among 15-19 year olds, with ranking as the third, second, second, and fourth leading causes of death, respectively (Accidents are the leading cause of d~ in children and comprise between 40%-50% of mortality)</a:t>
            </a:r>
          </a:p>
          <a:p>
            <a:endParaRPr lang="en-GB" sz="2000" dirty="0" smtClean="0"/>
          </a:p>
        </p:txBody>
      </p:sp>
      <p:sp>
        <p:nvSpPr>
          <p:cNvPr id="94212" name="Text Box 4"/>
          <p:cNvSpPr txBox="1">
            <a:spLocks noChangeArrowheads="1"/>
          </p:cNvSpPr>
          <p:nvPr/>
        </p:nvSpPr>
        <p:spPr bwMode="auto">
          <a:xfrm>
            <a:off x="2968625" y="176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Tree>
    <p:extLst>
      <p:ext uri="{BB962C8B-B14F-4D97-AF65-F5344CB8AC3E}">
        <p14:creationId xmlns:p14="http://schemas.microsoft.com/office/powerpoint/2010/main" val="34997077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87325" y="25400"/>
            <a:ext cx="8956675" cy="889000"/>
          </a:xfrm>
        </p:spPr>
        <p:txBody>
          <a:bodyPr/>
          <a:lstStyle/>
          <a:p>
            <a:r>
              <a:rPr lang="en-US" altLang="en-US" sz="4000" dirty="0" smtClean="0"/>
              <a:t>Childhood cancer registries</a:t>
            </a:r>
            <a:endParaRPr lang="en-US" altLang="en-US" sz="4000" dirty="0"/>
          </a:p>
        </p:txBody>
      </p:sp>
      <p:sp>
        <p:nvSpPr>
          <p:cNvPr id="94211" name="Text Box 3"/>
          <p:cNvSpPr txBox="1">
            <a:spLocks noChangeArrowheads="1"/>
          </p:cNvSpPr>
          <p:nvPr/>
        </p:nvSpPr>
        <p:spPr bwMode="auto">
          <a:xfrm>
            <a:off x="93662" y="67534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panose="020B0604020202020204" pitchFamily="34" charset="0"/>
                <a:cs typeface="Arial" panose="020B0604020202020204" pitchFamily="34" charset="0"/>
              </a:defRPr>
            </a:lvl1pPr>
            <a:lvl2pPr marL="622300" indent="-176213">
              <a:defRPr>
                <a:solidFill>
                  <a:schemeClr val="tx1"/>
                </a:solidFill>
                <a:latin typeface="Arial" panose="020B0604020202020204" pitchFamily="34" charset="0"/>
                <a:cs typeface="Arial" panose="020B0604020202020204" pitchFamily="34" charset="0"/>
              </a:defRPr>
            </a:lvl2pPr>
            <a:lvl3pPr marL="1079500" indent="-1651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4"/>
            <a:r>
              <a:rPr lang="en-US" altLang="en-US" sz="2400" dirty="0" smtClean="0">
                <a:solidFill>
                  <a:srgbClr val="3333FF"/>
                </a:solidFill>
                <a:latin typeface="Tahoma" panose="020B0604030504040204" pitchFamily="34" charset="0"/>
                <a:cs typeface="Tahoma" panose="020B0604030504040204" pitchFamily="34" charset="0"/>
              </a:rPr>
              <a:t>ACS Cancer Atlas, high-quality Eva</a:t>
            </a:r>
          </a:p>
          <a:p>
            <a:pPr lvl="4"/>
            <a:r>
              <a:rPr lang="en-US" altLang="en-US" sz="2400" dirty="0" smtClean="0">
                <a:solidFill>
                  <a:srgbClr val="3333FF"/>
                </a:solidFill>
                <a:latin typeface="Tahoma" panose="020B0604030504040204" pitchFamily="34" charset="0"/>
                <a:cs typeface="Tahoma" panose="020B0604030504040204" pitchFamily="34" charset="0"/>
              </a:rPr>
              <a:t>Poster Eva</a:t>
            </a:r>
            <a:endParaRPr lang="en-US" altLang="en-US" sz="2000" dirty="0">
              <a:solidFill>
                <a:srgbClr val="FF0000"/>
              </a:solidFill>
            </a:endParaRPr>
          </a:p>
        </p:txBody>
      </p:sp>
      <p:sp>
        <p:nvSpPr>
          <p:cNvPr id="94212" name="Text Box 4"/>
          <p:cNvSpPr txBox="1">
            <a:spLocks noChangeArrowheads="1"/>
          </p:cNvSpPr>
          <p:nvPr/>
        </p:nvSpPr>
        <p:spPr bwMode="auto">
          <a:xfrm>
            <a:off x="2968625" y="176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94213" name="Picture 5" descr="IARC_Logo_English Blue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2988"/>
            <a:ext cx="2847975" cy="7350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016001" y="666089"/>
            <a:ext cx="7392562" cy="6253824"/>
          </a:xfrm>
          <a:prstGeom prst="rect">
            <a:avLst/>
          </a:prstGeom>
        </p:spPr>
      </p:pic>
    </p:spTree>
    <p:extLst>
      <p:ext uri="{BB962C8B-B14F-4D97-AF65-F5344CB8AC3E}">
        <p14:creationId xmlns:p14="http://schemas.microsoft.com/office/powerpoint/2010/main" val="3054649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34975" y="25400"/>
            <a:ext cx="8310563" cy="889000"/>
          </a:xfrm>
        </p:spPr>
        <p:txBody>
          <a:bodyPr/>
          <a:lstStyle/>
          <a:p>
            <a:r>
              <a:rPr lang="en-US" altLang="en-US"/>
              <a:t>Vol 100D, Ionizing radiation</a:t>
            </a:r>
            <a:endParaRPr lang="en-US" altLang="en-US" sz="3000"/>
          </a:p>
        </p:txBody>
      </p:sp>
      <p:sp>
        <p:nvSpPr>
          <p:cNvPr id="92164" name="Text Box 4"/>
          <p:cNvSpPr txBox="1">
            <a:spLocks noChangeArrowheads="1"/>
          </p:cNvSpPr>
          <p:nvPr/>
        </p:nvSpPr>
        <p:spPr bwMode="auto">
          <a:xfrm>
            <a:off x="-1028700" y="966788"/>
            <a:ext cx="1001395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a:solidFill>
                  <a:schemeClr val="tx1"/>
                </a:solidFill>
                <a:latin typeface="Arial" panose="020B0604020202020204" pitchFamily="34" charset="0"/>
                <a:cs typeface="Arial" panose="020B0604020202020204" pitchFamily="34" charset="0"/>
              </a:defRPr>
            </a:lvl1pPr>
            <a:lvl2pPr marL="622300" indent="-176213">
              <a:defRPr>
                <a:solidFill>
                  <a:schemeClr val="tx1"/>
                </a:solidFill>
                <a:latin typeface="Arial" panose="020B0604020202020204" pitchFamily="34" charset="0"/>
                <a:cs typeface="Arial" panose="020B0604020202020204" pitchFamily="34" charset="0"/>
              </a:defRPr>
            </a:lvl2pPr>
            <a:lvl3pPr marL="1079500" indent="-1651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4"/>
            <a:r>
              <a:rPr lang="en-US" altLang="en-US" sz="2400" dirty="0" err="1">
                <a:solidFill>
                  <a:srgbClr val="3333FF"/>
                </a:solidFill>
                <a:latin typeface="Tahoma" panose="020B0604030504040204" pitchFamily="34" charset="0"/>
                <a:cs typeface="Tahoma" panose="020B0604030504040204" pitchFamily="34" charset="0"/>
              </a:rPr>
              <a:t>Radioiodines</a:t>
            </a:r>
            <a:r>
              <a:rPr lang="en-US" altLang="en-US" dirty="0"/>
              <a:t> </a:t>
            </a:r>
            <a:br>
              <a:rPr lang="en-US" altLang="en-US" dirty="0"/>
            </a:br>
            <a:endParaRPr lang="en-US" altLang="en-US" dirty="0"/>
          </a:p>
          <a:p>
            <a:pPr lvl="4"/>
            <a:r>
              <a:rPr lang="en-US" altLang="en-US" dirty="0"/>
              <a:t>Chernobyl accident: sharp increase in the risk of thyroid cancer associated with exposure to </a:t>
            </a:r>
            <a:r>
              <a:rPr lang="en-US" altLang="en-US" dirty="0" err="1"/>
              <a:t>radioiodines</a:t>
            </a:r>
            <a:r>
              <a:rPr lang="en-US" altLang="en-US" dirty="0"/>
              <a:t>, particularly iodine-131, during childhood and adolescence. This might be due to</a:t>
            </a:r>
          </a:p>
          <a:p>
            <a:pPr lvl="4">
              <a:buFontTx/>
              <a:buChar char="•"/>
            </a:pPr>
            <a:r>
              <a:rPr lang="en-US" altLang="en-US" dirty="0"/>
              <a:t> a higher milk intake per unit of body weight among children; </a:t>
            </a:r>
          </a:p>
          <a:p>
            <a:pPr lvl="4">
              <a:buFontTx/>
              <a:buChar char="•"/>
            </a:pPr>
            <a:r>
              <a:rPr lang="en-US" altLang="en-US" dirty="0"/>
              <a:t> a higher thyroid dose per unit of iodine-131 intake from milk; </a:t>
            </a:r>
          </a:p>
          <a:p>
            <a:pPr lvl="4">
              <a:buFontTx/>
              <a:buChar char="•"/>
            </a:pPr>
            <a:r>
              <a:rPr lang="en-US" altLang="en-US" dirty="0"/>
              <a:t> a higher susceptibility per unit of thyroid dose; </a:t>
            </a:r>
          </a:p>
          <a:p>
            <a:pPr lvl="4">
              <a:buFontTx/>
              <a:buChar char="•"/>
            </a:pPr>
            <a:r>
              <a:rPr lang="en-US" altLang="en-US" dirty="0"/>
              <a:t> or a combination of these.</a:t>
            </a:r>
          </a:p>
          <a:p>
            <a:pPr lvl="4"/>
            <a:endParaRPr lang="en-US" altLang="en-US" i="1" dirty="0"/>
          </a:p>
          <a:p>
            <a:pPr lvl="4"/>
            <a:r>
              <a:rPr lang="en-US" altLang="en-US" i="1" dirty="0">
                <a:solidFill>
                  <a:srgbClr val="FF0000"/>
                </a:solidFill>
              </a:rPr>
              <a:t>Sufficient</a:t>
            </a:r>
            <a:r>
              <a:rPr lang="en-US" altLang="en-US" dirty="0">
                <a:solidFill>
                  <a:srgbClr val="FF0000"/>
                </a:solidFill>
              </a:rPr>
              <a:t> evidence </a:t>
            </a:r>
            <a:r>
              <a:rPr lang="en-US" altLang="en-US" dirty="0"/>
              <a:t>in humans for the carcinogenicity of exposure during childhood and adolescence to short-lived radioisotopes of iodine, including iodine-131. Short-lived radioisotopes of iodine, including iodine-131, cause </a:t>
            </a:r>
            <a:r>
              <a:rPr lang="en-US" altLang="en-US" dirty="0">
                <a:solidFill>
                  <a:srgbClr val="FF0000"/>
                </a:solidFill>
              </a:rPr>
              <a:t>thyroid</a:t>
            </a:r>
            <a:r>
              <a:rPr lang="en-US" altLang="en-US" dirty="0"/>
              <a:t> cancer. </a:t>
            </a:r>
          </a:p>
          <a:p>
            <a:pPr lvl="4"/>
            <a:endParaRPr lang="en-US" altLang="en-US" dirty="0"/>
          </a:p>
          <a:p>
            <a:pPr lvl="4"/>
            <a:r>
              <a:rPr lang="en-US" altLang="en-US" sz="2400" dirty="0">
                <a:solidFill>
                  <a:srgbClr val="3333FF"/>
                </a:solidFill>
                <a:latin typeface="Tahoma" panose="020B0604030504040204" pitchFamily="34" charset="0"/>
                <a:cs typeface="Tahoma" panose="020B0604030504040204" pitchFamily="34" charset="0"/>
              </a:rPr>
              <a:t>X and gamma radiation</a:t>
            </a:r>
            <a:br>
              <a:rPr lang="en-US" altLang="en-US" sz="2400" dirty="0">
                <a:solidFill>
                  <a:srgbClr val="3333FF"/>
                </a:solidFill>
                <a:latin typeface="Tahoma" panose="020B0604030504040204" pitchFamily="34" charset="0"/>
                <a:cs typeface="Tahoma" panose="020B0604030504040204" pitchFamily="34" charset="0"/>
              </a:rPr>
            </a:br>
            <a:r>
              <a:rPr lang="en-US" altLang="en-US" dirty="0" smtClean="0"/>
              <a:t>There </a:t>
            </a:r>
            <a:r>
              <a:rPr lang="en-US" altLang="en-US" dirty="0"/>
              <a:t>is </a:t>
            </a:r>
            <a:r>
              <a:rPr lang="en-US" altLang="en-US" i="1" dirty="0">
                <a:solidFill>
                  <a:srgbClr val="FF0000"/>
                </a:solidFill>
              </a:rPr>
              <a:t>sufficient evidence</a:t>
            </a:r>
            <a:r>
              <a:rPr lang="en-US" altLang="en-US" dirty="0">
                <a:solidFill>
                  <a:srgbClr val="FF0000"/>
                </a:solidFill>
              </a:rPr>
              <a:t> </a:t>
            </a:r>
            <a:r>
              <a:rPr lang="en-US" altLang="en-US" dirty="0"/>
              <a:t>in humans for the carcinogenicity of in utero X and gamma radiation for </a:t>
            </a:r>
            <a:r>
              <a:rPr lang="en-US" altLang="en-US" dirty="0">
                <a:solidFill>
                  <a:srgbClr val="FF0000"/>
                </a:solidFill>
              </a:rPr>
              <a:t>childhood cancers</a:t>
            </a:r>
            <a:r>
              <a:rPr lang="en-US" altLang="en-US" dirty="0"/>
              <a:t>. </a:t>
            </a:r>
          </a:p>
        </p:txBody>
      </p:sp>
      <p:sp>
        <p:nvSpPr>
          <p:cNvPr id="92165" name="Text Box 5"/>
          <p:cNvSpPr txBox="1">
            <a:spLocks noChangeArrowheads="1"/>
          </p:cNvSpPr>
          <p:nvPr/>
        </p:nvSpPr>
        <p:spPr bwMode="auto">
          <a:xfrm>
            <a:off x="2968625" y="176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Tree>
    <p:extLst>
      <p:ext uri="{BB962C8B-B14F-4D97-AF65-F5344CB8AC3E}">
        <p14:creationId xmlns:p14="http://schemas.microsoft.com/office/powerpoint/2010/main" val="16208934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r>
              <a:rPr lang="en-US" altLang="en-US" smtClean="0"/>
              <a:t>Investigators</a:t>
            </a:r>
          </a:p>
        </p:txBody>
      </p:sp>
      <p:sp>
        <p:nvSpPr>
          <p:cNvPr id="10243" name="Content Placeholder 2"/>
          <p:cNvSpPr>
            <a:spLocks noGrp="1"/>
          </p:cNvSpPr>
          <p:nvPr>
            <p:ph sz="quarter" idx="1"/>
          </p:nvPr>
        </p:nvSpPr>
        <p:spPr>
          <a:xfrm>
            <a:off x="612775" y="963705"/>
            <a:ext cx="8153400" cy="4876800"/>
          </a:xfrm>
        </p:spPr>
        <p:txBody>
          <a:bodyPr/>
          <a:lstStyle/>
          <a:p>
            <a:r>
              <a:rPr lang="en-US" altLang="en-US" dirty="0" smtClean="0"/>
              <a:t>Lead investigators:</a:t>
            </a:r>
          </a:p>
          <a:p>
            <a:pPr lvl="1"/>
            <a:r>
              <a:rPr lang="en-US" altLang="en-US" dirty="0" smtClean="0"/>
              <a:t>Mary Ward (NCI)		Ann Olsson (IARC)</a:t>
            </a:r>
            <a:br>
              <a:rPr lang="en-US" altLang="en-US" dirty="0" smtClean="0"/>
            </a:br>
            <a:r>
              <a:rPr lang="en-US" altLang="en-US" dirty="0" smtClean="0"/>
              <a:t>Leslie </a:t>
            </a:r>
            <a:r>
              <a:rPr lang="en-US" altLang="en-US" dirty="0" err="1" smtClean="0"/>
              <a:t>Stayner</a:t>
            </a:r>
            <a:r>
              <a:rPr lang="en-US" altLang="en-US" dirty="0" smtClean="0"/>
              <a:t> (UIC) 	Joachim </a:t>
            </a:r>
            <a:r>
              <a:rPr lang="en-US" altLang="en-US" dirty="0" err="1" smtClean="0"/>
              <a:t>Schüz</a:t>
            </a:r>
            <a:r>
              <a:rPr lang="en-US" altLang="en-US" dirty="0" smtClean="0"/>
              <a:t> (IARC)</a:t>
            </a:r>
            <a:br>
              <a:rPr lang="en-US" altLang="en-US" dirty="0" smtClean="0"/>
            </a:br>
            <a:r>
              <a:rPr lang="en-US" altLang="en-US" dirty="0" smtClean="0"/>
              <a:t>Benjamin Booth (UIC)	Kurt Straif (IARC)</a:t>
            </a:r>
            <a:br>
              <a:rPr lang="en-US" altLang="en-US" dirty="0" smtClean="0"/>
            </a:br>
            <a:endParaRPr lang="en-US" altLang="en-US" dirty="0" smtClean="0"/>
          </a:p>
          <a:p>
            <a:r>
              <a:rPr lang="en-US" altLang="en-US" dirty="0" smtClean="0"/>
              <a:t>Co-investigators</a:t>
            </a:r>
          </a:p>
          <a:p>
            <a:pPr lvl="1"/>
            <a:r>
              <a:rPr lang="en-US" altLang="en-US" dirty="0" smtClean="0"/>
              <a:t>Martine </a:t>
            </a:r>
            <a:r>
              <a:rPr lang="en-US" altLang="en-US" dirty="0" err="1" smtClean="0"/>
              <a:t>Vrijheid</a:t>
            </a:r>
            <a:r>
              <a:rPr lang="en-US" altLang="en-US" dirty="0" smtClean="0"/>
              <a:t> (CREAL)</a:t>
            </a:r>
            <a:br>
              <a:rPr lang="en-US" altLang="en-US" dirty="0" smtClean="0"/>
            </a:br>
            <a:r>
              <a:rPr lang="en-US" altLang="en-US" dirty="0" smtClean="0"/>
              <a:t>Gabriella </a:t>
            </a:r>
            <a:r>
              <a:rPr lang="en-US" altLang="en-US" dirty="0" err="1" smtClean="0"/>
              <a:t>Tikellis</a:t>
            </a:r>
            <a:r>
              <a:rPr lang="en-US" altLang="en-US" dirty="0" smtClean="0"/>
              <a:t> (MCRI)</a:t>
            </a:r>
            <a:br>
              <a:rPr lang="en-US" altLang="en-US" dirty="0" smtClean="0"/>
            </a:br>
            <a:r>
              <a:rPr lang="en-US" altLang="en-US" dirty="0" smtClean="0"/>
              <a:t>Martha </a:t>
            </a:r>
            <a:r>
              <a:rPr lang="en-US" altLang="en-US" dirty="0" err="1" smtClean="0"/>
              <a:t>Linet</a:t>
            </a:r>
            <a:r>
              <a:rPr lang="en-US" altLang="en-US" dirty="0" smtClean="0"/>
              <a:t> (NCI)</a:t>
            </a:r>
            <a:br>
              <a:rPr lang="en-US" altLang="en-US" dirty="0" smtClean="0"/>
            </a:br>
            <a:r>
              <a:rPr lang="en-US" altLang="en-US" dirty="0" smtClean="0"/>
              <a:t>Mike </a:t>
            </a:r>
            <a:r>
              <a:rPr lang="en-US" altLang="en-US" dirty="0" err="1" smtClean="0"/>
              <a:t>Dellarco</a:t>
            </a:r>
            <a:r>
              <a:rPr lang="en-US" altLang="en-US" dirty="0" smtClean="0"/>
              <a:t> (NICHD/NCS)</a:t>
            </a:r>
          </a:p>
          <a:p>
            <a:pPr lvl="1"/>
            <a:endParaRPr lang="en-US" altLang="en-US" dirty="0" smtClean="0"/>
          </a:p>
        </p:txBody>
      </p:sp>
    </p:spTree>
    <p:extLst>
      <p:ext uri="{BB962C8B-B14F-4D97-AF65-F5344CB8AC3E}">
        <p14:creationId xmlns:p14="http://schemas.microsoft.com/office/powerpoint/2010/main" val="18117544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pPr eaLnBrk="1" hangingPunct="1"/>
            <a:r>
              <a:rPr lang="en-US" altLang="en-US" sz="3600" smtClean="0"/>
              <a:t>Exposure Approaches in Childhood Cancer Research</a:t>
            </a:r>
          </a:p>
        </p:txBody>
      </p:sp>
      <p:sp>
        <p:nvSpPr>
          <p:cNvPr id="3" name="Content Placeholder 2"/>
          <p:cNvSpPr>
            <a:spLocks noGrp="1"/>
          </p:cNvSpPr>
          <p:nvPr>
            <p:ph sz="quarter" idx="1"/>
          </p:nvPr>
        </p:nvSpPr>
        <p:spPr>
          <a:xfrm>
            <a:off x="304800" y="1600200"/>
            <a:ext cx="8461375" cy="4800600"/>
          </a:xfrm>
        </p:spPr>
        <p:txBody>
          <a:bodyPr>
            <a:normAutofit fontScale="92500" lnSpcReduction="10000"/>
          </a:bodyPr>
          <a:lstStyle/>
          <a:p>
            <a:pPr marL="320040" indent="-320040" eaLnBrk="1" fontAlgn="auto" hangingPunct="1">
              <a:spcAft>
                <a:spcPts val="0"/>
              </a:spcAft>
              <a:buFont typeface="Wingdings"/>
              <a:buChar char=""/>
              <a:defRPr/>
            </a:pPr>
            <a:r>
              <a:rPr lang="en-US" dirty="0" smtClean="0"/>
              <a:t>Pesticide purchase/use records</a:t>
            </a:r>
          </a:p>
          <a:p>
            <a:pPr marL="640080" lvl="1" indent="-274320" eaLnBrk="1" fontAlgn="auto" hangingPunct="1">
              <a:spcAft>
                <a:spcPts val="0"/>
              </a:spcAft>
              <a:buFont typeface="Wingdings 2"/>
              <a:buChar char=""/>
              <a:defRPr/>
            </a:pPr>
            <a:r>
              <a:rPr lang="en-US" dirty="0" smtClean="0"/>
              <a:t>Reynolds et al. (2002)</a:t>
            </a:r>
          </a:p>
          <a:p>
            <a:pPr marL="640080" lvl="1" indent="-274320" eaLnBrk="1" fontAlgn="auto" hangingPunct="1">
              <a:spcAft>
                <a:spcPts val="0"/>
              </a:spcAft>
              <a:buFont typeface="Wingdings 2"/>
              <a:buChar char=""/>
              <a:defRPr/>
            </a:pPr>
            <a:r>
              <a:rPr lang="en-US" dirty="0" smtClean="0"/>
              <a:t>Reynolds et al. (2005)</a:t>
            </a:r>
          </a:p>
          <a:p>
            <a:pPr marL="640080" lvl="1" indent="-274320" eaLnBrk="1" fontAlgn="auto" hangingPunct="1">
              <a:spcAft>
                <a:spcPts val="0"/>
              </a:spcAft>
              <a:buFont typeface="Wingdings 2"/>
              <a:buChar char=""/>
              <a:defRPr/>
            </a:pPr>
            <a:r>
              <a:rPr lang="en-US" dirty="0" err="1" smtClean="0"/>
              <a:t>Rull</a:t>
            </a:r>
            <a:r>
              <a:rPr lang="en-US" dirty="0" smtClean="0"/>
              <a:t> et al. (2009)</a:t>
            </a:r>
          </a:p>
          <a:p>
            <a:pPr marL="320040" indent="-320040" eaLnBrk="1" fontAlgn="auto" hangingPunct="1">
              <a:spcAft>
                <a:spcPts val="0"/>
              </a:spcAft>
              <a:buFont typeface="Wingdings"/>
              <a:buChar char=""/>
              <a:defRPr/>
            </a:pPr>
            <a:r>
              <a:rPr lang="en-US" dirty="0" smtClean="0"/>
              <a:t>Land use records</a:t>
            </a:r>
          </a:p>
          <a:p>
            <a:pPr marL="640080" lvl="1" indent="-274320" eaLnBrk="1" fontAlgn="auto" hangingPunct="1">
              <a:spcAft>
                <a:spcPts val="0"/>
              </a:spcAft>
              <a:buFont typeface="Wingdings 2"/>
              <a:buChar char=""/>
              <a:defRPr/>
            </a:pPr>
            <a:r>
              <a:rPr lang="en-US" dirty="0" err="1" smtClean="0"/>
              <a:t>Carozza</a:t>
            </a:r>
            <a:r>
              <a:rPr lang="en-US" dirty="0" smtClean="0"/>
              <a:t> et al. (2008)</a:t>
            </a:r>
          </a:p>
          <a:p>
            <a:pPr marL="640080" lvl="1" indent="-274320" eaLnBrk="1" fontAlgn="auto" hangingPunct="1">
              <a:spcAft>
                <a:spcPts val="0"/>
              </a:spcAft>
              <a:buFont typeface="Wingdings 2"/>
              <a:buChar char=""/>
              <a:defRPr/>
            </a:pPr>
            <a:r>
              <a:rPr lang="en-US" dirty="0" smtClean="0"/>
              <a:t>Walker et al. (2008)</a:t>
            </a:r>
            <a:r>
              <a:rPr lang="en-US" dirty="0"/>
              <a:t> </a:t>
            </a:r>
            <a:endParaRPr lang="en-US" dirty="0" smtClean="0"/>
          </a:p>
          <a:p>
            <a:pPr marL="640080" lvl="1" indent="-274320" eaLnBrk="1" fontAlgn="auto" hangingPunct="1">
              <a:spcAft>
                <a:spcPts val="0"/>
              </a:spcAft>
              <a:buFont typeface="Wingdings 2"/>
              <a:buChar char=""/>
              <a:defRPr/>
            </a:pPr>
            <a:r>
              <a:rPr lang="en-US" dirty="0" smtClean="0"/>
              <a:t>Thompson </a:t>
            </a:r>
            <a:r>
              <a:rPr lang="en-US" dirty="0"/>
              <a:t>et al</a:t>
            </a:r>
            <a:r>
              <a:rPr lang="en-US" dirty="0" smtClean="0"/>
              <a:t>. </a:t>
            </a:r>
            <a:r>
              <a:rPr lang="en-US" dirty="0"/>
              <a:t>(2008</a:t>
            </a:r>
            <a:r>
              <a:rPr lang="en-US" dirty="0" smtClean="0"/>
              <a:t>)</a:t>
            </a:r>
            <a:endParaRPr lang="en-US" dirty="0"/>
          </a:p>
          <a:p>
            <a:pPr marL="320040" indent="-320040" eaLnBrk="1" fontAlgn="auto" hangingPunct="1">
              <a:spcAft>
                <a:spcPts val="0"/>
              </a:spcAft>
              <a:buFont typeface="Wingdings"/>
              <a:buChar char=""/>
              <a:defRPr/>
            </a:pPr>
            <a:r>
              <a:rPr lang="en-US" dirty="0" smtClean="0"/>
              <a:t>Aerial imagery</a:t>
            </a:r>
          </a:p>
          <a:p>
            <a:pPr marL="640080" lvl="1" indent="-274320" eaLnBrk="1" fontAlgn="auto" hangingPunct="1">
              <a:spcAft>
                <a:spcPts val="0"/>
              </a:spcAft>
              <a:buFont typeface="Wingdings 2"/>
              <a:buChar char=""/>
              <a:defRPr/>
            </a:pPr>
            <a:r>
              <a:rPr lang="en-US" dirty="0" err="1" smtClean="0"/>
              <a:t>Carozza</a:t>
            </a:r>
            <a:r>
              <a:rPr lang="en-US" dirty="0" smtClean="0"/>
              <a:t> et al. (2009)</a:t>
            </a:r>
          </a:p>
        </p:txBody>
      </p:sp>
      <p:grpSp>
        <p:nvGrpSpPr>
          <p:cNvPr id="13316" name="Group 11"/>
          <p:cNvGrpSpPr>
            <a:grpSpLocks/>
          </p:cNvGrpSpPr>
          <p:nvPr/>
        </p:nvGrpSpPr>
        <p:grpSpPr bwMode="auto">
          <a:xfrm>
            <a:off x="4013200" y="3113088"/>
            <a:ext cx="1374775" cy="142875"/>
            <a:chOff x="4371110" y="2175165"/>
            <a:chExt cx="1375061" cy="741215"/>
          </a:xfrm>
        </p:grpSpPr>
        <p:cxnSp>
          <p:nvCxnSpPr>
            <p:cNvPr id="5" name="Straight Connector 4"/>
            <p:cNvCxnSpPr/>
            <p:nvPr/>
          </p:nvCxnSpPr>
          <p:spPr>
            <a:xfrm>
              <a:off x="4371110" y="2175165"/>
              <a:ext cx="685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374286" y="2916380"/>
              <a:ext cx="685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057053" y="2175165"/>
              <a:ext cx="3176" cy="741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60228" y="2545770"/>
              <a:ext cx="685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7" name="TextBox 12"/>
          <p:cNvSpPr txBox="1">
            <a:spLocks noChangeArrowheads="1"/>
          </p:cNvSpPr>
          <p:nvPr/>
        </p:nvSpPr>
        <p:spPr bwMode="auto">
          <a:xfrm>
            <a:off x="5937250" y="2325688"/>
            <a:ext cx="278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8CDD7"/>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a:t>Ecologic:  block group</a:t>
            </a:r>
          </a:p>
        </p:txBody>
      </p:sp>
      <p:grpSp>
        <p:nvGrpSpPr>
          <p:cNvPr id="13318" name="Group 13"/>
          <p:cNvGrpSpPr>
            <a:grpSpLocks/>
          </p:cNvGrpSpPr>
          <p:nvPr/>
        </p:nvGrpSpPr>
        <p:grpSpPr bwMode="auto">
          <a:xfrm>
            <a:off x="4314825" y="2284413"/>
            <a:ext cx="1374775" cy="492125"/>
            <a:chOff x="4371110" y="2175165"/>
            <a:chExt cx="1375061" cy="741215"/>
          </a:xfrm>
        </p:grpSpPr>
        <p:cxnSp>
          <p:nvCxnSpPr>
            <p:cNvPr id="15" name="Straight Connector 14"/>
            <p:cNvCxnSpPr/>
            <p:nvPr/>
          </p:nvCxnSpPr>
          <p:spPr>
            <a:xfrm>
              <a:off x="4371110" y="2175165"/>
              <a:ext cx="685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74286" y="2916380"/>
              <a:ext cx="685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057053" y="2175165"/>
              <a:ext cx="3176" cy="741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60228" y="2545772"/>
              <a:ext cx="685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9" name="TextBox 18"/>
          <p:cNvSpPr txBox="1">
            <a:spLocks noChangeArrowheads="1"/>
          </p:cNvSpPr>
          <p:nvPr/>
        </p:nvSpPr>
        <p:spPr bwMode="auto">
          <a:xfrm>
            <a:off x="5910263" y="2905125"/>
            <a:ext cx="2319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8CDD7"/>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a:t>Case-control:  ½ mile </a:t>
            </a:r>
            <a:br>
              <a:rPr lang="en-US" altLang="en-US" sz="1800"/>
            </a:br>
            <a:r>
              <a:rPr lang="en-US" altLang="en-US" sz="1800"/>
              <a:t>(804.7 m) buffer</a:t>
            </a:r>
          </a:p>
        </p:txBody>
      </p:sp>
      <p:grpSp>
        <p:nvGrpSpPr>
          <p:cNvPr id="13320" name="Group 25"/>
          <p:cNvGrpSpPr>
            <a:grpSpLocks/>
          </p:cNvGrpSpPr>
          <p:nvPr/>
        </p:nvGrpSpPr>
        <p:grpSpPr bwMode="auto">
          <a:xfrm>
            <a:off x="4502150" y="4141788"/>
            <a:ext cx="1376363" cy="782637"/>
            <a:chOff x="4371110" y="2175165"/>
            <a:chExt cx="1375061" cy="741215"/>
          </a:xfrm>
        </p:grpSpPr>
        <p:cxnSp>
          <p:nvCxnSpPr>
            <p:cNvPr id="27" name="Straight Connector 26"/>
            <p:cNvCxnSpPr/>
            <p:nvPr/>
          </p:nvCxnSpPr>
          <p:spPr>
            <a:xfrm>
              <a:off x="4371110" y="2175165"/>
              <a:ext cx="6851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74282" y="2916380"/>
              <a:ext cx="6867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056261" y="2175165"/>
              <a:ext cx="4758" cy="741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61020" y="2545021"/>
              <a:ext cx="6851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21" name="TextBox 30"/>
          <p:cNvSpPr txBox="1">
            <a:spLocks noChangeArrowheads="1"/>
          </p:cNvSpPr>
          <p:nvPr/>
        </p:nvSpPr>
        <p:spPr bwMode="auto">
          <a:xfrm>
            <a:off x="5908675" y="4349750"/>
            <a:ext cx="2925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8CDD7"/>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a:t>Ecologic:  county</a:t>
            </a:r>
          </a:p>
        </p:txBody>
      </p:sp>
      <p:grpSp>
        <p:nvGrpSpPr>
          <p:cNvPr id="13322" name="Group 31"/>
          <p:cNvGrpSpPr>
            <a:grpSpLocks/>
          </p:cNvGrpSpPr>
          <p:nvPr/>
        </p:nvGrpSpPr>
        <p:grpSpPr bwMode="auto">
          <a:xfrm>
            <a:off x="4286250" y="5810250"/>
            <a:ext cx="1374775" cy="142875"/>
            <a:chOff x="4371110" y="2175165"/>
            <a:chExt cx="1375061" cy="741215"/>
          </a:xfrm>
        </p:grpSpPr>
        <p:cxnSp>
          <p:nvCxnSpPr>
            <p:cNvPr id="33" name="Straight Connector 32"/>
            <p:cNvCxnSpPr/>
            <p:nvPr/>
          </p:nvCxnSpPr>
          <p:spPr>
            <a:xfrm>
              <a:off x="4371110" y="2175165"/>
              <a:ext cx="685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374286" y="2916380"/>
              <a:ext cx="685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057053" y="2175165"/>
              <a:ext cx="3176" cy="741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060228" y="2545775"/>
              <a:ext cx="685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23" name="TextBox 36"/>
          <p:cNvSpPr txBox="1">
            <a:spLocks noChangeArrowheads="1"/>
          </p:cNvSpPr>
          <p:nvPr/>
        </p:nvSpPr>
        <p:spPr bwMode="auto">
          <a:xfrm>
            <a:off x="5897563" y="5684838"/>
            <a:ext cx="2925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8CDD7"/>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a:t>Case-control:  1,000 m buffer</a:t>
            </a:r>
          </a:p>
        </p:txBody>
      </p:sp>
      <p:sp>
        <p:nvSpPr>
          <p:cNvPr id="13324" name="TextBox 47"/>
          <p:cNvSpPr txBox="1">
            <a:spLocks noChangeArrowheads="1"/>
          </p:cNvSpPr>
          <p:nvPr/>
        </p:nvSpPr>
        <p:spPr bwMode="auto">
          <a:xfrm>
            <a:off x="5937250" y="1524000"/>
            <a:ext cx="301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8CDD7"/>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b="1"/>
              <a:t>Study design:  exposure level</a:t>
            </a:r>
          </a:p>
        </p:txBody>
      </p:sp>
    </p:spTree>
    <p:extLst>
      <p:ext uri="{BB962C8B-B14F-4D97-AF65-F5344CB8AC3E}">
        <p14:creationId xmlns:p14="http://schemas.microsoft.com/office/powerpoint/2010/main" val="2688642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pPr eaLnBrk="1" hangingPunct="1"/>
            <a:r>
              <a:rPr lang="en-US" altLang="en-US" smtClean="0"/>
              <a:t>Application to I4C</a:t>
            </a:r>
          </a:p>
        </p:txBody>
      </p:sp>
      <p:sp>
        <p:nvSpPr>
          <p:cNvPr id="14339" name="Content Placeholder 2"/>
          <p:cNvSpPr>
            <a:spLocks noGrp="1"/>
          </p:cNvSpPr>
          <p:nvPr>
            <p:ph sz="quarter" idx="1"/>
          </p:nvPr>
        </p:nvSpPr>
        <p:spPr>
          <a:xfrm>
            <a:off x="612775" y="1600200"/>
            <a:ext cx="8153400" cy="5105400"/>
          </a:xfrm>
        </p:spPr>
        <p:txBody>
          <a:bodyPr/>
          <a:lstStyle/>
          <a:p>
            <a:pPr eaLnBrk="1" hangingPunct="1"/>
            <a:r>
              <a:rPr lang="en-US" altLang="en-US" smtClean="0"/>
              <a:t>Geocode addresses at birth</a:t>
            </a:r>
          </a:p>
          <a:p>
            <a:pPr eaLnBrk="1" hangingPunct="1"/>
            <a:r>
              <a:rPr lang="en-US" altLang="en-US" smtClean="0"/>
              <a:t>Utilize land use maps and crop-specific pesticide use data</a:t>
            </a:r>
          </a:p>
          <a:p>
            <a:pPr eaLnBrk="1" hangingPunct="1"/>
            <a:r>
              <a:rPr lang="en-US" altLang="en-US" smtClean="0"/>
              <a:t>Circular buffer around birth address to derive exposure</a:t>
            </a:r>
          </a:p>
          <a:p>
            <a:pPr lvl="1" eaLnBrk="1" hangingPunct="1"/>
            <a:r>
              <a:rPr lang="en-US" altLang="en-US" smtClean="0"/>
              <a:t>Sensitivity analysis to explore most appropriate buffer</a:t>
            </a:r>
          </a:p>
          <a:p>
            <a:pPr lvl="2" eaLnBrk="1" hangingPunct="1"/>
            <a:r>
              <a:rPr lang="en-US" altLang="en-US" smtClean="0"/>
              <a:t>750 m &amp; 1000 m buffers have been used in previous studies</a:t>
            </a:r>
          </a:p>
        </p:txBody>
      </p:sp>
    </p:spTree>
    <p:extLst>
      <p:ext uri="{BB962C8B-B14F-4D97-AF65-F5344CB8AC3E}">
        <p14:creationId xmlns:p14="http://schemas.microsoft.com/office/powerpoint/2010/main" val="1908207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58271"/>
            <a:ext cx="8153400" cy="990600"/>
          </a:xfrm>
        </p:spPr>
        <p:txBody>
          <a:bodyPr/>
          <a:lstStyle/>
          <a:p>
            <a:pPr eaLnBrk="1" hangingPunct="1"/>
            <a:r>
              <a:rPr lang="en-US" altLang="en-US" dirty="0" smtClean="0"/>
              <a:t>Study Design</a:t>
            </a:r>
          </a:p>
        </p:txBody>
      </p:sp>
      <p:sp>
        <p:nvSpPr>
          <p:cNvPr id="16387" name="Content Placeholder 2"/>
          <p:cNvSpPr>
            <a:spLocks noGrp="1"/>
          </p:cNvSpPr>
          <p:nvPr>
            <p:ph sz="quarter" idx="1"/>
          </p:nvPr>
        </p:nvSpPr>
        <p:spPr>
          <a:xfrm>
            <a:off x="367553" y="1004049"/>
            <a:ext cx="8305800" cy="4953000"/>
          </a:xfrm>
        </p:spPr>
        <p:txBody>
          <a:bodyPr/>
          <a:lstStyle/>
          <a:p>
            <a:pPr eaLnBrk="1" hangingPunct="1"/>
            <a:r>
              <a:rPr lang="en-US" altLang="fr-FR" dirty="0" smtClean="0"/>
              <a:t>Case-cohort study, 10 controls per case</a:t>
            </a:r>
          </a:p>
          <a:p>
            <a:pPr lvl="1" eaLnBrk="1" hangingPunct="1"/>
            <a:r>
              <a:rPr lang="en-US" altLang="fr-FR" dirty="0" smtClean="0"/>
              <a:t>Cohorts with birth addresses for geocoding</a:t>
            </a:r>
          </a:p>
          <a:p>
            <a:pPr marL="1162050" lvl="2" indent="0" eaLnBrk="1" hangingPunct="1">
              <a:buNone/>
            </a:pPr>
            <a:r>
              <a:rPr lang="en-US" altLang="fr-FR" dirty="0" smtClean="0"/>
              <a:t>- DNBC, </a:t>
            </a:r>
            <a:r>
              <a:rPr lang="en-US" altLang="fr-FR" dirty="0" err="1" smtClean="0"/>
              <a:t>MoBa</a:t>
            </a:r>
            <a:r>
              <a:rPr lang="en-US" altLang="fr-FR" dirty="0" smtClean="0"/>
              <a:t>, ALSPAC</a:t>
            </a:r>
          </a:p>
          <a:p>
            <a:pPr lvl="1" eaLnBrk="1" hangingPunct="1"/>
            <a:r>
              <a:rPr lang="en-US" altLang="fr-FR" dirty="0" smtClean="0"/>
              <a:t>Land cover maps and crop-specific pesticide use data</a:t>
            </a:r>
          </a:p>
          <a:p>
            <a:pPr marL="1162050" lvl="2" indent="0" eaLnBrk="1" hangingPunct="1">
              <a:buNone/>
            </a:pPr>
            <a:r>
              <a:rPr lang="en-US" altLang="fr-FR" dirty="0" smtClean="0"/>
              <a:t>- Obtained from each country for birth year</a:t>
            </a:r>
          </a:p>
          <a:p>
            <a:pPr marL="1162050" lvl="2" indent="0" eaLnBrk="1" hangingPunct="1">
              <a:buNone/>
            </a:pPr>
            <a:r>
              <a:rPr lang="en-US" altLang="fr-FR" dirty="0" smtClean="0"/>
              <a:t>- Changes in pesticide regulation by country &amp; time</a:t>
            </a:r>
          </a:p>
          <a:p>
            <a:pPr lvl="1" eaLnBrk="1" hangingPunct="1"/>
            <a:r>
              <a:rPr lang="en-US" altLang="fr-FR" dirty="0" smtClean="0"/>
              <a:t>Adjust for exposures from agricultural and pesticide related occupations</a:t>
            </a:r>
          </a:p>
          <a:p>
            <a:pPr marL="1162050" lvl="2" indent="0" eaLnBrk="1" hangingPunct="1">
              <a:buNone/>
            </a:pPr>
            <a:endParaRPr lang="en-US" altLang="fr-FR" dirty="0" smtClean="0"/>
          </a:p>
        </p:txBody>
      </p:sp>
    </p:spTree>
    <p:extLst>
      <p:ext uri="{BB962C8B-B14F-4D97-AF65-F5344CB8AC3E}">
        <p14:creationId xmlns:p14="http://schemas.microsoft.com/office/powerpoint/2010/main" val="31281990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228600"/>
            <a:ext cx="9144000" cy="838200"/>
          </a:xfrm>
        </p:spPr>
        <p:txBody>
          <a:bodyPr/>
          <a:lstStyle/>
          <a:p>
            <a:pPr algn="ctr"/>
            <a:r>
              <a:rPr lang="en-US" altLang="en-US" smtClean="0"/>
              <a:t>Occupational Exposure Assessment</a:t>
            </a:r>
          </a:p>
        </p:txBody>
      </p:sp>
      <p:sp>
        <p:nvSpPr>
          <p:cNvPr id="18435" name="TextBox 9"/>
          <p:cNvSpPr txBox="1">
            <a:spLocks noChangeArrowheads="1"/>
          </p:cNvSpPr>
          <p:nvPr/>
        </p:nvSpPr>
        <p:spPr bwMode="auto">
          <a:xfrm>
            <a:off x="468313" y="5888038"/>
            <a:ext cx="8382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8CDD7"/>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900"/>
              <a:t>. </a:t>
            </a:r>
          </a:p>
        </p:txBody>
      </p:sp>
      <p:sp>
        <p:nvSpPr>
          <p:cNvPr id="18436" name="Rectangle 1"/>
          <p:cNvSpPr>
            <a:spLocks noChangeArrowheads="1"/>
          </p:cNvSpPr>
          <p:nvPr/>
        </p:nvSpPr>
        <p:spPr bwMode="auto">
          <a:xfrm>
            <a:off x="1997075" y="2046288"/>
            <a:ext cx="1841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ts val="700"/>
              </a:spcBef>
              <a:buClr>
                <a:schemeClr val="accent2"/>
              </a:buClr>
              <a:buSzPct val="60000"/>
              <a:buFont typeface="Wingdings" panose="05000000000000000000" pitchFamily="2" charset="2"/>
              <a:buChar char=""/>
              <a:tabLst>
                <a:tab pos="217488" algn="r"/>
              </a:tabLst>
              <a:defRPr sz="2900">
                <a:solidFill>
                  <a:schemeClr val="tx1"/>
                </a:solidFill>
                <a:latin typeface="Tw Cen MT" panose="020B0602020104020603" pitchFamily="34" charset="0"/>
              </a:defRPr>
            </a:lvl1pPr>
            <a:lvl2pPr marL="639763" indent="-273050" eaLnBrk="0" hangingPunct="0">
              <a:spcBef>
                <a:spcPts val="550"/>
              </a:spcBef>
              <a:buClr>
                <a:schemeClr val="accent1"/>
              </a:buClr>
              <a:buSzPct val="70000"/>
              <a:buFont typeface="Wingdings 2" panose="05020102010507070707" pitchFamily="18" charset="2"/>
              <a:buChar char=""/>
              <a:tabLst>
                <a:tab pos="217488" algn="r"/>
              </a:tabLst>
              <a:defRPr sz="2600">
                <a:solidFill>
                  <a:schemeClr val="tx1"/>
                </a:solidFill>
                <a:latin typeface="Tw Cen MT" panose="020B0602020104020603" pitchFamily="34" charset="0"/>
              </a:defRPr>
            </a:lvl2pPr>
            <a:lvl3pPr indent="-228600" eaLnBrk="0" hangingPunct="0">
              <a:spcBef>
                <a:spcPts val="500"/>
              </a:spcBef>
              <a:buClr>
                <a:schemeClr val="accent2"/>
              </a:buClr>
              <a:buSzPct val="75000"/>
              <a:buFont typeface="Wingdings" panose="05000000000000000000" pitchFamily="2" charset="2"/>
              <a:buChar char=""/>
              <a:tabLst>
                <a:tab pos="217488" algn="r"/>
              </a:tabLst>
              <a:defRPr sz="2300">
                <a:solidFill>
                  <a:schemeClr val="tx1"/>
                </a:solidFill>
                <a:latin typeface="Tw Cen MT" panose="020B0602020104020603" pitchFamily="34" charset="0"/>
              </a:defRPr>
            </a:lvl3pPr>
            <a:lvl4pPr indent="-228600" eaLnBrk="0" hangingPunct="0">
              <a:spcBef>
                <a:spcPts val="400"/>
              </a:spcBef>
              <a:buClr>
                <a:srgbClr val="A8CDD7"/>
              </a:buClr>
              <a:buSzPct val="75000"/>
              <a:buFont typeface="Wingdings" panose="05000000000000000000" pitchFamily="2" charset="2"/>
              <a:buChar char=""/>
              <a:tabLst>
                <a:tab pos="217488" algn="r"/>
              </a:tabLst>
              <a:defRPr sz="2000">
                <a:solidFill>
                  <a:schemeClr val="tx1"/>
                </a:solidFill>
                <a:latin typeface="Tw Cen MT" panose="020B0602020104020603" pitchFamily="34" charset="0"/>
              </a:defRPr>
            </a:lvl4pPr>
            <a:lvl5pPr indent="-228600" eaLnBrk="0" hangingPunct="0">
              <a:spcBef>
                <a:spcPts val="400"/>
              </a:spcBef>
              <a:buClr>
                <a:srgbClr val="C0BEAF"/>
              </a:buClr>
              <a:buSzPct val="65000"/>
              <a:buFont typeface="Wingdings" panose="05000000000000000000" pitchFamily="2" charset="2"/>
              <a:buChar char=""/>
              <a:tabLst>
                <a:tab pos="217488" algn="r"/>
              </a:tabLst>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C0BEAF"/>
              </a:buClr>
              <a:buSzPct val="65000"/>
              <a:buFont typeface="Wingdings" panose="05000000000000000000" pitchFamily="2" charset="2"/>
              <a:buChar char=""/>
              <a:tabLst>
                <a:tab pos="217488" algn="r"/>
              </a:tabLst>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C0BEAF"/>
              </a:buClr>
              <a:buSzPct val="65000"/>
              <a:buFont typeface="Wingdings" panose="05000000000000000000" pitchFamily="2" charset="2"/>
              <a:buChar char=""/>
              <a:tabLst>
                <a:tab pos="217488" algn="r"/>
              </a:tabLst>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C0BEAF"/>
              </a:buClr>
              <a:buSzPct val="65000"/>
              <a:buFont typeface="Wingdings" panose="05000000000000000000" pitchFamily="2" charset="2"/>
              <a:buChar char=""/>
              <a:tabLst>
                <a:tab pos="217488" algn="r"/>
              </a:tabLst>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C0BEAF"/>
              </a:buClr>
              <a:buSzPct val="65000"/>
              <a:buFont typeface="Wingdings" panose="05000000000000000000" pitchFamily="2" charset="2"/>
              <a:buChar char=""/>
              <a:tabLst>
                <a:tab pos="217488" algn="r"/>
              </a:tabLst>
              <a:defRPr sz="2000">
                <a:solidFill>
                  <a:schemeClr val="tx1"/>
                </a:solidFill>
                <a:latin typeface="Tw Cen MT" panose="020B0602020104020603" pitchFamily="34" charset="0"/>
              </a:defRPr>
            </a:lvl9pPr>
          </a:lstStyle>
          <a:p>
            <a:pPr>
              <a:spcBef>
                <a:spcPct val="0"/>
              </a:spcBef>
              <a:buClrTx/>
              <a:buSzTx/>
              <a:buFontTx/>
              <a:buNone/>
            </a:pPr>
            <a:r>
              <a:rPr lang="en-US" altLang="fr-FR" sz="1100" b="1">
                <a:latin typeface="Calibri" panose="020F0502020204030204" pitchFamily="34" charset="0"/>
                <a:ea typeface="Calibri" panose="020F0502020204030204" pitchFamily="34" charset="0"/>
              </a:rPr>
              <a:t/>
            </a:r>
            <a:br>
              <a:rPr lang="en-US" altLang="fr-FR" sz="1100" b="1">
                <a:latin typeface="Calibri" panose="020F0502020204030204" pitchFamily="34" charset="0"/>
                <a:ea typeface="Calibri" panose="020F0502020204030204" pitchFamily="34" charset="0"/>
              </a:rPr>
            </a:br>
            <a:r>
              <a:rPr lang="en-US" altLang="fr-FR" sz="1100" b="1">
                <a:latin typeface="Calibri" panose="020F0502020204030204" pitchFamily="34" charset="0"/>
                <a:ea typeface="Calibri" panose="020F0502020204030204" pitchFamily="34" charset="0"/>
              </a:rPr>
              <a:t/>
            </a:r>
            <a:br>
              <a:rPr lang="en-US" altLang="fr-FR" sz="1100" b="1">
                <a:latin typeface="Calibri" panose="020F0502020204030204" pitchFamily="34" charset="0"/>
                <a:ea typeface="Calibri" panose="020F0502020204030204" pitchFamily="34" charset="0"/>
              </a:rPr>
            </a:br>
            <a:endParaRPr lang="fr-FR" altLang="fr-FR" sz="800">
              <a:ea typeface="Calibri" panose="020F0502020204030204" pitchFamily="34" charset="0"/>
            </a:endParaRPr>
          </a:p>
          <a:p>
            <a:pPr>
              <a:spcBef>
                <a:spcPct val="0"/>
              </a:spcBef>
              <a:buClrTx/>
              <a:buSzTx/>
              <a:buFontTx/>
              <a:buNone/>
            </a:pPr>
            <a:r>
              <a:rPr lang="fr-FR" altLang="fr-FR" sz="1100" b="1">
                <a:ea typeface="Calibri" panose="020F0502020204030204" pitchFamily="34" charset="0"/>
              </a:rPr>
              <a:t/>
            </a:r>
            <a:br>
              <a:rPr lang="fr-FR" altLang="fr-FR" sz="1100" b="1">
                <a:ea typeface="Calibri" panose="020F0502020204030204" pitchFamily="34" charset="0"/>
              </a:rPr>
            </a:br>
            <a:endParaRPr lang="fr-FR" altLang="fr-FR" sz="800">
              <a:ea typeface="Calibri" panose="020F0502020204030204" pitchFamily="34" charset="0"/>
            </a:endParaRPr>
          </a:p>
          <a:p>
            <a:pPr>
              <a:spcBef>
                <a:spcPct val="0"/>
              </a:spcBef>
              <a:buClrTx/>
              <a:buSzTx/>
              <a:buFontTx/>
              <a:buNone/>
            </a:pPr>
            <a:endParaRPr lang="fr-FR" altLang="fr-FR" sz="1800">
              <a:ea typeface="Calibri" panose="020F0502020204030204" pitchFamily="34" charset="0"/>
            </a:endParaRPr>
          </a:p>
        </p:txBody>
      </p:sp>
      <p:sp>
        <p:nvSpPr>
          <p:cNvPr id="18437" name="Content Placeholder 1"/>
          <p:cNvSpPr>
            <a:spLocks noGrp="1"/>
          </p:cNvSpPr>
          <p:nvPr>
            <p:ph sz="quarter" idx="1"/>
          </p:nvPr>
        </p:nvSpPr>
        <p:spPr>
          <a:xfrm>
            <a:off x="612775" y="1308846"/>
            <a:ext cx="8153400" cy="4953000"/>
          </a:xfrm>
        </p:spPr>
        <p:txBody>
          <a:bodyPr/>
          <a:lstStyle/>
          <a:p>
            <a:r>
              <a:rPr lang="en-GB" altLang="fr-FR" sz="2800" dirty="0" smtClean="0"/>
              <a:t>Harmonize the different classification systems to ISCO-88.</a:t>
            </a:r>
            <a:endParaRPr lang="fr-FR" altLang="fr-FR" sz="2800" dirty="0" smtClean="0"/>
          </a:p>
          <a:p>
            <a:r>
              <a:rPr lang="en-US" altLang="fr-FR" sz="2800" dirty="0" smtClean="0"/>
              <a:t>Evaluate the risk of childhood cancer (primarily leukaemia, lymphomas and brain cancer) associated with parental occupation in different types of farming; </a:t>
            </a:r>
            <a:endParaRPr lang="fr-FR" altLang="fr-FR" sz="2800" dirty="0" smtClean="0"/>
          </a:p>
          <a:p>
            <a:r>
              <a:rPr lang="en-US" altLang="fr-FR" sz="2800" dirty="0" smtClean="0"/>
              <a:t>Estimate the relative risk of childhood cancer associated with duration and low and high levels of parental occupational exposure to pesticides (insecticides &amp; herbicides); </a:t>
            </a:r>
            <a:endParaRPr lang="fr-FR" altLang="fr-FR" sz="2800" dirty="0" smtClean="0"/>
          </a:p>
        </p:txBody>
      </p:sp>
    </p:spTree>
    <p:extLst>
      <p:ext uri="{BB962C8B-B14F-4D97-AF65-F5344CB8AC3E}">
        <p14:creationId xmlns:p14="http://schemas.microsoft.com/office/powerpoint/2010/main" val="28636132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Strengths &amp; Limitations</a:t>
            </a:r>
          </a:p>
        </p:txBody>
      </p:sp>
      <p:sp>
        <p:nvSpPr>
          <p:cNvPr id="17411" name="Content Placeholder 4"/>
          <p:cNvSpPr>
            <a:spLocks noGrp="1"/>
          </p:cNvSpPr>
          <p:nvPr>
            <p:ph sz="quarter" idx="2"/>
          </p:nvPr>
        </p:nvSpPr>
        <p:spPr>
          <a:xfrm>
            <a:off x="609600" y="2438400"/>
            <a:ext cx="3886200" cy="4267200"/>
          </a:xfrm>
        </p:spPr>
        <p:txBody>
          <a:bodyPr/>
          <a:lstStyle/>
          <a:p>
            <a:pPr eaLnBrk="1" hangingPunct="1"/>
            <a:r>
              <a:rPr lang="en-US" altLang="en-US" sz="2400" smtClean="0"/>
              <a:t>First to evaluate crop density and childhood cancer in a cohort study</a:t>
            </a:r>
          </a:p>
          <a:p>
            <a:pPr eaLnBrk="1" hangingPunct="1"/>
            <a:r>
              <a:rPr lang="en-US" altLang="en-US" sz="2400" smtClean="0"/>
              <a:t>Ability to compare results across countries</a:t>
            </a:r>
          </a:p>
          <a:p>
            <a:pPr eaLnBrk="1" hangingPunct="1"/>
            <a:r>
              <a:rPr lang="en-US" altLang="en-US" sz="2400" smtClean="0"/>
              <a:t>Ability to pool data across studies for additional power</a:t>
            </a:r>
          </a:p>
        </p:txBody>
      </p:sp>
      <p:sp>
        <p:nvSpPr>
          <p:cNvPr id="17412" name="Content Placeholder 6"/>
          <p:cNvSpPr>
            <a:spLocks noGrp="1"/>
          </p:cNvSpPr>
          <p:nvPr>
            <p:ph sz="quarter" idx="4"/>
          </p:nvPr>
        </p:nvSpPr>
        <p:spPr>
          <a:xfrm>
            <a:off x="4800600" y="2438400"/>
            <a:ext cx="4038600" cy="4191000"/>
          </a:xfrm>
        </p:spPr>
        <p:txBody>
          <a:bodyPr/>
          <a:lstStyle/>
          <a:p>
            <a:pPr eaLnBrk="1" hangingPunct="1"/>
            <a:r>
              <a:rPr lang="en-US" altLang="en-US" sz="2400" smtClean="0"/>
              <a:t>May be underpowered to detect associations in specific cancer types</a:t>
            </a:r>
          </a:p>
          <a:p>
            <a:pPr eaLnBrk="1" hangingPunct="1"/>
            <a:r>
              <a:rPr lang="en-US" altLang="en-US" sz="2400" smtClean="0"/>
              <a:t>Crop rotation can lead to complications in exposure measure where pesticide use information is not available</a:t>
            </a:r>
          </a:p>
          <a:p>
            <a:pPr eaLnBrk="1" hangingPunct="1"/>
            <a:r>
              <a:rPr lang="en-US" altLang="en-US" sz="2400" smtClean="0"/>
              <a:t>Rare crop/pesticide exposures not feasible to study</a:t>
            </a:r>
          </a:p>
        </p:txBody>
      </p:sp>
      <p:sp>
        <p:nvSpPr>
          <p:cNvPr id="17413" name="Text Placeholder 3"/>
          <p:cNvSpPr>
            <a:spLocks noGrp="1"/>
          </p:cNvSpPr>
          <p:nvPr>
            <p:ph type="body" sz="quarter" idx="1"/>
          </p:nvPr>
        </p:nvSpPr>
        <p:spPr>
          <a:xfrm>
            <a:off x="609600" y="1752600"/>
            <a:ext cx="3886200" cy="639763"/>
          </a:xfrm>
        </p:spPr>
        <p:txBody>
          <a:bodyPr/>
          <a:lstStyle/>
          <a:p>
            <a:pPr eaLnBrk="1" hangingPunct="1"/>
            <a:r>
              <a:rPr lang="en-US" altLang="en-US" smtClean="0"/>
              <a:t>Strengths</a:t>
            </a:r>
          </a:p>
        </p:txBody>
      </p:sp>
      <p:sp>
        <p:nvSpPr>
          <p:cNvPr id="6" name="Text Placeholder 5"/>
          <p:cNvSpPr>
            <a:spLocks noGrp="1"/>
          </p:cNvSpPr>
          <p:nvPr>
            <p:ph type="body" sz="quarter" idx="3"/>
          </p:nvPr>
        </p:nvSpPr>
        <p:spPr>
          <a:xfrm>
            <a:off x="4800600" y="1752600"/>
            <a:ext cx="3886200" cy="639763"/>
          </a:xfrm>
        </p:spPr>
        <p:txBody>
          <a:bodyPr>
            <a:normAutofit/>
          </a:bodyPr>
          <a:lstStyle/>
          <a:p>
            <a:pPr eaLnBrk="1" fontAlgn="auto" hangingPunct="1">
              <a:spcAft>
                <a:spcPts val="0"/>
              </a:spcAft>
              <a:defRPr/>
            </a:pPr>
            <a:r>
              <a:rPr lang="en-US" dirty="0" smtClean="0"/>
              <a:t>Limitations</a:t>
            </a:r>
            <a:endParaRPr lang="en-US" dirty="0"/>
          </a:p>
        </p:txBody>
      </p:sp>
    </p:spTree>
    <p:extLst>
      <p:ext uri="{BB962C8B-B14F-4D97-AF65-F5344CB8AC3E}">
        <p14:creationId xmlns:p14="http://schemas.microsoft.com/office/powerpoint/2010/main" val="16915146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228600"/>
            <a:ext cx="9144000" cy="838200"/>
          </a:xfrm>
        </p:spPr>
        <p:txBody>
          <a:bodyPr/>
          <a:lstStyle/>
          <a:p>
            <a:pPr algn="ctr"/>
            <a:r>
              <a:rPr lang="en-US" altLang="en-US" smtClean="0"/>
              <a:t>Occupational Exposure Assessment</a:t>
            </a:r>
          </a:p>
        </p:txBody>
      </p:sp>
      <p:sp>
        <p:nvSpPr>
          <p:cNvPr id="19459" name="TextBox 9"/>
          <p:cNvSpPr txBox="1">
            <a:spLocks noChangeArrowheads="1"/>
          </p:cNvSpPr>
          <p:nvPr/>
        </p:nvSpPr>
        <p:spPr bwMode="auto">
          <a:xfrm>
            <a:off x="468313" y="5888038"/>
            <a:ext cx="8382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8CDD7"/>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900"/>
              <a:t>. </a:t>
            </a:r>
          </a:p>
        </p:txBody>
      </p:sp>
      <p:sp>
        <p:nvSpPr>
          <p:cNvPr id="19460" name="Rectangle 1"/>
          <p:cNvSpPr>
            <a:spLocks noChangeArrowheads="1"/>
          </p:cNvSpPr>
          <p:nvPr/>
        </p:nvSpPr>
        <p:spPr bwMode="auto">
          <a:xfrm>
            <a:off x="1997075" y="2046288"/>
            <a:ext cx="1841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ts val="700"/>
              </a:spcBef>
              <a:buClr>
                <a:schemeClr val="accent2"/>
              </a:buClr>
              <a:buSzPct val="60000"/>
              <a:buFont typeface="Wingdings" panose="05000000000000000000" pitchFamily="2" charset="2"/>
              <a:buChar char=""/>
              <a:tabLst>
                <a:tab pos="217488" algn="r"/>
              </a:tabLst>
              <a:defRPr sz="2900">
                <a:solidFill>
                  <a:schemeClr val="tx1"/>
                </a:solidFill>
                <a:latin typeface="Tw Cen MT" panose="020B0602020104020603" pitchFamily="34" charset="0"/>
              </a:defRPr>
            </a:lvl1pPr>
            <a:lvl2pPr marL="639763" indent="-273050" eaLnBrk="0" hangingPunct="0">
              <a:spcBef>
                <a:spcPts val="550"/>
              </a:spcBef>
              <a:buClr>
                <a:schemeClr val="accent1"/>
              </a:buClr>
              <a:buSzPct val="70000"/>
              <a:buFont typeface="Wingdings 2" panose="05020102010507070707" pitchFamily="18" charset="2"/>
              <a:buChar char=""/>
              <a:tabLst>
                <a:tab pos="217488" algn="r"/>
              </a:tabLst>
              <a:defRPr sz="2600">
                <a:solidFill>
                  <a:schemeClr val="tx1"/>
                </a:solidFill>
                <a:latin typeface="Tw Cen MT" panose="020B0602020104020603" pitchFamily="34" charset="0"/>
              </a:defRPr>
            </a:lvl2pPr>
            <a:lvl3pPr indent="-228600" eaLnBrk="0" hangingPunct="0">
              <a:spcBef>
                <a:spcPts val="500"/>
              </a:spcBef>
              <a:buClr>
                <a:schemeClr val="accent2"/>
              </a:buClr>
              <a:buSzPct val="75000"/>
              <a:buFont typeface="Wingdings" panose="05000000000000000000" pitchFamily="2" charset="2"/>
              <a:buChar char=""/>
              <a:tabLst>
                <a:tab pos="217488" algn="r"/>
              </a:tabLst>
              <a:defRPr sz="2300">
                <a:solidFill>
                  <a:schemeClr val="tx1"/>
                </a:solidFill>
                <a:latin typeface="Tw Cen MT" panose="020B0602020104020603" pitchFamily="34" charset="0"/>
              </a:defRPr>
            </a:lvl3pPr>
            <a:lvl4pPr indent="-228600" eaLnBrk="0" hangingPunct="0">
              <a:spcBef>
                <a:spcPts val="400"/>
              </a:spcBef>
              <a:buClr>
                <a:srgbClr val="A8CDD7"/>
              </a:buClr>
              <a:buSzPct val="75000"/>
              <a:buFont typeface="Wingdings" panose="05000000000000000000" pitchFamily="2" charset="2"/>
              <a:buChar char=""/>
              <a:tabLst>
                <a:tab pos="217488" algn="r"/>
              </a:tabLst>
              <a:defRPr sz="2000">
                <a:solidFill>
                  <a:schemeClr val="tx1"/>
                </a:solidFill>
                <a:latin typeface="Tw Cen MT" panose="020B0602020104020603" pitchFamily="34" charset="0"/>
              </a:defRPr>
            </a:lvl4pPr>
            <a:lvl5pPr indent="-228600" eaLnBrk="0" hangingPunct="0">
              <a:spcBef>
                <a:spcPts val="400"/>
              </a:spcBef>
              <a:buClr>
                <a:srgbClr val="C0BEAF"/>
              </a:buClr>
              <a:buSzPct val="65000"/>
              <a:buFont typeface="Wingdings" panose="05000000000000000000" pitchFamily="2" charset="2"/>
              <a:buChar char=""/>
              <a:tabLst>
                <a:tab pos="217488" algn="r"/>
              </a:tabLst>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C0BEAF"/>
              </a:buClr>
              <a:buSzPct val="65000"/>
              <a:buFont typeface="Wingdings" panose="05000000000000000000" pitchFamily="2" charset="2"/>
              <a:buChar char=""/>
              <a:tabLst>
                <a:tab pos="217488" algn="r"/>
              </a:tabLst>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C0BEAF"/>
              </a:buClr>
              <a:buSzPct val="65000"/>
              <a:buFont typeface="Wingdings" panose="05000000000000000000" pitchFamily="2" charset="2"/>
              <a:buChar char=""/>
              <a:tabLst>
                <a:tab pos="217488" algn="r"/>
              </a:tabLst>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C0BEAF"/>
              </a:buClr>
              <a:buSzPct val="65000"/>
              <a:buFont typeface="Wingdings" panose="05000000000000000000" pitchFamily="2" charset="2"/>
              <a:buChar char=""/>
              <a:tabLst>
                <a:tab pos="217488" algn="r"/>
              </a:tabLst>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C0BEAF"/>
              </a:buClr>
              <a:buSzPct val="65000"/>
              <a:buFont typeface="Wingdings" panose="05000000000000000000" pitchFamily="2" charset="2"/>
              <a:buChar char=""/>
              <a:tabLst>
                <a:tab pos="217488" algn="r"/>
              </a:tabLst>
              <a:defRPr sz="2000">
                <a:solidFill>
                  <a:schemeClr val="tx1"/>
                </a:solidFill>
                <a:latin typeface="Tw Cen MT" panose="020B0602020104020603" pitchFamily="34" charset="0"/>
              </a:defRPr>
            </a:lvl9pPr>
          </a:lstStyle>
          <a:p>
            <a:pPr>
              <a:spcBef>
                <a:spcPct val="0"/>
              </a:spcBef>
              <a:buClrTx/>
              <a:buSzTx/>
              <a:buFontTx/>
              <a:buNone/>
            </a:pPr>
            <a:r>
              <a:rPr lang="en-US" altLang="fr-FR" sz="1100" b="1">
                <a:latin typeface="Calibri" panose="020F0502020204030204" pitchFamily="34" charset="0"/>
                <a:ea typeface="Calibri" panose="020F0502020204030204" pitchFamily="34" charset="0"/>
              </a:rPr>
              <a:t/>
            </a:r>
            <a:br>
              <a:rPr lang="en-US" altLang="fr-FR" sz="1100" b="1">
                <a:latin typeface="Calibri" panose="020F0502020204030204" pitchFamily="34" charset="0"/>
                <a:ea typeface="Calibri" panose="020F0502020204030204" pitchFamily="34" charset="0"/>
              </a:rPr>
            </a:br>
            <a:r>
              <a:rPr lang="en-US" altLang="fr-FR" sz="1100" b="1">
                <a:latin typeface="Calibri" panose="020F0502020204030204" pitchFamily="34" charset="0"/>
                <a:ea typeface="Calibri" panose="020F0502020204030204" pitchFamily="34" charset="0"/>
              </a:rPr>
              <a:t/>
            </a:r>
            <a:br>
              <a:rPr lang="en-US" altLang="fr-FR" sz="1100" b="1">
                <a:latin typeface="Calibri" panose="020F0502020204030204" pitchFamily="34" charset="0"/>
                <a:ea typeface="Calibri" panose="020F0502020204030204" pitchFamily="34" charset="0"/>
              </a:rPr>
            </a:br>
            <a:endParaRPr lang="fr-FR" altLang="fr-FR" sz="800">
              <a:ea typeface="Calibri" panose="020F0502020204030204" pitchFamily="34" charset="0"/>
            </a:endParaRPr>
          </a:p>
          <a:p>
            <a:pPr>
              <a:spcBef>
                <a:spcPct val="0"/>
              </a:spcBef>
              <a:buClrTx/>
              <a:buSzTx/>
              <a:buFontTx/>
              <a:buNone/>
            </a:pPr>
            <a:r>
              <a:rPr lang="fr-FR" altLang="fr-FR" sz="1100" b="1">
                <a:ea typeface="Calibri" panose="020F0502020204030204" pitchFamily="34" charset="0"/>
              </a:rPr>
              <a:t/>
            </a:r>
            <a:br>
              <a:rPr lang="fr-FR" altLang="fr-FR" sz="1100" b="1">
                <a:ea typeface="Calibri" panose="020F0502020204030204" pitchFamily="34" charset="0"/>
              </a:rPr>
            </a:br>
            <a:endParaRPr lang="fr-FR" altLang="fr-FR" sz="800">
              <a:ea typeface="Calibri" panose="020F0502020204030204" pitchFamily="34" charset="0"/>
            </a:endParaRPr>
          </a:p>
          <a:p>
            <a:pPr>
              <a:spcBef>
                <a:spcPct val="0"/>
              </a:spcBef>
              <a:buClrTx/>
              <a:buSzTx/>
              <a:buFontTx/>
              <a:buNone/>
            </a:pPr>
            <a:endParaRPr lang="fr-FR" altLang="fr-FR" sz="1800">
              <a:ea typeface="Calibri" panose="020F0502020204030204" pitchFamily="34" charset="0"/>
            </a:endParaRPr>
          </a:p>
        </p:txBody>
      </p:sp>
      <p:sp>
        <p:nvSpPr>
          <p:cNvPr id="19461" name="Content Placeholder 1"/>
          <p:cNvSpPr>
            <a:spLocks noGrp="1"/>
          </p:cNvSpPr>
          <p:nvPr>
            <p:ph sz="quarter" idx="1"/>
          </p:nvPr>
        </p:nvSpPr>
        <p:spPr>
          <a:xfrm>
            <a:off x="612775" y="1676400"/>
            <a:ext cx="8153400" cy="4953000"/>
          </a:xfrm>
        </p:spPr>
        <p:txBody>
          <a:bodyPr/>
          <a:lstStyle/>
          <a:p>
            <a:r>
              <a:rPr lang="en-GB" altLang="fr-FR" sz="2800" smtClean="0"/>
              <a:t>Apply the ‘ALOHA+’ job exposure matrix made available from IRAS at Utrecht University to estimate no, low and high exposure to herbicides, insecticides and fungicides, based on ISCO-88. </a:t>
            </a:r>
            <a:endParaRPr lang="fr-FR" altLang="fr-FR" sz="2800" smtClean="0"/>
          </a:p>
          <a:p>
            <a:r>
              <a:rPr lang="en-GB" altLang="fr-FR" sz="2800" smtClean="0"/>
              <a:t>This project will also prepare the ground for studying other parental occupational exposures in relation to childhood cancer by harmonizing all occupational histories of the individual studies to ISCO-88, eg from ALOHA+ mineral dust, solvents, and metals</a:t>
            </a:r>
            <a:endParaRPr lang="fr-FR" altLang="fr-FR" sz="2800" smtClean="0"/>
          </a:p>
        </p:txBody>
      </p:sp>
    </p:spTree>
    <p:extLst>
      <p:ext uri="{BB962C8B-B14F-4D97-AF65-F5344CB8AC3E}">
        <p14:creationId xmlns:p14="http://schemas.microsoft.com/office/powerpoint/2010/main" val="884823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de-DE" altLang="fr-FR" dirty="0" smtClean="0"/>
              <a:t>Booth, biological dust</a:t>
            </a:r>
            <a:endParaRPr lang="fr-FR" altLang="fr-FR" dirty="0" smtClean="0"/>
          </a:p>
        </p:txBody>
      </p:sp>
      <p:sp>
        <p:nvSpPr>
          <p:cNvPr id="3" name="TextBox 2"/>
          <p:cNvSpPr txBox="1"/>
          <p:nvPr/>
        </p:nvSpPr>
        <p:spPr>
          <a:xfrm>
            <a:off x="152400" y="1981200"/>
            <a:ext cx="8839200" cy="2585323"/>
          </a:xfrm>
          <a:prstGeom prst="rect">
            <a:avLst/>
          </a:prstGeom>
          <a:noFill/>
        </p:spPr>
        <p:txBody>
          <a:bodyPr>
            <a:spAutoFit/>
          </a:bodyPr>
          <a:lstStyle/>
          <a:p>
            <a:pPr marL="342900" indent="-342900">
              <a:buFont typeface="Arial" panose="020B0604020202020204" pitchFamily="34" charset="0"/>
              <a:buChar char="•"/>
              <a:defRPr/>
            </a:pPr>
            <a:r>
              <a:rPr lang="de-DE" sz="2400" dirty="0" smtClean="0">
                <a:cs typeface="Arial" charset="0"/>
              </a:rPr>
              <a:t>See abstract, parental exposures (AGRICOH?)</a:t>
            </a:r>
          </a:p>
          <a:p>
            <a:pPr marL="342900" indent="-342900">
              <a:buFont typeface="Arial" panose="020B0604020202020204" pitchFamily="34" charset="0"/>
              <a:buChar char="•"/>
              <a:defRPr/>
            </a:pPr>
            <a:endParaRPr lang="de-DE" sz="2400" dirty="0">
              <a:cs typeface="Arial" charset="0"/>
            </a:endParaRPr>
          </a:p>
          <a:p>
            <a:pPr marL="342900" indent="-342900">
              <a:buFont typeface="Arial" panose="020B0604020202020204" pitchFamily="34" charset="0"/>
              <a:buChar char="•"/>
              <a:defRPr/>
            </a:pPr>
            <a:r>
              <a:rPr lang="en-US" sz="2400" dirty="0"/>
              <a:t>Maternal occupational exposure to organic dust was associated with increased risk of any cancer (HR=1.33, 95% CI=1.04-1.70) and non-leukemia cancers (HR=1.38, 95% CI=1.02-1.86), but not with leukemia</a:t>
            </a:r>
            <a:endParaRPr lang="de-DE" sz="2400" dirty="0">
              <a:cs typeface="Arial" charset="0"/>
            </a:endParaRPr>
          </a:p>
          <a:p>
            <a:pPr>
              <a:defRPr/>
            </a:pPr>
            <a:endParaRPr lang="de-DE" dirty="0">
              <a:cs typeface="Arial" charset="0"/>
            </a:endParaRPr>
          </a:p>
        </p:txBody>
      </p:sp>
    </p:spTree>
    <p:extLst>
      <p:ext uri="{BB962C8B-B14F-4D97-AF65-F5344CB8AC3E}">
        <p14:creationId xmlns:p14="http://schemas.microsoft.com/office/powerpoint/2010/main" val="10268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de-DE" altLang="fr-FR" smtClean="0"/>
              <a:t>Discussion after presentation</a:t>
            </a:r>
            <a:endParaRPr lang="fr-FR" altLang="fr-FR" smtClean="0"/>
          </a:p>
        </p:txBody>
      </p:sp>
      <p:sp>
        <p:nvSpPr>
          <p:cNvPr id="21507" name="TextBox 2"/>
          <p:cNvSpPr txBox="1">
            <a:spLocks noChangeArrowheads="1"/>
          </p:cNvSpPr>
          <p:nvPr/>
        </p:nvSpPr>
        <p:spPr bwMode="auto">
          <a:xfrm>
            <a:off x="304800" y="1828800"/>
            <a:ext cx="8534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8CDD7"/>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 typeface="Arial" panose="020B0604020202020204" pitchFamily="34" charset="0"/>
              <a:buChar char="•"/>
            </a:pPr>
            <a:r>
              <a:rPr lang="de-DE" altLang="fr-FR" sz="2400"/>
              <a:t>Possibility to take into account moving of parents (MoBa) for sensitivity analysis</a:t>
            </a:r>
          </a:p>
          <a:p>
            <a:pPr eaLnBrk="1" hangingPunct="1">
              <a:spcBef>
                <a:spcPct val="0"/>
              </a:spcBef>
              <a:buClrTx/>
              <a:buSzTx/>
              <a:buFont typeface="Arial" panose="020B0604020202020204" pitchFamily="34" charset="0"/>
              <a:buChar char="•"/>
            </a:pPr>
            <a:r>
              <a:rPr lang="de-DE" altLang="fr-FR" sz="2400"/>
              <a:t>Availability of covariates as advantage of cohort studies</a:t>
            </a:r>
          </a:p>
          <a:p>
            <a:pPr eaLnBrk="1" hangingPunct="1">
              <a:spcBef>
                <a:spcPct val="0"/>
              </a:spcBef>
              <a:buClrTx/>
              <a:buSzTx/>
              <a:buFont typeface="Arial" panose="020B0604020202020204" pitchFamily="34" charset="0"/>
              <a:buChar char="•"/>
            </a:pPr>
            <a:r>
              <a:rPr lang="de-DE" altLang="fr-FR" sz="2400"/>
              <a:t>Future analyses by combination of pesticides by mechanism of action, 2nd step after first results</a:t>
            </a:r>
          </a:p>
          <a:p>
            <a:pPr eaLnBrk="1" hangingPunct="1">
              <a:spcBef>
                <a:spcPct val="0"/>
              </a:spcBef>
              <a:buClrTx/>
              <a:buSzTx/>
              <a:buFont typeface="Arial" panose="020B0604020202020204" pitchFamily="34" charset="0"/>
              <a:buChar char="•"/>
            </a:pPr>
            <a:r>
              <a:rPr lang="de-DE" altLang="fr-FR" sz="2400"/>
              <a:t>DNBC, use of biospecimen for validation of exposure assessment, as a 2nd step</a:t>
            </a:r>
          </a:p>
          <a:p>
            <a:pPr eaLnBrk="1" hangingPunct="1">
              <a:spcBef>
                <a:spcPct val="0"/>
              </a:spcBef>
              <a:buClrTx/>
              <a:buSzTx/>
              <a:buFont typeface="Arial" panose="020B0604020202020204" pitchFamily="34" charset="0"/>
              <a:buChar char="•"/>
            </a:pPr>
            <a:r>
              <a:rPr lang="de-DE" altLang="fr-FR" sz="2400"/>
              <a:t>Data from Israel cohort post 1973 (?) could be included</a:t>
            </a:r>
          </a:p>
          <a:p>
            <a:pPr eaLnBrk="1" hangingPunct="1">
              <a:spcBef>
                <a:spcPct val="0"/>
              </a:spcBef>
              <a:buClrTx/>
              <a:buSzTx/>
              <a:buFont typeface="Arial" panose="020B0604020202020204" pitchFamily="34" charset="0"/>
              <a:buChar char="•"/>
            </a:pPr>
            <a:endParaRPr lang="de-DE" altLang="fr-FR" sz="2400"/>
          </a:p>
        </p:txBody>
      </p:sp>
    </p:spTree>
    <p:extLst>
      <p:ext uri="{BB962C8B-B14F-4D97-AF65-F5344CB8AC3E}">
        <p14:creationId xmlns:p14="http://schemas.microsoft.com/office/powerpoint/2010/main" val="1979943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de-DE" altLang="fr-FR" smtClean="0"/>
              <a:t>Environmental Group</a:t>
            </a:r>
            <a:endParaRPr lang="fr-FR" altLang="fr-FR" smtClean="0"/>
          </a:p>
        </p:txBody>
      </p:sp>
      <p:sp>
        <p:nvSpPr>
          <p:cNvPr id="22531" name="TextBox 2"/>
          <p:cNvSpPr txBox="1">
            <a:spLocks noChangeArrowheads="1"/>
          </p:cNvSpPr>
          <p:nvPr/>
        </p:nvSpPr>
        <p:spPr bwMode="auto">
          <a:xfrm>
            <a:off x="304800" y="1828800"/>
            <a:ext cx="85344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8CDD7"/>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C0BEAF"/>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 typeface="Arial" panose="020B0604020202020204" pitchFamily="34" charset="0"/>
              <a:buChar char="•"/>
            </a:pPr>
            <a:r>
              <a:rPr lang="de-DE" altLang="fr-FR" sz="2400"/>
              <a:t>Detailed </a:t>
            </a:r>
            <a:r>
              <a:rPr lang="de-DE" altLang="fr-FR" sz="2400" b="1"/>
              <a:t>descriptive</a:t>
            </a:r>
            <a:r>
              <a:rPr lang="de-DE" altLang="fr-FR" sz="2400"/>
              <a:t> analyses of childhood cancers and trends by subtypes &amp; country</a:t>
            </a:r>
          </a:p>
          <a:p>
            <a:pPr eaLnBrk="1" hangingPunct="1">
              <a:spcBef>
                <a:spcPct val="0"/>
              </a:spcBef>
              <a:buClrTx/>
              <a:buSzTx/>
              <a:buFont typeface="Arial" panose="020B0604020202020204" pitchFamily="34" charset="0"/>
              <a:buChar char="•"/>
            </a:pPr>
            <a:r>
              <a:rPr lang="de-DE" altLang="fr-FR" sz="2400"/>
              <a:t>Environm. and occupational </a:t>
            </a:r>
            <a:r>
              <a:rPr lang="de-DE" altLang="fr-FR" sz="2400" b="1"/>
              <a:t>pesticides</a:t>
            </a:r>
            <a:r>
              <a:rPr lang="de-DE" altLang="fr-FR" sz="2400"/>
              <a:t>: private application, dietary intake (FFQ), seasonal spraying (Dengue);</a:t>
            </a:r>
            <a:br>
              <a:rPr lang="de-DE" altLang="fr-FR" sz="2400"/>
            </a:br>
            <a:r>
              <a:rPr lang="de-DE" altLang="fr-FR" sz="2400"/>
              <a:t>validation of exposure assessment in biospecimen (blood, breast milk, fat tissue); by mechanism o fpesticides</a:t>
            </a:r>
          </a:p>
          <a:p>
            <a:pPr eaLnBrk="1" hangingPunct="1">
              <a:spcBef>
                <a:spcPct val="0"/>
              </a:spcBef>
              <a:buClrTx/>
              <a:buSzTx/>
              <a:buFont typeface="Arial" panose="020B0604020202020204" pitchFamily="34" charset="0"/>
              <a:buChar char="•"/>
            </a:pPr>
            <a:r>
              <a:rPr lang="de-DE" altLang="fr-FR" sz="2400" b="1"/>
              <a:t>Occupational coding </a:t>
            </a:r>
            <a:r>
              <a:rPr lang="de-DE" altLang="fr-FR" sz="2400"/>
              <a:t>available for other cohorts for application of JEMs</a:t>
            </a:r>
          </a:p>
          <a:p>
            <a:pPr eaLnBrk="1" hangingPunct="1">
              <a:spcBef>
                <a:spcPct val="0"/>
              </a:spcBef>
              <a:buClrTx/>
              <a:buSzTx/>
              <a:buFont typeface="Arial" panose="020B0604020202020204" pitchFamily="34" charset="0"/>
              <a:buChar char="•"/>
            </a:pPr>
            <a:r>
              <a:rPr lang="de-DE" altLang="fr-FR" sz="2400" b="1"/>
              <a:t>Air pollution </a:t>
            </a:r>
            <a:r>
              <a:rPr lang="de-DE" altLang="fr-FR" sz="2400"/>
              <a:t>and childhood leukemia: benzene, distance from roads, gas filling stations – also potential links with ~omics proposal</a:t>
            </a:r>
          </a:p>
          <a:p>
            <a:pPr eaLnBrk="1" hangingPunct="1">
              <a:spcBef>
                <a:spcPct val="0"/>
              </a:spcBef>
              <a:buClrTx/>
              <a:buSzTx/>
              <a:buFont typeface="Arial" panose="020B0604020202020204" pitchFamily="34" charset="0"/>
              <a:buChar char="•"/>
            </a:pPr>
            <a:r>
              <a:rPr lang="de-DE" altLang="fr-FR" sz="2400" b="1"/>
              <a:t>Secondhand smoke </a:t>
            </a:r>
            <a:r>
              <a:rPr lang="de-DE" altLang="fr-FR" sz="2400"/>
              <a:t>and childhood leukemia</a:t>
            </a:r>
          </a:p>
        </p:txBody>
      </p:sp>
    </p:spTree>
    <p:extLst>
      <p:ext uri="{BB962C8B-B14F-4D97-AF65-F5344CB8AC3E}">
        <p14:creationId xmlns:p14="http://schemas.microsoft.com/office/powerpoint/2010/main" val="160373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0" y="533400"/>
            <a:ext cx="77771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2600">
                <a:solidFill>
                  <a:srgbClr val="3333FF"/>
                </a:solidFill>
                <a:latin typeface="Tahoma" panose="020B0604030504040204" pitchFamily="34" charset="0"/>
              </a:rPr>
              <a:t>Vol 98, 100F, Occupational exposure as a painter</a:t>
            </a:r>
            <a:endParaRPr lang="en-US" altLang="en-US" sz="2600">
              <a:solidFill>
                <a:srgbClr val="3333FF"/>
              </a:solidFill>
              <a:latin typeface="Tahoma" panose="020B0604030504040204" pitchFamily="34" charset="0"/>
            </a:endParaRPr>
          </a:p>
        </p:txBody>
      </p:sp>
      <p:sp>
        <p:nvSpPr>
          <p:cNvPr id="86019" name="Text Box 3"/>
          <p:cNvSpPr txBox="1">
            <a:spLocks noChangeArrowheads="1"/>
          </p:cNvSpPr>
          <p:nvPr/>
        </p:nvSpPr>
        <p:spPr bwMode="auto">
          <a:xfrm>
            <a:off x="373063" y="1155700"/>
            <a:ext cx="8616950" cy="514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lnSpc>
                <a:spcPct val="120000"/>
              </a:lnSpc>
              <a:spcBef>
                <a:spcPct val="50000"/>
              </a:spcBef>
            </a:pPr>
            <a:r>
              <a:rPr lang="en-US" altLang="en-US" sz="2400">
                <a:solidFill>
                  <a:srgbClr val="3333FF"/>
                </a:solidFill>
                <a:latin typeface="Tahoma" panose="020B0604030504040204" pitchFamily="34" charset="0"/>
              </a:rPr>
              <a:t>Maternal exposure to paints and childhood leukemia</a:t>
            </a:r>
            <a:r>
              <a:rPr lang="en-US" altLang="en-US"/>
              <a:t> </a:t>
            </a:r>
            <a:endParaRPr lang="en-GB" altLang="en-US" sz="2000">
              <a:latin typeface="Tahoma" panose="020B0604030504040204" pitchFamily="34" charset="0"/>
            </a:endParaRPr>
          </a:p>
          <a:p>
            <a:r>
              <a:rPr lang="en-US" altLang="en-US" sz="2000"/>
              <a:t/>
            </a:r>
            <a:br>
              <a:rPr lang="en-US" altLang="en-US" sz="2000"/>
            </a:br>
            <a:r>
              <a:rPr lang="en-US" altLang="en-US" sz="2000"/>
              <a:t>Nine case-control studies (2 on acute leukemias, 5 on ALL, 3 on AML)</a:t>
            </a:r>
          </a:p>
          <a:p>
            <a:pPr>
              <a:buFontTx/>
              <a:buChar char="•"/>
            </a:pPr>
            <a:r>
              <a:rPr lang="en-US" altLang="en-US" sz="2000"/>
              <a:t> 5 studies with significant positive associations for maternal paint 	exposure either before or during pregnancy  adjusted for age 	and/or sex, race, social class or other variables. </a:t>
            </a:r>
          </a:p>
          <a:p>
            <a:pPr>
              <a:buFontTx/>
              <a:buChar char="•"/>
            </a:pPr>
            <a:r>
              <a:rPr lang="en-US" altLang="en-US" sz="2000"/>
              <a:t> 3 studies with borderline significant positive associations and non-	significantly elevated ORs</a:t>
            </a:r>
          </a:p>
          <a:p>
            <a:pPr>
              <a:buFontTx/>
              <a:buChar char="•"/>
            </a:pPr>
            <a:r>
              <a:rPr lang="en-US" altLang="en-US" sz="2000"/>
              <a:t> Significant exposure-response relationships, according to duration of 	maternal paint exposure, in 2 studies</a:t>
            </a:r>
            <a:endParaRPr lang="en-GB" altLang="en-US" sz="2000">
              <a:latin typeface="Tahoma" panose="020B0604030504040204" pitchFamily="34" charset="0"/>
            </a:endParaRPr>
          </a:p>
          <a:p>
            <a:pPr algn="just" eaLnBrk="0" hangingPunct="0">
              <a:lnSpc>
                <a:spcPct val="120000"/>
              </a:lnSpc>
              <a:spcBef>
                <a:spcPct val="50000"/>
              </a:spcBef>
            </a:pPr>
            <a:r>
              <a:rPr lang="en-US" altLang="en-US" sz="2400">
                <a:solidFill>
                  <a:srgbClr val="3333FF"/>
                </a:solidFill>
                <a:latin typeface="Tahoma" panose="020B0604030504040204" pitchFamily="34" charset="0"/>
              </a:rPr>
              <a:t>Evaluation </a:t>
            </a:r>
          </a:p>
          <a:p>
            <a:pPr algn="just" eaLnBrk="0" hangingPunct="0">
              <a:lnSpc>
                <a:spcPct val="120000"/>
              </a:lnSpc>
              <a:spcBef>
                <a:spcPct val="50000"/>
              </a:spcBef>
            </a:pPr>
            <a:r>
              <a:rPr lang="en-US" altLang="en-US" sz="2000"/>
              <a:t>Limited evidence of an association between maternal exposure to </a:t>
            </a:r>
            <a:r>
              <a:rPr lang="en-US" altLang="en-US" sz="2000">
                <a:solidFill>
                  <a:srgbClr val="FF0000"/>
                </a:solidFill>
              </a:rPr>
              <a:t>painting</a:t>
            </a:r>
            <a:r>
              <a:rPr lang="en-US" altLang="en-US" sz="2000"/>
              <a:t> – before and during pregnancy – and an increased risk of </a:t>
            </a:r>
            <a:r>
              <a:rPr lang="en-US" altLang="en-US" sz="2000">
                <a:solidFill>
                  <a:srgbClr val="FF0000"/>
                </a:solidFill>
              </a:rPr>
              <a:t>childhood leukaemia</a:t>
            </a:r>
            <a:r>
              <a:rPr lang="en-US" altLang="en-US" sz="2000"/>
              <a:t> in the offspring </a:t>
            </a:r>
            <a:endParaRPr lang="en-GB" altLang="en-US" sz="2000"/>
          </a:p>
        </p:txBody>
      </p:sp>
      <p:pic>
        <p:nvPicPr>
          <p:cNvPr id="86020" name="Picture 4" descr="Painting_lar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76200"/>
            <a:ext cx="1266825" cy="95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4418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de-DE" altLang="fr-FR" smtClean="0"/>
              <a:t>Environmental Group</a:t>
            </a:r>
            <a:endParaRPr lang="fr-FR" altLang="fr-FR" smtClean="0"/>
          </a:p>
        </p:txBody>
      </p:sp>
      <p:sp>
        <p:nvSpPr>
          <p:cNvPr id="3" name="TextBox 2"/>
          <p:cNvSpPr txBox="1"/>
          <p:nvPr/>
        </p:nvSpPr>
        <p:spPr>
          <a:xfrm>
            <a:off x="304800" y="1981200"/>
            <a:ext cx="8534400" cy="3694113"/>
          </a:xfrm>
          <a:prstGeom prst="rect">
            <a:avLst/>
          </a:prstGeom>
          <a:noFill/>
        </p:spPr>
        <p:txBody>
          <a:bodyPr>
            <a:spAutoFit/>
          </a:bodyPr>
          <a:lstStyle/>
          <a:p>
            <a:pPr marL="342900" indent="-342900">
              <a:buFont typeface="Arial" panose="020B0604020202020204" pitchFamily="34" charset="0"/>
              <a:buChar char="•"/>
              <a:defRPr/>
            </a:pPr>
            <a:r>
              <a:rPr lang="de-DE" sz="2400" dirty="0">
                <a:cs typeface="Arial" charset="0"/>
              </a:rPr>
              <a:t>Natural radiation, </a:t>
            </a:r>
            <a:r>
              <a:rPr lang="de-DE" sz="2400" b="1" dirty="0">
                <a:cs typeface="Arial" charset="0"/>
              </a:rPr>
              <a:t>indoor radon </a:t>
            </a:r>
            <a:r>
              <a:rPr lang="de-DE" sz="2400" dirty="0">
                <a:cs typeface="Arial" charset="0"/>
              </a:rPr>
              <a:t>and childhood leukemia: need to explore possibilities of exposure assessment</a:t>
            </a:r>
          </a:p>
          <a:p>
            <a:pPr marL="342900" indent="-342900">
              <a:buFont typeface="Arial" panose="020B0604020202020204" pitchFamily="34" charset="0"/>
              <a:buChar char="•"/>
              <a:defRPr/>
            </a:pPr>
            <a:r>
              <a:rPr lang="de-DE" sz="2400" b="1" dirty="0">
                <a:cs typeface="Arial" charset="0"/>
              </a:rPr>
              <a:t>Arsenic</a:t>
            </a:r>
            <a:r>
              <a:rPr lang="de-DE" sz="2400" dirty="0">
                <a:cs typeface="Arial" charset="0"/>
              </a:rPr>
              <a:t> in drinking water, exposure assessment?</a:t>
            </a:r>
          </a:p>
          <a:p>
            <a:pPr marL="342900" indent="-342900">
              <a:buFont typeface="Arial" panose="020B0604020202020204" pitchFamily="34" charset="0"/>
              <a:buChar char="•"/>
              <a:defRPr/>
            </a:pPr>
            <a:r>
              <a:rPr lang="de-DE" sz="2400" b="1" dirty="0">
                <a:cs typeface="Arial" charset="0"/>
              </a:rPr>
              <a:t>Endocrine disruptors </a:t>
            </a:r>
            <a:r>
              <a:rPr lang="de-DE" sz="2400" dirty="0">
                <a:cs typeface="Arial" charset="0"/>
              </a:rPr>
              <a:t>incl estrogene in drinking water</a:t>
            </a:r>
          </a:p>
          <a:p>
            <a:pPr marL="342900" indent="-342900">
              <a:buFont typeface="Arial" panose="020B0604020202020204" pitchFamily="34" charset="0"/>
              <a:buChar char="•"/>
              <a:defRPr/>
            </a:pPr>
            <a:r>
              <a:rPr lang="de-DE" sz="2400" b="1" dirty="0">
                <a:cs typeface="Arial" charset="0"/>
              </a:rPr>
              <a:t>EMF/ELF</a:t>
            </a:r>
            <a:r>
              <a:rPr lang="de-DE" sz="2400" dirty="0">
                <a:cs typeface="Arial" charset="0"/>
              </a:rPr>
              <a:t>, medical (diagnostic) </a:t>
            </a:r>
            <a:r>
              <a:rPr lang="de-DE" sz="2400" b="1" dirty="0">
                <a:cs typeface="Arial" charset="0"/>
              </a:rPr>
              <a:t>radiation</a:t>
            </a:r>
            <a:r>
              <a:rPr lang="de-DE" sz="2400" dirty="0">
                <a:cs typeface="Arial" charset="0"/>
              </a:rPr>
              <a:t>: currently studied in dedicated cohorts</a:t>
            </a:r>
          </a:p>
          <a:p>
            <a:pPr marL="342900" indent="-342900">
              <a:buFont typeface="Arial" panose="020B0604020202020204" pitchFamily="34" charset="0"/>
              <a:buChar char="•"/>
              <a:defRPr/>
            </a:pPr>
            <a:r>
              <a:rPr lang="de-DE" sz="2400" b="1" dirty="0">
                <a:cs typeface="Arial" charset="0"/>
              </a:rPr>
              <a:t>Testicular</a:t>
            </a:r>
            <a:r>
              <a:rPr lang="de-DE" sz="2400" dirty="0">
                <a:cs typeface="Arial" charset="0"/>
              </a:rPr>
              <a:t> cancer, as of now:</a:t>
            </a:r>
            <a:br>
              <a:rPr lang="de-DE" sz="2400" dirty="0">
                <a:cs typeface="Arial" charset="0"/>
              </a:rPr>
            </a:br>
            <a:r>
              <a:rPr lang="de-DE" sz="2400" dirty="0">
                <a:cs typeface="Arial" charset="0"/>
              </a:rPr>
              <a:t>Outcome too old for childhood cancer cohorts, </a:t>
            </a:r>
            <a:br>
              <a:rPr lang="de-DE" sz="2400" dirty="0">
                <a:cs typeface="Arial" charset="0"/>
              </a:rPr>
            </a:br>
            <a:r>
              <a:rPr lang="de-DE" sz="2400" dirty="0">
                <a:cs typeface="Arial" charset="0"/>
              </a:rPr>
              <a:t>too young (in terms of exposures) for adult cohorts</a:t>
            </a:r>
          </a:p>
          <a:p>
            <a:pPr>
              <a:defRPr/>
            </a:pPr>
            <a:endParaRPr lang="de-DE" dirty="0">
              <a:cs typeface="Arial" charset="0"/>
            </a:endParaRPr>
          </a:p>
        </p:txBody>
      </p:sp>
    </p:spTree>
    <p:extLst>
      <p:ext uri="{BB962C8B-B14F-4D97-AF65-F5344CB8AC3E}">
        <p14:creationId xmlns:p14="http://schemas.microsoft.com/office/powerpoint/2010/main" val="2740267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de-DE" altLang="fr-FR" smtClean="0"/>
              <a:t>Environmental Group, plenary</a:t>
            </a:r>
            <a:endParaRPr lang="fr-FR" altLang="fr-FR" smtClean="0"/>
          </a:p>
        </p:txBody>
      </p:sp>
      <p:sp>
        <p:nvSpPr>
          <p:cNvPr id="3" name="TextBox 2"/>
          <p:cNvSpPr txBox="1"/>
          <p:nvPr/>
        </p:nvSpPr>
        <p:spPr>
          <a:xfrm>
            <a:off x="152400" y="1981200"/>
            <a:ext cx="8839200" cy="4800600"/>
          </a:xfrm>
          <a:prstGeom prst="rect">
            <a:avLst/>
          </a:prstGeom>
          <a:noFill/>
        </p:spPr>
        <p:txBody>
          <a:bodyPr>
            <a:spAutoFit/>
          </a:bodyPr>
          <a:lstStyle/>
          <a:p>
            <a:pPr marL="342900" indent="-342900">
              <a:buFont typeface="Arial" panose="020B0604020202020204" pitchFamily="34" charset="0"/>
              <a:buChar char="•"/>
              <a:defRPr/>
            </a:pPr>
            <a:r>
              <a:rPr lang="de-DE" sz="2400" dirty="0">
                <a:cs typeface="Arial" charset="0"/>
              </a:rPr>
              <a:t>Air pollution, outdoor </a:t>
            </a:r>
            <a:br>
              <a:rPr lang="de-DE" sz="2400" dirty="0">
                <a:cs typeface="Arial" charset="0"/>
              </a:rPr>
            </a:br>
            <a:r>
              <a:rPr lang="de-DE" sz="2400" dirty="0">
                <a:cs typeface="Arial" charset="0"/>
              </a:rPr>
              <a:t>What can be learned beyond ESCAPE? Cohorts beyond Europe, developing countries (China)</a:t>
            </a:r>
          </a:p>
          <a:p>
            <a:pPr marL="342900" indent="-342900">
              <a:buFont typeface="Arial" panose="020B0604020202020204" pitchFamily="34" charset="0"/>
              <a:buChar char="•"/>
              <a:defRPr/>
            </a:pPr>
            <a:r>
              <a:rPr lang="de-DE" sz="2400" dirty="0">
                <a:cs typeface="Arial" charset="0"/>
              </a:rPr>
              <a:t>Air pollution, indoor</a:t>
            </a:r>
            <a:br>
              <a:rPr lang="de-DE" sz="2400" dirty="0">
                <a:cs typeface="Arial" charset="0"/>
              </a:rPr>
            </a:br>
            <a:r>
              <a:rPr lang="de-DE" sz="2400" dirty="0">
                <a:cs typeface="Arial" charset="0"/>
              </a:rPr>
              <a:t>Norway has data on wood burning, gas cooking, use of candles</a:t>
            </a:r>
            <a:br>
              <a:rPr lang="de-DE" sz="2400" dirty="0">
                <a:cs typeface="Arial" charset="0"/>
              </a:rPr>
            </a:br>
            <a:r>
              <a:rPr lang="de-DE" sz="2400" dirty="0">
                <a:cs typeface="Arial" charset="0"/>
              </a:rPr>
              <a:t>Japan has data on VOC, aldehydes, pm2.5, NOx, SOx, ozone</a:t>
            </a:r>
          </a:p>
          <a:p>
            <a:pPr marL="342900" indent="-342900">
              <a:buFont typeface="Arial" panose="020B0604020202020204" pitchFamily="34" charset="0"/>
              <a:buChar char="•"/>
              <a:defRPr/>
            </a:pPr>
            <a:r>
              <a:rPr lang="de-DE" sz="2400" dirty="0">
                <a:cs typeface="Arial" charset="0"/>
              </a:rPr>
              <a:t>Radon – would an ecologic exposure assessment be accurate enough??</a:t>
            </a:r>
          </a:p>
          <a:p>
            <a:pPr marL="342900" indent="-342900">
              <a:buFont typeface="Arial" panose="020B0604020202020204" pitchFamily="34" charset="0"/>
              <a:buChar char="•"/>
              <a:defRPr/>
            </a:pPr>
            <a:r>
              <a:rPr lang="de-DE" sz="2400" dirty="0">
                <a:cs typeface="Arial" charset="0"/>
              </a:rPr>
              <a:t>Diagnostic radiation, perhaps some interesting perspectives for I4C, check with Ausra Kesimiene/IARC</a:t>
            </a:r>
          </a:p>
          <a:p>
            <a:pPr>
              <a:defRPr/>
            </a:pPr>
            <a:endParaRPr lang="de-DE" dirty="0">
              <a:cs typeface="Arial" charset="0"/>
            </a:endParaRPr>
          </a:p>
        </p:txBody>
      </p:sp>
    </p:spTree>
    <p:extLst>
      <p:ext uri="{BB962C8B-B14F-4D97-AF65-F5344CB8AC3E}">
        <p14:creationId xmlns:p14="http://schemas.microsoft.com/office/powerpoint/2010/main" val="654730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87325" y="25400"/>
            <a:ext cx="8956675" cy="889000"/>
          </a:xfrm>
        </p:spPr>
        <p:txBody>
          <a:bodyPr/>
          <a:lstStyle/>
          <a:p>
            <a:r>
              <a:rPr lang="en-US" altLang="en-US" sz="4000"/>
              <a:t>Vol 80 (2002), Non-ionizing radiation</a:t>
            </a:r>
          </a:p>
        </p:txBody>
      </p:sp>
      <p:sp>
        <p:nvSpPr>
          <p:cNvPr id="94211" name="Text Box 3"/>
          <p:cNvSpPr txBox="1">
            <a:spLocks noChangeArrowheads="1"/>
          </p:cNvSpPr>
          <p:nvPr/>
        </p:nvSpPr>
        <p:spPr bwMode="auto">
          <a:xfrm>
            <a:off x="-1185863" y="928688"/>
            <a:ext cx="10329863"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a:solidFill>
                  <a:schemeClr val="tx1"/>
                </a:solidFill>
                <a:latin typeface="Arial" panose="020B0604020202020204" pitchFamily="34" charset="0"/>
                <a:cs typeface="Arial" panose="020B0604020202020204" pitchFamily="34" charset="0"/>
              </a:defRPr>
            </a:lvl1pPr>
            <a:lvl2pPr marL="622300" indent="-176213">
              <a:defRPr>
                <a:solidFill>
                  <a:schemeClr val="tx1"/>
                </a:solidFill>
                <a:latin typeface="Arial" panose="020B0604020202020204" pitchFamily="34" charset="0"/>
                <a:cs typeface="Arial" panose="020B0604020202020204" pitchFamily="34" charset="0"/>
              </a:defRPr>
            </a:lvl2pPr>
            <a:lvl3pPr marL="1079500" indent="-1651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4"/>
            <a:r>
              <a:rPr lang="en-US" altLang="en-US" sz="2400" dirty="0">
                <a:solidFill>
                  <a:srgbClr val="3333FF"/>
                </a:solidFill>
                <a:latin typeface="Tahoma" panose="020B0604030504040204" pitchFamily="34" charset="0"/>
                <a:cs typeface="Tahoma" panose="020B0604030504040204" pitchFamily="34" charset="0"/>
              </a:rPr>
              <a:t>Extremely low-frequency (ELF) electric and magnetic fields  </a:t>
            </a:r>
            <a:br>
              <a:rPr lang="en-US" altLang="en-US" sz="2400" dirty="0">
                <a:solidFill>
                  <a:srgbClr val="3333FF"/>
                </a:solidFill>
                <a:latin typeface="Tahoma" panose="020B0604030504040204" pitchFamily="34" charset="0"/>
                <a:cs typeface="Tahoma" panose="020B0604030504040204" pitchFamily="34" charset="0"/>
              </a:rPr>
            </a:br>
            <a:r>
              <a:rPr lang="en-US" altLang="en-US" sz="2400" dirty="0"/>
              <a:t>Residential ELF magnetic fields and childhood leukaemia</a:t>
            </a:r>
            <a:r>
              <a:rPr lang="en-US" altLang="en-US" sz="2000" dirty="0"/>
              <a:t> </a:t>
            </a:r>
          </a:p>
          <a:p>
            <a:pPr lvl="4"/>
            <a:endParaRPr lang="en-US" altLang="en-US" sz="2000" dirty="0"/>
          </a:p>
          <a:p>
            <a:pPr lvl="4"/>
            <a:r>
              <a:rPr lang="en-US" altLang="en-US" sz="2000" dirty="0"/>
              <a:t>Pooled analysis of nine well conducted studies (</a:t>
            </a:r>
            <a:r>
              <a:rPr lang="en-US" altLang="en-US" sz="2000" dirty="0" err="1"/>
              <a:t>Ahlbom</a:t>
            </a:r>
            <a:r>
              <a:rPr lang="en-US" altLang="en-US" sz="2000" dirty="0"/>
              <a:t> et al, 2000)</a:t>
            </a:r>
            <a:endParaRPr lang="fr-FR" altLang="en-US" sz="2000" dirty="0"/>
          </a:p>
          <a:p>
            <a:pPr lvl="4"/>
            <a:r>
              <a:rPr lang="fr-FR" altLang="en-US" sz="2000" dirty="0"/>
              <a:t>	RR=2.0(95%CI 1.3-3.1) for </a:t>
            </a:r>
            <a:r>
              <a:rPr lang="fr-FR" altLang="en-US" sz="2000" dirty="0" err="1"/>
              <a:t>exposure</a:t>
            </a:r>
            <a:r>
              <a:rPr lang="fr-FR" altLang="en-US" sz="2000" dirty="0"/>
              <a:t> &gt; 0.4 µT. </a:t>
            </a:r>
            <a:br>
              <a:rPr lang="fr-FR" altLang="en-US" sz="2000" dirty="0"/>
            </a:br>
            <a:endParaRPr lang="en-US" altLang="en-US" sz="2000" dirty="0"/>
          </a:p>
          <a:p>
            <a:pPr lvl="4"/>
            <a:r>
              <a:rPr lang="en-US" altLang="en-US" sz="2000" dirty="0"/>
              <a:t>Pooled analysis of 15 studies - less restrictive inclusion criteria (Greenland et al, 2000) </a:t>
            </a:r>
          </a:p>
          <a:p>
            <a:pPr lvl="4"/>
            <a:r>
              <a:rPr lang="en-US" altLang="en-US" sz="2000" dirty="0"/>
              <a:t>	RR=1.7 (95%CI 1.2-2.3) for </a:t>
            </a:r>
            <a:r>
              <a:rPr lang="en-US" altLang="en-US" sz="2000" dirty="0" err="1"/>
              <a:t>exposu</a:t>
            </a:r>
            <a:r>
              <a:rPr lang="fr-FR" altLang="en-US" sz="2000" dirty="0" err="1"/>
              <a:t>re</a:t>
            </a:r>
            <a:r>
              <a:rPr lang="fr-FR" altLang="en-US" sz="2000" dirty="0"/>
              <a:t> &gt; 0.3 µT</a:t>
            </a:r>
          </a:p>
          <a:p>
            <a:pPr lvl="4"/>
            <a:endParaRPr lang="de-DE" altLang="en-US" sz="2200" dirty="0">
              <a:solidFill>
                <a:srgbClr val="3333FF"/>
              </a:solidFill>
              <a:latin typeface="Tahoma" panose="020B0604030504040204" pitchFamily="34" charset="0"/>
              <a:cs typeface="Tahoma" panose="020B0604030504040204" pitchFamily="34" charset="0"/>
            </a:endParaRPr>
          </a:p>
          <a:p>
            <a:pPr lvl="4"/>
            <a:r>
              <a:rPr lang="de-DE" altLang="en-US" sz="2400" dirty="0">
                <a:solidFill>
                  <a:srgbClr val="3333FF"/>
                </a:solidFill>
                <a:latin typeface="Tahoma" panose="020B0604030504040204" pitchFamily="34" charset="0"/>
                <a:cs typeface="Tahoma" panose="020B0604030504040204" pitchFamily="34" charset="0"/>
              </a:rPr>
              <a:t>Evaluation</a:t>
            </a:r>
            <a:br>
              <a:rPr lang="de-DE" altLang="en-US" sz="2400" dirty="0">
                <a:solidFill>
                  <a:srgbClr val="3333FF"/>
                </a:solidFill>
                <a:latin typeface="Tahoma" panose="020B0604030504040204" pitchFamily="34" charset="0"/>
                <a:cs typeface="Tahoma" panose="020B0604030504040204" pitchFamily="34" charset="0"/>
              </a:rPr>
            </a:br>
            <a:endParaRPr lang="de-DE" altLang="en-US" sz="2400" dirty="0">
              <a:solidFill>
                <a:srgbClr val="3333FF"/>
              </a:solidFill>
              <a:latin typeface="Tahoma" panose="020B0604030504040204" pitchFamily="34" charset="0"/>
              <a:cs typeface="Tahoma" panose="020B0604030504040204" pitchFamily="34" charset="0"/>
            </a:endParaRPr>
          </a:p>
          <a:p>
            <a:pPr lvl="4"/>
            <a:r>
              <a:rPr lang="en-US" altLang="en-US" sz="2000" dirty="0"/>
              <a:t>There is </a:t>
            </a:r>
            <a:r>
              <a:rPr lang="en-US" altLang="en-US" sz="2000" i="1" dirty="0"/>
              <a:t>limited</a:t>
            </a:r>
            <a:r>
              <a:rPr lang="en-US" altLang="en-US" sz="2000" dirty="0"/>
              <a:t> evidence in humans for </a:t>
            </a:r>
            <a:r>
              <a:rPr lang="en-US" altLang="en-US" sz="2000" dirty="0">
                <a:solidFill>
                  <a:srgbClr val="FF0000"/>
                </a:solidFill>
              </a:rPr>
              <a:t>ELF magnetic fields</a:t>
            </a:r>
            <a:r>
              <a:rPr lang="en-US" altLang="en-US" sz="2000" dirty="0"/>
              <a:t> and childhood leukaemia and </a:t>
            </a:r>
            <a:r>
              <a:rPr lang="en-US" altLang="en-US" sz="2000" i="1" dirty="0"/>
              <a:t>inadequate</a:t>
            </a:r>
            <a:r>
              <a:rPr lang="en-US" altLang="en-US" sz="2000" dirty="0"/>
              <a:t> evidence for electric fields and </a:t>
            </a:r>
            <a:r>
              <a:rPr lang="en-US" altLang="en-US" sz="2000" dirty="0">
                <a:solidFill>
                  <a:srgbClr val="FF0000"/>
                </a:solidFill>
              </a:rPr>
              <a:t>childhood </a:t>
            </a:r>
            <a:r>
              <a:rPr lang="en-US" altLang="en-US" sz="2000" dirty="0" smtClean="0">
                <a:solidFill>
                  <a:srgbClr val="FF0000"/>
                </a:solidFill>
              </a:rPr>
              <a:t>leukaemia</a:t>
            </a:r>
          </a:p>
          <a:p>
            <a:pPr lvl="4"/>
            <a:endParaRPr lang="en-US" altLang="en-US" sz="2000" dirty="0">
              <a:solidFill>
                <a:srgbClr val="FF0000"/>
              </a:solidFill>
            </a:endParaRPr>
          </a:p>
          <a:p>
            <a:pPr lvl="4"/>
            <a:r>
              <a:rPr lang="en-US" altLang="en-US" sz="2000" dirty="0">
                <a:solidFill>
                  <a:srgbClr val="FF0000"/>
                </a:solidFill>
              </a:rPr>
              <a:t>	</a:t>
            </a:r>
            <a:r>
              <a:rPr lang="en-US" altLang="en-US" sz="2000" dirty="0" smtClean="0">
                <a:solidFill>
                  <a:srgbClr val="FF0000"/>
                </a:solidFill>
              </a:rPr>
              <a:t>				</a:t>
            </a:r>
            <a:endParaRPr lang="en-US" altLang="en-US" sz="2000" dirty="0">
              <a:solidFill>
                <a:srgbClr val="FF0000"/>
              </a:solidFill>
            </a:endParaRPr>
          </a:p>
        </p:txBody>
      </p:sp>
      <p:sp>
        <p:nvSpPr>
          <p:cNvPr id="94212" name="Text Box 4"/>
          <p:cNvSpPr txBox="1">
            <a:spLocks noChangeArrowheads="1"/>
          </p:cNvSpPr>
          <p:nvPr/>
        </p:nvSpPr>
        <p:spPr bwMode="auto">
          <a:xfrm>
            <a:off x="2968625" y="176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94213" name="Picture 5" descr="IARC_Logo_English Blue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2988"/>
            <a:ext cx="2847975" cy="73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187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 y="25400"/>
            <a:ext cx="9144000" cy="889000"/>
          </a:xfrm>
        </p:spPr>
        <p:txBody>
          <a:bodyPr/>
          <a:lstStyle/>
          <a:p>
            <a:r>
              <a:rPr lang="en-GB" sz="4000" dirty="0" smtClean="0"/>
              <a:t>Epstein-Barr </a:t>
            </a:r>
            <a:r>
              <a:rPr lang="en-GB" sz="4000" dirty="0"/>
              <a:t>virus </a:t>
            </a:r>
            <a:r>
              <a:rPr lang="en-US" altLang="en-US" sz="4000" dirty="0"/>
              <a:t>&amp; malaria, </a:t>
            </a:r>
            <a:r>
              <a:rPr lang="en-US" altLang="en-US" sz="4000" dirty="0" smtClean="0"/>
              <a:t>V100&amp;104</a:t>
            </a:r>
            <a:endParaRPr lang="en-US" altLang="en-US" sz="4000" dirty="0"/>
          </a:p>
        </p:txBody>
      </p:sp>
      <p:sp>
        <p:nvSpPr>
          <p:cNvPr id="94211" name="Text Box 3"/>
          <p:cNvSpPr txBox="1">
            <a:spLocks noChangeArrowheads="1"/>
          </p:cNvSpPr>
          <p:nvPr/>
        </p:nvSpPr>
        <p:spPr bwMode="auto">
          <a:xfrm>
            <a:off x="329611" y="928688"/>
            <a:ext cx="8399721"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panose="020B0604020202020204" pitchFamily="34" charset="0"/>
                <a:cs typeface="Arial" panose="020B0604020202020204" pitchFamily="34" charset="0"/>
              </a:defRPr>
            </a:lvl1pPr>
            <a:lvl2pPr marL="622300" indent="-176213">
              <a:defRPr>
                <a:solidFill>
                  <a:schemeClr val="tx1"/>
                </a:solidFill>
                <a:latin typeface="Arial" panose="020B0604020202020204" pitchFamily="34" charset="0"/>
                <a:cs typeface="Arial" panose="020B0604020202020204" pitchFamily="34" charset="0"/>
              </a:defRPr>
            </a:lvl2pPr>
            <a:lvl3pPr marL="1079500" indent="-1651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r>
              <a:rPr lang="en-GB" sz="2400" dirty="0" smtClean="0"/>
              <a:t>In </a:t>
            </a:r>
            <a:r>
              <a:rPr lang="en-GB" sz="2400" dirty="0"/>
              <a:t>1962, Denis </a:t>
            </a:r>
            <a:r>
              <a:rPr lang="en-GB" sz="2400" dirty="0" err="1"/>
              <a:t>Burkitt</a:t>
            </a:r>
            <a:r>
              <a:rPr lang="en-GB" sz="2400" dirty="0"/>
              <a:t> </a:t>
            </a:r>
            <a:r>
              <a:rPr lang="en-GB" sz="2400" dirty="0" smtClean="0"/>
              <a:t>noted a </a:t>
            </a:r>
            <a:r>
              <a:rPr lang="en-GB" sz="2400" dirty="0"/>
              <a:t>strong geographical </a:t>
            </a:r>
            <a:r>
              <a:rPr lang="en-GB" sz="2400" dirty="0" smtClean="0"/>
              <a:t>association between </a:t>
            </a:r>
            <a:r>
              <a:rPr lang="en-GB" sz="2400" dirty="0" err="1">
                <a:solidFill>
                  <a:srgbClr val="FF0000"/>
                </a:solidFill>
              </a:rPr>
              <a:t>holoendemic</a:t>
            </a:r>
            <a:r>
              <a:rPr lang="en-GB" sz="2400" dirty="0">
                <a:solidFill>
                  <a:srgbClr val="FF0000"/>
                </a:solidFill>
              </a:rPr>
              <a:t> malaria </a:t>
            </a:r>
            <a:r>
              <a:rPr lang="en-GB" sz="2400" dirty="0" smtClean="0"/>
              <a:t>and the </a:t>
            </a:r>
            <a:r>
              <a:rPr lang="en-GB" sz="2400" dirty="0"/>
              <a:t>most frequent paediatric </a:t>
            </a:r>
            <a:r>
              <a:rPr lang="en-GB" sz="2400" dirty="0" smtClean="0"/>
              <a:t>cancer in </a:t>
            </a:r>
            <a:r>
              <a:rPr lang="en-GB" sz="2400" dirty="0"/>
              <a:t>sub-Saharan Africa, later </a:t>
            </a:r>
            <a:r>
              <a:rPr lang="en-GB" sz="2400" dirty="0" smtClean="0"/>
              <a:t>called </a:t>
            </a:r>
            <a:r>
              <a:rPr lang="en-GB" sz="2400" dirty="0" smtClean="0">
                <a:solidFill>
                  <a:srgbClr val="FF0000"/>
                </a:solidFill>
              </a:rPr>
              <a:t>endemic </a:t>
            </a:r>
            <a:r>
              <a:rPr lang="en-GB" sz="2400" dirty="0" err="1">
                <a:solidFill>
                  <a:srgbClr val="FF0000"/>
                </a:solidFill>
              </a:rPr>
              <a:t>Burkitt</a:t>
            </a:r>
            <a:r>
              <a:rPr lang="en-GB" sz="2400" dirty="0">
                <a:solidFill>
                  <a:srgbClr val="FF0000"/>
                </a:solidFill>
              </a:rPr>
              <a:t> lymphoma </a:t>
            </a:r>
            <a:r>
              <a:rPr lang="en-GB" sz="2400" dirty="0"/>
              <a:t>(</a:t>
            </a:r>
            <a:r>
              <a:rPr lang="en-GB" sz="2400" dirty="0" err="1"/>
              <a:t>eBL</a:t>
            </a:r>
            <a:r>
              <a:rPr lang="en-GB" sz="2400" dirty="0" smtClean="0"/>
              <a:t>). </a:t>
            </a:r>
          </a:p>
          <a:p>
            <a:pPr marL="342900" indent="-342900">
              <a:buFont typeface="Arial" panose="020B0604020202020204" pitchFamily="34" charset="0"/>
              <a:buChar char="•"/>
            </a:pPr>
            <a:r>
              <a:rPr lang="en-GB" sz="2400" dirty="0" smtClean="0">
                <a:solidFill>
                  <a:srgbClr val="FF0000"/>
                </a:solidFill>
              </a:rPr>
              <a:t>Epstein-Barr </a:t>
            </a:r>
            <a:r>
              <a:rPr lang="en-GB" sz="2400" dirty="0">
                <a:solidFill>
                  <a:srgbClr val="FF0000"/>
                </a:solidFill>
              </a:rPr>
              <a:t>virus (EBV</a:t>
            </a:r>
            <a:r>
              <a:rPr lang="en-GB" sz="2400" dirty="0"/>
              <a:t>), a </a:t>
            </a:r>
            <a:r>
              <a:rPr lang="en-GB" sz="2400" dirty="0" smtClean="0"/>
              <a:t>ubiquitous oncogenic </a:t>
            </a:r>
            <a:r>
              <a:rPr lang="en-GB" sz="2400" dirty="0"/>
              <a:t>herpes virus, is a </a:t>
            </a:r>
            <a:r>
              <a:rPr lang="en-GB" sz="2400" dirty="0" smtClean="0">
                <a:solidFill>
                  <a:srgbClr val="FF0000"/>
                </a:solidFill>
              </a:rPr>
              <a:t>necessary agent </a:t>
            </a:r>
            <a:r>
              <a:rPr lang="en-GB" sz="2400" dirty="0"/>
              <a:t>for the pathogenesis of </a:t>
            </a:r>
            <a:r>
              <a:rPr lang="en-GB" sz="2400" dirty="0" err="1"/>
              <a:t>eBL</a:t>
            </a:r>
            <a:r>
              <a:rPr lang="en-GB" sz="2400" dirty="0" smtClean="0"/>
              <a:t>. </a:t>
            </a:r>
          </a:p>
          <a:p>
            <a:pPr marL="342900" indent="-342900">
              <a:buFont typeface="Arial" panose="020B0604020202020204" pitchFamily="34" charset="0"/>
              <a:buChar char="•"/>
            </a:pPr>
            <a:r>
              <a:rPr lang="en-GB" sz="2400" dirty="0" smtClean="0"/>
              <a:t>African </a:t>
            </a:r>
            <a:r>
              <a:rPr lang="en-GB" sz="2400" dirty="0"/>
              <a:t>children are infected by </a:t>
            </a:r>
            <a:r>
              <a:rPr lang="en-GB" sz="2400" dirty="0" smtClean="0"/>
              <a:t>EBV early </a:t>
            </a:r>
            <a:r>
              <a:rPr lang="en-GB" sz="2400" dirty="0"/>
              <a:t>in life (&lt;3 years of age</a:t>
            </a:r>
            <a:r>
              <a:rPr lang="en-GB" sz="2400" dirty="0" smtClean="0"/>
              <a:t>), </a:t>
            </a:r>
            <a:r>
              <a:rPr lang="en-GB" sz="2400" dirty="0"/>
              <a:t>and </a:t>
            </a:r>
            <a:r>
              <a:rPr lang="en-GB" sz="2400" dirty="0" smtClean="0"/>
              <a:t>the timing </a:t>
            </a:r>
            <a:r>
              <a:rPr lang="en-GB" sz="2400" dirty="0"/>
              <a:t>of EBV and </a:t>
            </a:r>
            <a:r>
              <a:rPr lang="en-GB" sz="2400" i="1" dirty="0"/>
              <a:t>Plasmodium </a:t>
            </a:r>
            <a:r>
              <a:rPr lang="en-GB" sz="2400" dirty="0" smtClean="0"/>
              <a:t>coinfection and </a:t>
            </a:r>
            <a:r>
              <a:rPr lang="en-GB" sz="2400" dirty="0"/>
              <a:t>the intensity of </a:t>
            </a:r>
            <a:r>
              <a:rPr lang="en-GB" sz="2400" dirty="0" smtClean="0"/>
              <a:t>malarial infections </a:t>
            </a:r>
            <a:r>
              <a:rPr lang="en-GB" sz="2400" dirty="0"/>
              <a:t>at an individual level </a:t>
            </a:r>
            <a:r>
              <a:rPr lang="en-GB" sz="2400" dirty="0" smtClean="0"/>
              <a:t>seem to influence </a:t>
            </a:r>
            <a:r>
              <a:rPr lang="en-GB" sz="2400" dirty="0"/>
              <a:t>EBV dysregulation, </a:t>
            </a:r>
            <a:r>
              <a:rPr lang="en-GB" sz="2400" dirty="0" smtClean="0"/>
              <a:t>which may </a:t>
            </a:r>
            <a:r>
              <a:rPr lang="en-GB" sz="2400" dirty="0"/>
              <a:t>lead to </a:t>
            </a:r>
            <a:r>
              <a:rPr lang="en-GB" sz="2400" dirty="0" err="1"/>
              <a:t>eBL</a:t>
            </a:r>
            <a:r>
              <a:rPr lang="en-GB" sz="2400" dirty="0" smtClean="0"/>
              <a:t>.</a:t>
            </a:r>
          </a:p>
          <a:p>
            <a:pPr marL="342900" indent="-342900">
              <a:buFont typeface="Arial" panose="020B0604020202020204" pitchFamily="34" charset="0"/>
              <a:buChar char="•"/>
            </a:pPr>
            <a:endParaRPr lang="en-GB" sz="2000" dirty="0" smtClean="0"/>
          </a:p>
          <a:p>
            <a:r>
              <a:rPr lang="en-GB" sz="2800" dirty="0" smtClean="0"/>
              <a:t>Infection </a:t>
            </a:r>
            <a:r>
              <a:rPr lang="en-GB" sz="2800" dirty="0"/>
              <a:t>with </a:t>
            </a:r>
            <a:r>
              <a:rPr lang="en-GB" sz="2800" i="1" dirty="0">
                <a:solidFill>
                  <a:srgbClr val="FF0000"/>
                </a:solidFill>
              </a:rPr>
              <a:t>P </a:t>
            </a:r>
            <a:r>
              <a:rPr lang="en-GB" sz="2800" i="1" dirty="0" smtClean="0">
                <a:solidFill>
                  <a:srgbClr val="FF0000"/>
                </a:solidFill>
              </a:rPr>
              <a:t>falciparum </a:t>
            </a:r>
            <a:r>
              <a:rPr lang="en-GB" sz="2800" dirty="0" smtClean="0">
                <a:solidFill>
                  <a:srgbClr val="FF0000"/>
                </a:solidFill>
              </a:rPr>
              <a:t>in </a:t>
            </a:r>
            <a:r>
              <a:rPr lang="en-GB" sz="2800" dirty="0" err="1">
                <a:solidFill>
                  <a:srgbClr val="FF0000"/>
                </a:solidFill>
              </a:rPr>
              <a:t>holoendemic</a:t>
            </a:r>
            <a:r>
              <a:rPr lang="en-GB" sz="2800" dirty="0">
                <a:solidFill>
                  <a:srgbClr val="FF0000"/>
                </a:solidFill>
              </a:rPr>
              <a:t> areas is “</a:t>
            </a:r>
            <a:r>
              <a:rPr lang="en-GB" sz="2800" dirty="0" smtClean="0">
                <a:solidFill>
                  <a:srgbClr val="FF0000"/>
                </a:solidFill>
              </a:rPr>
              <a:t>probably carcinogenic to humans</a:t>
            </a:r>
            <a:r>
              <a:rPr lang="en-GB" sz="2800" dirty="0"/>
              <a:t>” (Group 2A)</a:t>
            </a:r>
            <a:r>
              <a:rPr lang="en-GB" sz="2800" i="1" dirty="0"/>
              <a:t>.</a:t>
            </a:r>
            <a:endParaRPr lang="en-US" altLang="en-US" sz="2800" dirty="0" smtClean="0"/>
          </a:p>
          <a:p>
            <a:pPr lvl="4"/>
            <a:endParaRPr lang="en-US" altLang="en-US" sz="2400" dirty="0">
              <a:solidFill>
                <a:srgbClr val="FF0000"/>
              </a:solidFill>
            </a:endParaRPr>
          </a:p>
        </p:txBody>
      </p:sp>
      <p:sp>
        <p:nvSpPr>
          <p:cNvPr id="94212" name="Text Box 4"/>
          <p:cNvSpPr txBox="1">
            <a:spLocks noChangeArrowheads="1"/>
          </p:cNvSpPr>
          <p:nvPr/>
        </p:nvSpPr>
        <p:spPr bwMode="auto">
          <a:xfrm>
            <a:off x="2968625" y="176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94213" name="Picture 5" descr="IARC_Logo_English Blue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2988"/>
            <a:ext cx="2847975" cy="73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977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87325" y="25400"/>
            <a:ext cx="8956675" cy="889000"/>
          </a:xfrm>
        </p:spPr>
        <p:txBody>
          <a:bodyPr/>
          <a:lstStyle/>
          <a:p>
            <a:r>
              <a:rPr lang="en-US" altLang="en-US" sz="4000" dirty="0" smtClean="0"/>
              <a:t>Vol 100, </a:t>
            </a:r>
            <a:r>
              <a:rPr lang="en-GB" sz="4000" dirty="0" err="1"/>
              <a:t>Diethylstilbestrol</a:t>
            </a:r>
            <a:endParaRPr lang="en-US" altLang="en-US" sz="4000" dirty="0"/>
          </a:p>
        </p:txBody>
      </p:sp>
      <p:sp>
        <p:nvSpPr>
          <p:cNvPr id="94211" name="Text Box 3"/>
          <p:cNvSpPr txBox="1">
            <a:spLocks noChangeArrowheads="1"/>
          </p:cNvSpPr>
          <p:nvPr/>
        </p:nvSpPr>
        <p:spPr bwMode="auto">
          <a:xfrm>
            <a:off x="0" y="928688"/>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panose="020B0604020202020204" pitchFamily="34" charset="0"/>
                <a:cs typeface="Arial" panose="020B0604020202020204" pitchFamily="34" charset="0"/>
              </a:defRPr>
            </a:lvl1pPr>
            <a:lvl2pPr marL="622300" indent="-176213">
              <a:defRPr>
                <a:solidFill>
                  <a:schemeClr val="tx1"/>
                </a:solidFill>
                <a:latin typeface="Arial" panose="020B0604020202020204" pitchFamily="34" charset="0"/>
                <a:cs typeface="Arial" panose="020B0604020202020204" pitchFamily="34" charset="0"/>
              </a:defRPr>
            </a:lvl2pPr>
            <a:lvl3pPr marL="1079500" indent="-1651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r>
              <a:rPr lang="en-GB" sz="2400" dirty="0" smtClean="0">
                <a:solidFill>
                  <a:srgbClr val="FF0000"/>
                </a:solidFill>
              </a:rPr>
              <a:t>Adenocarcinoma </a:t>
            </a:r>
            <a:r>
              <a:rPr lang="en-GB" sz="2400" dirty="0">
                <a:solidFill>
                  <a:srgbClr val="FF0000"/>
                </a:solidFill>
              </a:rPr>
              <a:t>of the vagina </a:t>
            </a:r>
            <a:r>
              <a:rPr lang="en-GB" sz="2400" dirty="0"/>
              <a:t>is an extremely rare tumour, </a:t>
            </a:r>
            <a:r>
              <a:rPr lang="en-GB" sz="2400" dirty="0" smtClean="0"/>
              <a:t>especially in </a:t>
            </a:r>
            <a:r>
              <a:rPr lang="en-GB" sz="2400" dirty="0"/>
              <a:t>young women. In 1971, however, </a:t>
            </a:r>
            <a:r>
              <a:rPr lang="en-GB" sz="2400" dirty="0" err="1"/>
              <a:t>Herbst</a:t>
            </a:r>
            <a:r>
              <a:rPr lang="en-GB" sz="2400" dirty="0"/>
              <a:t> </a:t>
            </a:r>
            <a:r>
              <a:rPr lang="en-GB" sz="2400" i="1" dirty="0"/>
              <a:t>et al. </a:t>
            </a:r>
            <a:r>
              <a:rPr lang="en-GB" sz="2400" dirty="0"/>
              <a:t>described 8 patients aged </a:t>
            </a:r>
            <a:r>
              <a:rPr lang="en-GB" sz="2400" dirty="0" smtClean="0"/>
              <a:t>15-22 years </a:t>
            </a:r>
            <a:r>
              <a:rPr lang="en-GB" sz="2400" dirty="0"/>
              <a:t>with this condition</a:t>
            </a:r>
            <a:r>
              <a:rPr lang="en-GB" sz="2400" dirty="0" smtClean="0"/>
              <a:t>.</a:t>
            </a:r>
          </a:p>
          <a:p>
            <a:pPr marL="342900" indent="-342900">
              <a:buFont typeface="Arial" panose="020B0604020202020204" pitchFamily="34" charset="0"/>
              <a:buChar char="•"/>
            </a:pPr>
            <a:r>
              <a:rPr lang="en-GB" sz="2400" dirty="0"/>
              <a:t>T</a:t>
            </a:r>
            <a:r>
              <a:rPr lang="en-GB" sz="2400" dirty="0" smtClean="0"/>
              <a:t>he </a:t>
            </a:r>
            <a:r>
              <a:rPr lang="en-GB" sz="2400" dirty="0"/>
              <a:t>administration of </a:t>
            </a:r>
            <a:r>
              <a:rPr lang="en-GB" sz="2400" dirty="0">
                <a:solidFill>
                  <a:srgbClr val="FF0000"/>
                </a:solidFill>
              </a:rPr>
              <a:t>diethylstilboestrol</a:t>
            </a:r>
            <a:r>
              <a:rPr lang="en-GB" sz="2400" dirty="0"/>
              <a:t> to women during pregnancy </a:t>
            </a:r>
            <a:r>
              <a:rPr lang="en-GB" sz="2400" dirty="0" smtClean="0"/>
              <a:t>is associated </a:t>
            </a:r>
            <a:r>
              <a:rPr lang="en-GB" sz="2400" dirty="0"/>
              <a:t>with an increased risk of </a:t>
            </a:r>
            <a:r>
              <a:rPr lang="en-GB" sz="2400" dirty="0">
                <a:solidFill>
                  <a:srgbClr val="FF0000"/>
                </a:solidFill>
              </a:rPr>
              <a:t>vaginal or cervical adenocarcinoma in </a:t>
            </a:r>
            <a:r>
              <a:rPr lang="en-GB" sz="2400" dirty="0" smtClean="0">
                <a:solidFill>
                  <a:srgbClr val="FF0000"/>
                </a:solidFill>
              </a:rPr>
              <a:t>their exposed </a:t>
            </a:r>
            <a:r>
              <a:rPr lang="en-GB" sz="2400" dirty="0">
                <a:solidFill>
                  <a:srgbClr val="FF0000"/>
                </a:solidFill>
              </a:rPr>
              <a:t>female </a:t>
            </a:r>
            <a:r>
              <a:rPr lang="en-GB" sz="2400" dirty="0" smtClean="0">
                <a:solidFill>
                  <a:srgbClr val="FF0000"/>
                </a:solidFill>
              </a:rPr>
              <a:t>offspring </a:t>
            </a:r>
            <a:r>
              <a:rPr lang="en-GB" sz="2400" dirty="0" smtClean="0"/>
              <a:t>(IARC Monographs Vol 6, 1974)</a:t>
            </a:r>
            <a:endParaRPr lang="en-US" altLang="en-US" sz="2400" dirty="0">
              <a:solidFill>
                <a:srgbClr val="FF0000"/>
              </a:solidFill>
            </a:endParaRPr>
          </a:p>
        </p:txBody>
      </p:sp>
      <p:sp>
        <p:nvSpPr>
          <p:cNvPr id="94212" name="Text Box 4"/>
          <p:cNvSpPr txBox="1">
            <a:spLocks noChangeArrowheads="1"/>
          </p:cNvSpPr>
          <p:nvPr/>
        </p:nvSpPr>
        <p:spPr bwMode="auto">
          <a:xfrm>
            <a:off x="2968625" y="176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94213" name="Picture 5" descr="IARC_Logo_English Blue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2988"/>
            <a:ext cx="2847975" cy="7350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31155" y="3707479"/>
            <a:ext cx="9117176" cy="1873250"/>
          </a:xfrm>
          <a:prstGeom prst="rect">
            <a:avLst/>
          </a:prstGeom>
        </p:spPr>
      </p:pic>
      <p:pic>
        <p:nvPicPr>
          <p:cNvPr id="4" name="Picture 3"/>
          <p:cNvPicPr>
            <a:picLocks noChangeAspect="1"/>
          </p:cNvPicPr>
          <p:nvPr/>
        </p:nvPicPr>
        <p:blipFill>
          <a:blip r:embed="rId5"/>
          <a:stretch>
            <a:fillRect/>
          </a:stretch>
        </p:blipFill>
        <p:spPr>
          <a:xfrm>
            <a:off x="0" y="5097409"/>
            <a:ext cx="9144000" cy="1754595"/>
          </a:xfrm>
          <a:prstGeom prst="rect">
            <a:avLst/>
          </a:prstGeom>
        </p:spPr>
      </p:pic>
    </p:spTree>
    <p:extLst>
      <p:ext uri="{BB962C8B-B14F-4D97-AF65-F5344CB8AC3E}">
        <p14:creationId xmlns:p14="http://schemas.microsoft.com/office/powerpoint/2010/main" val="527382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87325" y="25400"/>
            <a:ext cx="8956675" cy="889000"/>
          </a:xfrm>
        </p:spPr>
        <p:txBody>
          <a:bodyPr/>
          <a:lstStyle/>
          <a:p>
            <a:r>
              <a:rPr lang="en-GB" sz="4000" dirty="0" smtClean="0"/>
              <a:t>Challenges </a:t>
            </a:r>
            <a:r>
              <a:rPr lang="en-GB" sz="4000" dirty="0"/>
              <a:t>in the causal inference </a:t>
            </a:r>
            <a:r>
              <a:rPr lang="en-GB" sz="4000" dirty="0" smtClean="0"/>
              <a:t>for childhood </a:t>
            </a:r>
            <a:r>
              <a:rPr lang="en-GB" sz="4000" dirty="0"/>
              <a:t>cancer</a:t>
            </a:r>
            <a:endParaRPr lang="en-US" altLang="en-US" sz="4000" dirty="0"/>
          </a:p>
        </p:txBody>
      </p:sp>
      <p:sp>
        <p:nvSpPr>
          <p:cNvPr id="94211" name="Text Box 3"/>
          <p:cNvSpPr txBox="1">
            <a:spLocks noChangeArrowheads="1"/>
          </p:cNvSpPr>
          <p:nvPr/>
        </p:nvSpPr>
        <p:spPr bwMode="auto">
          <a:xfrm>
            <a:off x="270932" y="1092597"/>
            <a:ext cx="887306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panose="020B0604020202020204" pitchFamily="34" charset="0"/>
                <a:cs typeface="Arial" panose="020B0604020202020204" pitchFamily="34" charset="0"/>
              </a:defRPr>
            </a:lvl1pPr>
            <a:lvl2pPr marL="622300" indent="-176213">
              <a:defRPr>
                <a:solidFill>
                  <a:schemeClr val="tx1"/>
                </a:solidFill>
                <a:latin typeface="Arial" panose="020B0604020202020204" pitchFamily="34" charset="0"/>
                <a:cs typeface="Arial" panose="020B0604020202020204" pitchFamily="34" charset="0"/>
              </a:defRPr>
            </a:lvl2pPr>
            <a:lvl3pPr marL="1079500" indent="-1651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dirty="0">
                <a:solidFill>
                  <a:srgbClr val="FF0000"/>
                </a:solidFill>
                <a:cs typeface="Arial" charset="0"/>
              </a:rPr>
              <a:t>Occupational</a:t>
            </a:r>
            <a:r>
              <a:rPr lang="en-US" altLang="en-US" sz="2400" dirty="0">
                <a:cs typeface="Arial" charset="0"/>
              </a:rPr>
              <a:t> </a:t>
            </a:r>
            <a:r>
              <a:rPr lang="en-US" altLang="en-US" sz="2400" dirty="0" smtClean="0">
                <a:solidFill>
                  <a:srgbClr val="FF0000"/>
                </a:solidFill>
                <a:cs typeface="Arial" charset="0"/>
              </a:rPr>
              <a:t>cohorts</a:t>
            </a:r>
            <a:r>
              <a:rPr lang="en-US" altLang="en-US" sz="2400" dirty="0" smtClean="0">
                <a:cs typeface="Arial" charset="0"/>
              </a:rPr>
              <a:t>: important </a:t>
            </a:r>
            <a:r>
              <a:rPr lang="en-US" altLang="en-US" sz="2400" dirty="0">
                <a:cs typeface="Arial" charset="0"/>
              </a:rPr>
              <a:t>role in identification of environmental </a:t>
            </a:r>
            <a:r>
              <a:rPr lang="en-US" altLang="en-US" sz="2400" dirty="0" smtClean="0">
                <a:cs typeface="Arial" charset="0"/>
              </a:rPr>
              <a:t>carcinogens (chimney sweeps, radon</a:t>
            </a:r>
            <a:r>
              <a:rPr lang="en-US" altLang="en-US" sz="2400" dirty="0">
                <a:cs typeface="Arial" charset="0"/>
              </a:rPr>
              <a:t>, </a:t>
            </a:r>
            <a:r>
              <a:rPr lang="en-US" altLang="en-US" sz="2400" dirty="0" smtClean="0">
                <a:cs typeface="Arial" charset="0"/>
              </a:rPr>
              <a:t>benzene) with </a:t>
            </a:r>
            <a:r>
              <a:rPr lang="en-US" altLang="en-US" sz="2400" dirty="0">
                <a:cs typeface="Arial" charset="0"/>
              </a:rPr>
              <a:t>clearly defined study </a:t>
            </a:r>
            <a:r>
              <a:rPr lang="en-US" altLang="en-US" sz="2400" dirty="0" smtClean="0">
                <a:cs typeface="Arial" charset="0"/>
              </a:rPr>
              <a:t>population, prospective </a:t>
            </a:r>
            <a:r>
              <a:rPr lang="en-US" altLang="en-US" sz="2400" dirty="0">
                <a:cs typeface="Arial" charset="0"/>
              </a:rPr>
              <a:t>exposure assessment</a:t>
            </a:r>
            <a:r>
              <a:rPr lang="en-US" altLang="en-US" sz="2400" dirty="0" smtClean="0">
                <a:cs typeface="Arial" charset="0"/>
              </a:rPr>
              <a:t>, strong exposure contrast</a:t>
            </a:r>
            <a:endParaRPr lang="en-US" altLang="en-US" sz="2400" dirty="0">
              <a:cs typeface="Arial" charset="0"/>
            </a:endParaRPr>
          </a:p>
          <a:p>
            <a:pPr lvl="4"/>
            <a:endParaRPr lang="en-US" altLang="en-US" sz="2400" dirty="0">
              <a:cs typeface="Arial" charset="0"/>
            </a:endParaRPr>
          </a:p>
          <a:p>
            <a:r>
              <a:rPr lang="en-US" altLang="en-US" sz="2400" dirty="0">
                <a:cs typeface="Arial" charset="0"/>
              </a:rPr>
              <a:t>Childhood Cancer </a:t>
            </a:r>
            <a:r>
              <a:rPr lang="en-US" altLang="en-US" sz="2400" dirty="0" smtClean="0">
                <a:cs typeface="Arial" charset="0"/>
              </a:rPr>
              <a:t>very </a:t>
            </a:r>
            <a:r>
              <a:rPr lang="en-US" altLang="en-US" sz="2400" dirty="0">
                <a:cs typeface="Arial" charset="0"/>
              </a:rPr>
              <a:t>rare disease </a:t>
            </a:r>
            <a:r>
              <a:rPr lang="en-US" altLang="en-US" sz="2400" dirty="0" smtClean="0">
                <a:cs typeface="Arial" charset="0"/>
              </a:rPr>
              <a:t>-&gt; </a:t>
            </a:r>
            <a:r>
              <a:rPr lang="en-US" altLang="en-US" sz="2400" dirty="0">
                <a:solidFill>
                  <a:srgbClr val="FF0000"/>
                </a:solidFill>
                <a:cs typeface="Arial" charset="0"/>
              </a:rPr>
              <a:t>Case-control studies</a:t>
            </a:r>
            <a:r>
              <a:rPr lang="en-US" altLang="en-US" sz="2400" dirty="0">
                <a:cs typeface="Arial" charset="0"/>
              </a:rPr>
              <a:t>, </a:t>
            </a:r>
            <a:r>
              <a:rPr lang="en-US" altLang="en-US" sz="2400" dirty="0" smtClean="0">
                <a:cs typeface="Arial" charset="0"/>
              </a:rPr>
              <a:t/>
            </a:r>
            <a:br>
              <a:rPr lang="en-US" altLang="en-US" sz="2400" dirty="0" smtClean="0">
                <a:cs typeface="Arial" charset="0"/>
              </a:rPr>
            </a:br>
            <a:r>
              <a:rPr lang="en-US" altLang="en-US" sz="2400" dirty="0" smtClean="0">
                <a:cs typeface="Arial" charset="0"/>
              </a:rPr>
              <a:t>- often </a:t>
            </a:r>
            <a:r>
              <a:rPr lang="en-US" altLang="en-US" sz="2400" dirty="0">
                <a:cs typeface="Arial" charset="0"/>
              </a:rPr>
              <a:t>all </a:t>
            </a:r>
            <a:r>
              <a:rPr lang="en-US" altLang="en-US" sz="2400" dirty="0" smtClean="0">
                <a:cs typeface="Arial" charset="0"/>
              </a:rPr>
              <a:t>childhood cancer cases </a:t>
            </a:r>
            <a:r>
              <a:rPr lang="en-US" altLang="en-US" sz="2400" dirty="0" smtClean="0">
                <a:solidFill>
                  <a:srgbClr val="FF0000"/>
                </a:solidFill>
                <a:cs typeface="Arial" charset="0"/>
              </a:rPr>
              <a:t>combined</a:t>
            </a:r>
            <a:r>
              <a:rPr lang="en-US" altLang="en-US" sz="2400" dirty="0" smtClean="0">
                <a:cs typeface="Arial" charset="0"/>
              </a:rPr>
              <a:t>, </a:t>
            </a:r>
            <a:br>
              <a:rPr lang="en-US" altLang="en-US" sz="2400" dirty="0" smtClean="0">
                <a:cs typeface="Arial" charset="0"/>
              </a:rPr>
            </a:br>
            <a:r>
              <a:rPr lang="en-US" altLang="en-US" sz="2400" dirty="0" smtClean="0">
                <a:cs typeface="Arial" charset="0"/>
              </a:rPr>
              <a:t>- questionnaire-based exposure information, </a:t>
            </a:r>
            <a:r>
              <a:rPr lang="en-US" altLang="en-US" sz="2400" dirty="0" smtClean="0">
                <a:solidFill>
                  <a:srgbClr val="FF0000"/>
                </a:solidFill>
                <a:cs typeface="Arial" charset="0"/>
              </a:rPr>
              <a:t>Recall </a:t>
            </a:r>
            <a:r>
              <a:rPr lang="en-US" altLang="en-US" sz="2400" dirty="0">
                <a:solidFill>
                  <a:srgbClr val="FF0000"/>
                </a:solidFill>
                <a:cs typeface="Arial" charset="0"/>
              </a:rPr>
              <a:t>bias</a:t>
            </a:r>
            <a:r>
              <a:rPr lang="en-US" altLang="en-US" sz="2400" dirty="0">
                <a:cs typeface="Arial" charset="0"/>
              </a:rPr>
              <a:t>?</a:t>
            </a:r>
            <a:br>
              <a:rPr lang="en-US" altLang="en-US" sz="2400" dirty="0">
                <a:cs typeface="Arial" charset="0"/>
              </a:rPr>
            </a:br>
            <a:r>
              <a:rPr lang="en-US" altLang="en-US" sz="2400" dirty="0" smtClean="0">
                <a:cs typeface="Arial" charset="0"/>
              </a:rPr>
              <a:t>(coffee </a:t>
            </a:r>
            <a:r>
              <a:rPr lang="en-US" altLang="en-US" sz="2400" dirty="0">
                <a:cs typeface="Arial" charset="0"/>
              </a:rPr>
              <a:t>drinking and childhood </a:t>
            </a:r>
            <a:r>
              <a:rPr lang="en-US" altLang="en-US" sz="2400" dirty="0" smtClean="0">
                <a:cs typeface="Arial" charset="0"/>
              </a:rPr>
              <a:t>leukemia?)</a:t>
            </a:r>
            <a:endParaRPr lang="en-US" altLang="en-US" sz="2400" dirty="0">
              <a:cs typeface="Arial" charset="0"/>
            </a:endParaRPr>
          </a:p>
          <a:p>
            <a:endParaRPr lang="de-DE" sz="2400" u="sng" dirty="0">
              <a:cs typeface="Arial" charset="0"/>
            </a:endParaRPr>
          </a:p>
          <a:p>
            <a:r>
              <a:rPr lang="de-DE" sz="2400" dirty="0" smtClean="0">
                <a:cs typeface="Arial" charset="0"/>
              </a:rPr>
              <a:t> Conceptionally different exposure metrics are often highly correlated -&gt; </a:t>
            </a:r>
            <a:r>
              <a:rPr lang="de-DE" sz="2400" dirty="0" smtClean="0">
                <a:solidFill>
                  <a:srgbClr val="FF0000"/>
                </a:solidFill>
                <a:cs typeface="Arial" charset="0"/>
              </a:rPr>
              <a:t>difficult </a:t>
            </a:r>
            <a:r>
              <a:rPr lang="de-DE" sz="2400" dirty="0">
                <a:solidFill>
                  <a:srgbClr val="FF0000"/>
                </a:solidFill>
                <a:cs typeface="Arial" charset="0"/>
              </a:rPr>
              <a:t>to disentangle </a:t>
            </a:r>
            <a:r>
              <a:rPr lang="de-DE" sz="2400" dirty="0" smtClean="0">
                <a:cs typeface="Arial" charset="0"/>
              </a:rPr>
              <a:t>preconceptional, gestational by </a:t>
            </a:r>
            <a:r>
              <a:rPr lang="de-DE" sz="2400" dirty="0">
                <a:cs typeface="Arial" charset="0"/>
              </a:rPr>
              <a:t>trimester, </a:t>
            </a:r>
            <a:r>
              <a:rPr lang="de-DE" sz="2400" dirty="0" smtClean="0">
                <a:cs typeface="Arial" charset="0"/>
              </a:rPr>
              <a:t>postnatal, maternal/paternal exposures</a:t>
            </a:r>
            <a:endParaRPr lang="en-US" altLang="en-US" sz="2400" dirty="0" smtClean="0">
              <a:solidFill>
                <a:srgbClr val="3333FF"/>
              </a:solidFill>
              <a:latin typeface="Tahoma" panose="020B0604030504040204" pitchFamily="34" charset="0"/>
              <a:cs typeface="Tahoma" panose="020B0604030504040204" pitchFamily="34" charset="0"/>
            </a:endParaRPr>
          </a:p>
          <a:p>
            <a:pPr lvl="4"/>
            <a:r>
              <a:rPr lang="en-US" altLang="en-US" sz="2400" dirty="0" smtClean="0">
                <a:solidFill>
                  <a:srgbClr val="3333FF"/>
                </a:solidFill>
                <a:latin typeface="Tahoma" panose="020B0604030504040204" pitchFamily="34" charset="0"/>
                <a:cs typeface="Tahoma" panose="020B0604030504040204" pitchFamily="34" charset="0"/>
              </a:rPr>
              <a:t> </a:t>
            </a:r>
          </a:p>
          <a:p>
            <a:pPr lvl="4"/>
            <a:endParaRPr lang="en-US" altLang="en-US" sz="2400" dirty="0">
              <a:solidFill>
                <a:srgbClr val="3333FF"/>
              </a:solidFill>
              <a:latin typeface="Tahoma" panose="020B0604030504040204" pitchFamily="34" charset="0"/>
              <a:cs typeface="Tahoma" panose="020B0604030504040204" pitchFamily="34" charset="0"/>
            </a:endParaRPr>
          </a:p>
        </p:txBody>
      </p:sp>
      <p:sp>
        <p:nvSpPr>
          <p:cNvPr id="94212" name="Text Box 4"/>
          <p:cNvSpPr txBox="1">
            <a:spLocks noChangeArrowheads="1"/>
          </p:cNvSpPr>
          <p:nvPr/>
        </p:nvSpPr>
        <p:spPr bwMode="auto">
          <a:xfrm>
            <a:off x="2968625" y="176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Tree>
    <p:extLst>
      <p:ext uri="{BB962C8B-B14F-4D97-AF65-F5344CB8AC3E}">
        <p14:creationId xmlns:p14="http://schemas.microsoft.com/office/powerpoint/2010/main" val="3044538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FF"/>
      </a:hlink>
      <a:folHlink>
        <a:srgbClr val="3333FF"/>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ARCSlideTemplateEn2015">
  <a:themeElements>
    <a:clrScheme name="IARCSlideTemplateEn2011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IARCSlideTemplateEn2011">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ARCSlideTemplateEn2011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IARCSlideTemplateEn2011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IARCSlideTemplateEn2011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IARCSlideTemplateEn2011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IARCSlideTemplateEn2011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IARCSlideTemplateEn2011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IARCSlideTemplateEn2011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IARCSlideTemplateEn2011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IARCSlideTemplateEn2011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IARCSlideTemplateEn2011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
      <a:dk1>
        <a:srgbClr val="0000FF"/>
      </a:dk1>
      <a:lt1>
        <a:srgbClr val="EAEAEA"/>
      </a:lt1>
      <a:dk2>
        <a:srgbClr val="008000"/>
      </a:dk2>
      <a:lt2>
        <a:srgbClr val="008000"/>
      </a:lt2>
      <a:accent1>
        <a:srgbClr val="008000"/>
      </a:accent1>
      <a:accent2>
        <a:srgbClr val="008000"/>
      </a:accent2>
      <a:accent3>
        <a:srgbClr val="F3F3F3"/>
      </a:accent3>
      <a:accent4>
        <a:srgbClr val="0000DA"/>
      </a:accent4>
      <a:accent5>
        <a:srgbClr val="AAC0AA"/>
      </a:accent5>
      <a:accent6>
        <a:srgbClr val="007300"/>
      </a:accent6>
      <a:hlink>
        <a:srgbClr val="008000"/>
      </a:hlink>
      <a:folHlink>
        <a:srgbClr val="008000"/>
      </a:folHlink>
    </a:clrScheme>
    <a:fontScheme name="1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5231</TotalTime>
  <Words>4334</Words>
  <Application>Microsoft Office PowerPoint</Application>
  <PresentationFormat>On-screen Show (4:3)</PresentationFormat>
  <Paragraphs>640</Paragraphs>
  <Slides>51</Slides>
  <Notes>38</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51</vt:i4>
      </vt:variant>
    </vt:vector>
  </HeadingPairs>
  <TitlesOfParts>
    <vt:vector size="72" baseType="lpstr">
      <vt:lpstr>ＭＳ Ｐゴシック</vt:lpstr>
      <vt:lpstr>ＭＳ Ｐゴシック</vt:lpstr>
      <vt:lpstr>Arial</vt:lpstr>
      <vt:lpstr>Book Antiqua</vt:lpstr>
      <vt:lpstr>Calibri</vt:lpstr>
      <vt:lpstr>Symbol</vt:lpstr>
      <vt:lpstr>Tahoma</vt:lpstr>
      <vt:lpstr>Times New Roman</vt:lpstr>
      <vt:lpstr>Tw Cen MT</vt:lpstr>
      <vt:lpstr>Wingdings</vt:lpstr>
      <vt:lpstr>Wingdings 2</vt:lpstr>
      <vt:lpstr>Default Design</vt:lpstr>
      <vt:lpstr>IARCSlideTemplateEn2015</vt:lpstr>
      <vt:lpstr>default</vt:lpstr>
      <vt:lpstr>6_Default Design</vt:lpstr>
      <vt:lpstr>2_default</vt:lpstr>
      <vt:lpstr>4_default</vt:lpstr>
      <vt:lpstr>1_default</vt:lpstr>
      <vt:lpstr>5_Default Design</vt:lpstr>
      <vt:lpstr>3_default</vt:lpstr>
      <vt:lpstr>8_default</vt:lpstr>
      <vt:lpstr>An overview of the IARC Monographs programme's evaluations of risk factors for childhood cancer and a perspective on ongoing research  Kurt Straif MD PhD MPH </vt:lpstr>
      <vt:lpstr>“The encyclopaedia of carcinogens”</vt:lpstr>
      <vt:lpstr>Vol 100E, Parental smoking</vt:lpstr>
      <vt:lpstr>Vol 100D, Ionizing radiation</vt:lpstr>
      <vt:lpstr>PowerPoint Presentation</vt:lpstr>
      <vt:lpstr>Vol 80 (2002), Non-ionizing radiation</vt:lpstr>
      <vt:lpstr>Epstein-Barr virus &amp; malaria, V100&amp;104</vt:lpstr>
      <vt:lpstr>Vol 100, Diethylstilbestrol</vt:lpstr>
      <vt:lpstr>Challenges in the causal inference for childhood cancer</vt:lpstr>
      <vt:lpstr>Challenges in the causal inference for childhood cancer</vt:lpstr>
      <vt:lpstr>Childhood cancer registries, Vol 1, 1988</vt:lpstr>
      <vt:lpstr>Childhood cancer registries, Vol 2, 1998</vt:lpstr>
      <vt:lpstr>International Incidence of Childhood Cancer (IICC-3) 2001-2010 </vt:lpstr>
      <vt:lpstr>Consortia of prospective cohort studies, I4C</vt:lpstr>
      <vt:lpstr>Agricultural pesticide exposures and risk of childhood cancers</vt:lpstr>
      <vt:lpstr>Exposure Assessment</vt:lpstr>
      <vt:lpstr>Exposure Modeling</vt:lpstr>
      <vt:lpstr>I4C Cohorts &amp; Cancer Cases</vt:lpstr>
      <vt:lpstr>Ways forward</vt:lpstr>
      <vt:lpstr>Ways forward</vt:lpstr>
      <vt:lpstr>Annual update from the Monographs</vt:lpstr>
      <vt:lpstr>Acknowledgements</vt:lpstr>
      <vt:lpstr>Global burden and control of cancer</vt:lpstr>
      <vt:lpstr>The IARC Monographs, a worldwide endeavour that since 1971  has involved over 1000 scientists from over 50 countries</vt:lpstr>
      <vt:lpstr>Advisory Group, Priorities 2015-2019</vt:lpstr>
      <vt:lpstr>How are Evaluations Conducted?</vt:lpstr>
      <vt:lpstr>WHO Declaration of Interests</vt:lpstr>
      <vt:lpstr>Subgroup work</vt:lpstr>
      <vt:lpstr>Evaluating human data (Subgroup 2)</vt:lpstr>
      <vt:lpstr>Evaluating experimental animal data (Subgroup 3)</vt:lpstr>
      <vt:lpstr>Evaluating mechanistic and other data (Subgroup 4)</vt:lpstr>
      <vt:lpstr>The plenary sessions will combine the human and experimental evaluations</vt:lpstr>
      <vt:lpstr>Mechanistic data can be pivotal when the human data are not conclusive</vt:lpstr>
      <vt:lpstr>IARC Monographs, Volume 100  A Review of Human Carcinogens</vt:lpstr>
      <vt:lpstr>The IARC Monographs, Volume 100</vt:lpstr>
      <vt:lpstr>PowerPoint Presentation</vt:lpstr>
      <vt:lpstr>History of IARC Cancer Prevention Handbooks</vt:lpstr>
      <vt:lpstr>particular challenges in the causal inference for childhood cancer</vt:lpstr>
      <vt:lpstr>Childhood cancer registries</vt:lpstr>
      <vt:lpstr>Investigators</vt:lpstr>
      <vt:lpstr>Exposure Approaches in Childhood Cancer Research</vt:lpstr>
      <vt:lpstr>Application to I4C</vt:lpstr>
      <vt:lpstr>Study Design</vt:lpstr>
      <vt:lpstr>Occupational Exposure Assessment</vt:lpstr>
      <vt:lpstr>Strengths &amp; Limitations</vt:lpstr>
      <vt:lpstr>Occupational Exposure Assessment</vt:lpstr>
      <vt:lpstr>Booth, biological dust</vt:lpstr>
      <vt:lpstr>Discussion after presentation</vt:lpstr>
      <vt:lpstr>Environmental Group</vt:lpstr>
      <vt:lpstr>Environmental Group</vt:lpstr>
      <vt:lpstr>Environmental Group, plenary</vt:lpstr>
    </vt:vector>
  </TitlesOfParts>
  <Company>IARC/WHO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the Carcinogenicity of Red Meat &amp; Processed Meat in the IARC Monographs</dc:title>
  <dc:creator>Dana Loomis</dc:creator>
  <cp:lastModifiedBy>Kurt Straif</cp:lastModifiedBy>
  <cp:revision>120</cp:revision>
  <dcterms:created xsi:type="dcterms:W3CDTF">2015-11-05T12:54:04Z</dcterms:created>
  <dcterms:modified xsi:type="dcterms:W3CDTF">2016-10-30T08:05:20Z</dcterms:modified>
</cp:coreProperties>
</file>