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9" r:id="rId61"/>
    <p:sldId id="320" r:id="rId62"/>
    <p:sldId id="321" r:id="rId63"/>
    <p:sldId id="322" r:id="rId64"/>
    <p:sldId id="316" r:id="rId65"/>
    <p:sldId id="317" r:id="rId66"/>
    <p:sldId id="318" r:id="rId6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8D-498B-9329-61D9E29F191E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48D-498B-9329-61D9E29F191E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C48D-498B-9329-61D9E29F191E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48D-498B-9329-61D9E29F191E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C48D-498B-9329-61D9E29F191E}"/>
              </c:ext>
            </c:extLst>
          </c:dPt>
          <c:dLbls>
            <c:delete val="1"/>
          </c:dLbls>
          <c:val>
            <c:numRef>
              <c:f>Foglio3!$I$3:$I$7</c:f>
              <c:numCache>
                <c:formatCode>0</c:formatCode>
                <c:ptCount val="5"/>
                <c:pt idx="0">
                  <c:v>37.919463087248324</c:v>
                </c:pt>
                <c:pt idx="1">
                  <c:v>21.812080536912752</c:v>
                </c:pt>
                <c:pt idx="2">
                  <c:v>16.44295302013423</c:v>
                </c:pt>
                <c:pt idx="3">
                  <c:v>11.74496644295302</c:v>
                </c:pt>
                <c:pt idx="4">
                  <c:v>12.080536912751679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48D-498B-9329-61D9E29F19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32787712"/>
        <c:axId val="21778368"/>
        <c:axId val="0"/>
      </c:bar3DChart>
      <c:catAx>
        <c:axId val="1327877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21778368"/>
        <c:crosses val="autoZero"/>
        <c:auto val="1"/>
        <c:lblAlgn val="ctr"/>
        <c:lblOffset val="100"/>
        <c:noMultiLvlLbl val="0"/>
      </c:catAx>
      <c:valAx>
        <c:axId val="2177836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3278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2915D-270B-4ABC-A637-D6470826B7E3}" type="datetimeFigureOut">
              <a:rPr lang="it-IT" smtClean="0"/>
              <a:t>27/10/2017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940D9-5CAF-4E6B-B816-49C14EC911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191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712788"/>
            <a:ext cx="4572000" cy="3429000"/>
          </a:xfrm>
          <a:ln/>
        </p:spPr>
      </p:sp>
      <p:sp>
        <p:nvSpPr>
          <p:cNvPr id="32771" name="Segnaposto no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428322" y="4343290"/>
            <a:ext cx="5786387" cy="41153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it-IT">
              <a:latin typeface="Arial" charset="0"/>
            </a:endParaRPr>
          </a:p>
        </p:txBody>
      </p:sp>
      <p:sp>
        <p:nvSpPr>
          <p:cNvPr id="32772" name="Segnaposto numero diapositiva 3"/>
          <p:cNvSpPr txBox="1">
            <a:spLocks noChangeArrowheads="1"/>
          </p:cNvSpPr>
          <p:nvPr/>
        </p:nvSpPr>
        <p:spPr bwMode="auto">
          <a:xfrm>
            <a:off x="3885608" y="8686579"/>
            <a:ext cx="2972393" cy="45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C4571EB-D9D6-45AC-8694-C3AD59B63BAD}" type="slidenum">
              <a:rPr lang="it-IT" altLang="it-IT" sz="1200">
                <a:solidFill>
                  <a:srgbClr val="FFFF99"/>
                </a:solidFill>
              </a:rPr>
              <a:pPr algn="r" eaLnBrk="1" hangingPunct="1"/>
              <a:t>16</a:t>
            </a:fld>
            <a:endParaRPr lang="it-IT" altLang="it-IT" sz="12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63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712788"/>
            <a:ext cx="4572000" cy="3429000"/>
          </a:xfrm>
          <a:ln/>
        </p:spPr>
      </p:sp>
      <p:sp>
        <p:nvSpPr>
          <p:cNvPr id="32771" name="Segnaposto no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428322" y="4343290"/>
            <a:ext cx="5786387" cy="41153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it-IT">
              <a:latin typeface="Arial" charset="0"/>
            </a:endParaRPr>
          </a:p>
        </p:txBody>
      </p:sp>
      <p:sp>
        <p:nvSpPr>
          <p:cNvPr id="32772" name="Segnaposto numero diapositiva 3"/>
          <p:cNvSpPr txBox="1">
            <a:spLocks noChangeArrowheads="1"/>
          </p:cNvSpPr>
          <p:nvPr/>
        </p:nvSpPr>
        <p:spPr bwMode="auto">
          <a:xfrm>
            <a:off x="3885608" y="8686579"/>
            <a:ext cx="2972393" cy="45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C4571EB-D9D6-45AC-8694-C3AD59B63BAD}" type="slidenum">
              <a:rPr lang="it-IT" altLang="it-IT" sz="1200">
                <a:solidFill>
                  <a:srgbClr val="FFFF99"/>
                </a:solidFill>
              </a:rPr>
              <a:pPr algn="r" eaLnBrk="1" hangingPunct="1"/>
              <a:t>17</a:t>
            </a:fld>
            <a:endParaRPr lang="it-IT" altLang="it-IT" sz="12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56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712788"/>
            <a:ext cx="4572000" cy="3429000"/>
          </a:xfrm>
          <a:ln/>
        </p:spPr>
      </p:sp>
      <p:sp>
        <p:nvSpPr>
          <p:cNvPr id="32771" name="Segnaposto no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428322" y="4343290"/>
            <a:ext cx="5786387" cy="41153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it-IT">
              <a:latin typeface="Arial" charset="0"/>
            </a:endParaRPr>
          </a:p>
        </p:txBody>
      </p:sp>
      <p:sp>
        <p:nvSpPr>
          <p:cNvPr id="32772" name="Segnaposto numero diapositiva 3"/>
          <p:cNvSpPr txBox="1">
            <a:spLocks noChangeArrowheads="1"/>
          </p:cNvSpPr>
          <p:nvPr/>
        </p:nvSpPr>
        <p:spPr bwMode="auto">
          <a:xfrm>
            <a:off x="3885608" y="8686579"/>
            <a:ext cx="2972393" cy="45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C4571EB-D9D6-45AC-8694-C3AD59B63BAD}" type="slidenum">
              <a:rPr lang="it-IT" altLang="it-IT" sz="1200">
                <a:solidFill>
                  <a:srgbClr val="FFFF99"/>
                </a:solidFill>
              </a:rPr>
              <a:pPr algn="r" eaLnBrk="1" hangingPunct="1"/>
              <a:t>19</a:t>
            </a:fld>
            <a:endParaRPr lang="it-IT" altLang="it-IT" sz="12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3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ChangeArrowheads="1"/>
          </p:cNvSpPr>
          <p:nvPr/>
        </p:nvSpPr>
        <p:spPr bwMode="auto">
          <a:xfrm>
            <a:off x="3885608" y="8686579"/>
            <a:ext cx="2972393" cy="45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0779993-E444-49CA-8697-894DD0ECCC31}" type="slidenum">
              <a:rPr lang="it-IT" altLang="it-IT" sz="1200">
                <a:solidFill>
                  <a:srgbClr val="FFFF99"/>
                </a:solidFill>
              </a:rPr>
              <a:pPr algn="r" eaLnBrk="1" hangingPunct="1"/>
              <a:t>20</a:t>
            </a:fld>
            <a:endParaRPr lang="it-IT" altLang="it-IT" sz="1200">
              <a:solidFill>
                <a:srgbClr val="FFFF99"/>
              </a:solidFill>
            </a:endParaRPr>
          </a:p>
        </p:txBody>
      </p:sp>
      <p:sp>
        <p:nvSpPr>
          <p:cNvPr id="3379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712788"/>
            <a:ext cx="4572000" cy="3429000"/>
          </a:xfrm>
          <a:ln/>
        </p:spPr>
      </p:sp>
      <p:sp>
        <p:nvSpPr>
          <p:cNvPr id="33796" name="Segnaposto numero diapositiva 3"/>
          <p:cNvSpPr txBox="1">
            <a:spLocks noChangeArrowheads="1"/>
          </p:cNvSpPr>
          <p:nvPr/>
        </p:nvSpPr>
        <p:spPr bwMode="auto">
          <a:xfrm>
            <a:off x="3885608" y="8685109"/>
            <a:ext cx="2970776" cy="45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5" tIns="45902" rIns="91805" bIns="45902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5A67204-A9F3-42CC-A1F5-6851BB7A8B42}" type="slidenum">
              <a:rPr lang="it-IT" altLang="it-IT" sz="1200" b="1">
                <a:solidFill>
                  <a:srgbClr val="000000"/>
                </a:solidFill>
              </a:rPr>
              <a:pPr algn="r" eaLnBrk="1" hangingPunct="1"/>
              <a:t>20</a:t>
            </a:fld>
            <a:endParaRPr lang="it-IT" altLang="it-IT" sz="1200" b="1">
              <a:solidFill>
                <a:srgbClr val="000000"/>
              </a:solidFill>
            </a:endParaRPr>
          </a:p>
        </p:txBody>
      </p:sp>
      <p:sp>
        <p:nvSpPr>
          <p:cNvPr id="33797" name="Segnaposto note 4"/>
          <p:cNvSpPr>
            <a:spLocks noChangeArrowheads="1"/>
          </p:cNvSpPr>
          <p:nvPr/>
        </p:nvSpPr>
        <p:spPr bwMode="auto">
          <a:xfrm>
            <a:off x="685316" y="4343290"/>
            <a:ext cx="5487370" cy="41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5" tIns="45902" rIns="91805" bIns="45902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>
              <a:spcBef>
                <a:spcPts val="400"/>
              </a:spcBef>
            </a:pPr>
            <a:endParaRPr lang="it-IT" altLang="it-IT" sz="12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798" name="Segnaposto note 5"/>
          <p:cNvSpPr txBox="1">
            <a:spLocks noGrp="1"/>
          </p:cNvSpPr>
          <p:nvPr>
            <p:ph type="body" sz="quarter" idx="1"/>
          </p:nvPr>
        </p:nvSpPr>
        <p:spPr bwMode="auto">
          <a:xfrm>
            <a:off x="286088" y="4285928"/>
            <a:ext cx="6214708" cy="45153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5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Segnaposto note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endParaRPr altLang="it-IT">
              <a:latin typeface="Arial" charset="0"/>
            </a:endParaRPr>
          </a:p>
        </p:txBody>
      </p:sp>
      <p:sp>
        <p:nvSpPr>
          <p:cNvPr id="37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F83DDCE-E86C-4CD4-87C4-8422A79E0E48}" type="slidenum">
              <a:rPr altLang="it-IT" smtClean="0">
                <a:solidFill>
                  <a:srgbClr val="FFFF9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altLang="it-IT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19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Segnaposto note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it-IT">
              <a:latin typeface="Arial" charset="0"/>
            </a:endParaRPr>
          </a:p>
        </p:txBody>
      </p:sp>
      <p:sp>
        <p:nvSpPr>
          <p:cNvPr id="35844" name="Segnaposto numero diapositiva 3"/>
          <p:cNvSpPr txBox="1">
            <a:spLocks noChangeArrowheads="1"/>
          </p:cNvSpPr>
          <p:nvPr/>
        </p:nvSpPr>
        <p:spPr bwMode="auto">
          <a:xfrm>
            <a:off x="3885608" y="8686579"/>
            <a:ext cx="2972393" cy="45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E3ED2FB9-EC0E-4637-BE45-11D3FC7487A8}" type="slidenum">
              <a:rPr lang="it-IT" altLang="it-IT" sz="1200">
                <a:solidFill>
                  <a:srgbClr val="FFFF99"/>
                </a:solidFill>
              </a:rPr>
              <a:pPr algn="r" eaLnBrk="1" hangingPunct="1"/>
              <a:t>24</a:t>
            </a:fld>
            <a:endParaRPr lang="it-IT" altLang="it-IT" sz="12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66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Segnaposto note 2"/>
          <p:cNvSpPr txBox="1">
            <a:spLocks noGrp="1"/>
          </p:cNvSpPr>
          <p:nvPr>
            <p:ph type="body" idx="1"/>
          </p:nvPr>
        </p:nvSpPr>
        <p:spPr bwMode="auto">
          <a:xfrm>
            <a:off x="373368" y="4343290"/>
            <a:ext cx="5799317" cy="41153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altLang="it-IT">
              <a:latin typeface="Courier New" pitchFamily="49" charset="0"/>
              <a:cs typeface="Courier New" pitchFamily="49" charset="0"/>
            </a:endParaRPr>
          </a:p>
          <a:p>
            <a:pPr eaLnBrk="1" hangingPunct="1"/>
            <a:endParaRPr altLang="it-IT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ED1308-027F-40D8-95B6-E75FAEC4C14D}" type="slidenum">
              <a:rPr altLang="it-IT" smtClean="0">
                <a:solidFill>
                  <a:srgbClr val="FFFF99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altLang="it-IT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96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2521EA-D93F-462B-B8C1-51739B1613B7}" type="slidenum">
              <a:rPr lang="it-IT">
                <a:solidFill>
                  <a:srgbClr val="FFFF99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it-IT">
              <a:solidFill>
                <a:srgbClr val="FFFF99"/>
              </a:solidFill>
              <a:latin typeface="Arial" charset="0"/>
              <a:cs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endParaRPr lang="it-IT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50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45FB-2212-4DEC-AC01-34AD08BD6BE5}" type="datetimeFigureOut">
              <a:rPr lang="it-IT" smtClean="0"/>
              <a:t>27/10/2017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8473-CDDC-4F20-9E34-00CD4517B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45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45FB-2212-4DEC-AC01-34AD08BD6BE5}" type="datetimeFigureOut">
              <a:rPr lang="it-IT" smtClean="0"/>
              <a:t>27/10/2017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8473-CDDC-4F20-9E34-00CD4517B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005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45FB-2212-4DEC-AC01-34AD08BD6BE5}" type="datetimeFigureOut">
              <a:rPr lang="it-IT" smtClean="0"/>
              <a:t>27/10/2017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8473-CDDC-4F20-9E34-00CD4517B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51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F8A1B5A-A6DA-4032-A40D-E0659B7A921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2648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45FB-2212-4DEC-AC01-34AD08BD6BE5}" type="datetimeFigureOut">
              <a:rPr lang="it-IT" smtClean="0"/>
              <a:t>27/10/2017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8473-CDDC-4F20-9E34-00CD4517B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58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45FB-2212-4DEC-AC01-34AD08BD6BE5}" type="datetimeFigureOut">
              <a:rPr lang="it-IT" smtClean="0"/>
              <a:t>27/10/2017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8473-CDDC-4F20-9E34-00CD4517B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02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45FB-2212-4DEC-AC01-34AD08BD6BE5}" type="datetimeFigureOut">
              <a:rPr lang="it-IT" smtClean="0"/>
              <a:t>27/10/2017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8473-CDDC-4F20-9E34-00CD4517B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101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45FB-2212-4DEC-AC01-34AD08BD6BE5}" type="datetimeFigureOut">
              <a:rPr lang="it-IT" smtClean="0"/>
              <a:t>27/10/2017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8473-CDDC-4F20-9E34-00CD4517B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380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45FB-2212-4DEC-AC01-34AD08BD6BE5}" type="datetimeFigureOut">
              <a:rPr lang="it-IT" smtClean="0"/>
              <a:t>27/10/2017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8473-CDDC-4F20-9E34-00CD4517B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316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45FB-2212-4DEC-AC01-34AD08BD6BE5}" type="datetimeFigureOut">
              <a:rPr lang="it-IT" smtClean="0"/>
              <a:t>27/10/2017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8473-CDDC-4F20-9E34-00CD4517B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336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45FB-2212-4DEC-AC01-34AD08BD6BE5}" type="datetimeFigureOut">
              <a:rPr lang="it-IT" smtClean="0"/>
              <a:t>27/10/2017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8473-CDDC-4F20-9E34-00CD4517B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618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45FB-2212-4DEC-AC01-34AD08BD6BE5}" type="datetimeFigureOut">
              <a:rPr lang="it-IT" smtClean="0"/>
              <a:t>27/10/2017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B8473-CDDC-4F20-9E34-00CD4517B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50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E45FB-2212-4DEC-AC01-34AD08BD6BE5}" type="datetimeFigureOut">
              <a:rPr lang="it-IT" smtClean="0"/>
              <a:t>27/10/2017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8473-CDDC-4F20-9E34-00CD4517B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709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9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9.jpe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7016" y="272842"/>
            <a:ext cx="8389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 Black" panose="020B0A04020102020204" pitchFamily="34" charset="0"/>
              </a:rPr>
              <a:t>ANNUAL RAMAZZINI DAYS</a:t>
            </a:r>
            <a:endParaRPr lang="it-IT" sz="400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347864" y="5879013"/>
            <a:ext cx="2659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 Black" panose="020B0A04020102020204" pitchFamily="34" charset="0"/>
              </a:rPr>
              <a:t>Carpi, Italy</a:t>
            </a:r>
            <a:endParaRPr lang="it-IT" b="1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b="1">
                <a:solidFill>
                  <a:srgbClr val="C00000"/>
                </a:solidFill>
                <a:latin typeface="Arial Black" panose="020B0A04020102020204" pitchFamily="34" charset="0"/>
              </a:rPr>
              <a:t>26-29 October 2017</a:t>
            </a:r>
            <a:endParaRPr lang="it-IT" b="1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87016" y="1611957"/>
            <a:ext cx="8677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 Black" panose="020B0A04020102020204" pitchFamily="34" charset="0"/>
              </a:rPr>
              <a:t>Environmental health in contaminated sites: recent findings and clues for international cooperation</a:t>
            </a:r>
            <a:endParaRPr lang="it-IT" sz="280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828428" y="3094509"/>
            <a:ext cx="7632004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4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Pietro Comba</a:t>
            </a:r>
            <a:endParaRPr lang="it-IT" sz="24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it-IT" sz="2400" b="1" i="1" baseline="3000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Environmental and Social Epidemiology Unit</a:t>
            </a:r>
          </a:p>
          <a:p>
            <a:pPr algn="ctr">
              <a:defRPr/>
            </a:pPr>
            <a:r>
              <a:rPr lang="it-IT" sz="2400" b="1" i="1" baseline="3000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Department of Environment and Health</a:t>
            </a:r>
          </a:p>
          <a:p>
            <a:pPr algn="ctr">
              <a:defRPr/>
            </a:pPr>
            <a:r>
              <a:rPr lang="it-IT" sz="2400" b="1" i="1" baseline="3000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Istituto Superiore di Sanità</a:t>
            </a:r>
            <a:endParaRPr lang="it-IT" sz="2400" b="1" i="1" baseline="30000" dirty="0">
              <a:solidFill>
                <a:srgbClr val="C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921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48069"/>
            <a:ext cx="9152792" cy="611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11" descr="issdef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491880" y="114637"/>
            <a:ext cx="2148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Prequel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106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SSIMO CORBO\Desktop\cover oms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9320"/>
            <a:ext cx="4161992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SSIMO CORBO\Desktop\front oms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542197"/>
            <a:ext cx="410636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issdef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40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SIMO CORBO\Desktop\ISTISAN 05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260648"/>
            <a:ext cx="4299439" cy="600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38991" y="197373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Epidemiological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remediation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Union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funds</a:t>
            </a:r>
          </a:p>
          <a:p>
            <a:b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Edited</a:t>
            </a: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Liliana Cori, Manuela Cocchi </a:t>
            </a:r>
          </a:p>
          <a:p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Pietro Comba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9512" y="637203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http://www.iss.it/binary/publ/publi/05-1.1114595447.pdf</a:t>
            </a:r>
          </a:p>
        </p:txBody>
      </p:sp>
    </p:spTree>
    <p:extLst>
      <p:ext uri="{BB962C8B-B14F-4D97-AF65-F5344CB8AC3E}">
        <p14:creationId xmlns:p14="http://schemas.microsoft.com/office/powerpoint/2010/main" val="1663377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SSIMO CORBO\Desktop\img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88640"/>
            <a:ext cx="4344516" cy="6061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644008" y="197373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Epidemiologic studies in polluted sites: scientific background, methodology, management, and aspects of equity</a:t>
            </a:r>
          </a:p>
          <a:p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Edited by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Fabrizio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Bianchi 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Pietro Comba </a:t>
            </a:r>
            <a:endParaRPr lang="it-IT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637203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http://www.iss.it/binary/publ/cont/06-19.1162907147.pdf</a:t>
            </a:r>
          </a:p>
        </p:txBody>
      </p:sp>
    </p:spTree>
    <p:extLst>
      <p:ext uri="{BB962C8B-B14F-4D97-AF65-F5344CB8AC3E}">
        <p14:creationId xmlns:p14="http://schemas.microsoft.com/office/powerpoint/2010/main" val="1937408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SSIMO CORBO\Desktop\img0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88640"/>
            <a:ext cx="4307233" cy="605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716016" y="206084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impact in contaminated sites: methods and instruments </a:t>
            </a:r>
          </a:p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research and evaluation</a:t>
            </a:r>
          </a:p>
          <a:p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Edited by Pietro Comba,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Fabrizio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Bianchi,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Iavarone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Roberta Pirastu</a:t>
            </a:r>
            <a:endParaRPr lang="it-IT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5888" y="6372036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http://www.iss.it/binary/publ/cont/07-50.1204799444.pdf</a:t>
            </a:r>
          </a:p>
        </p:txBody>
      </p:sp>
    </p:spTree>
    <p:extLst>
      <p:ext uri="{BB962C8B-B14F-4D97-AF65-F5344CB8AC3E}">
        <p14:creationId xmlns:p14="http://schemas.microsoft.com/office/powerpoint/2010/main" val="91530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SSIMO CORBO\Documents\TUTTI I DOCUMENTI\DOCUMENTI LAVORO\A A FOTO E IMMAGINI X LAVORO\FOTO SIRACUSA_CON PESCATORE\P10307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046284"/>
            <a:ext cx="9144000" cy="581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1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25148" y="-280248"/>
            <a:ext cx="78903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 typeface="+mj-lt"/>
              <a:buAutoNum type="arabicPeriod" startAt="2"/>
            </a:pP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SENTIERI Project: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343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643063"/>
            <a:ext cx="65532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3"/>
          <p:cNvSpPr/>
          <p:nvPr/>
        </p:nvSpPr>
        <p:spPr>
          <a:xfrm>
            <a:off x="395288" y="404664"/>
            <a:ext cx="7849120" cy="15696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>
            <a:spAutoFit/>
          </a:bodyPr>
          <a:lstStyle/>
          <a:p>
            <a:pPr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kern="0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Calibri" pitchFamily="34"/>
                <a:cs typeface="Calibri" pitchFamily="34"/>
              </a:rPr>
              <a:t>SENTIERI </a:t>
            </a:r>
            <a:r>
              <a:rPr lang="en-GB" sz="32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Calibri" pitchFamily="34"/>
                <a:cs typeface="Calibri" pitchFamily="34"/>
              </a:rPr>
              <a:t>is for surveillance of health status </a:t>
            </a:r>
          </a:p>
          <a:p>
            <a:pPr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Calibri" pitchFamily="34"/>
                <a:cs typeface="Calibri" pitchFamily="34"/>
              </a:rPr>
              <a:t>of residents in contaminated sites</a:t>
            </a:r>
            <a:endParaRPr lang="en-GB" sz="3200" b="1" kern="0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/>
              <a:ea typeface="Calibri" pitchFamily="34"/>
              <a:cs typeface="Calibri" pitchFamily="34"/>
            </a:endParaRPr>
          </a:p>
        </p:txBody>
      </p:sp>
      <p:pic>
        <p:nvPicPr>
          <p:cNvPr id="4" name="Picture 11" descr="issdef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149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832818" y="160054"/>
            <a:ext cx="7483598" cy="82067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>
            <a:spAutoFit/>
          </a:bodyPr>
          <a:lstStyle/>
          <a:p>
            <a:pPr algn="ctr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kern="0" dirty="0">
                <a:solidFill>
                  <a:srgbClr val="C00000"/>
                </a:solidFill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Aims of SENTIERI Project</a:t>
            </a:r>
          </a:p>
        </p:txBody>
      </p:sp>
      <p:pic>
        <p:nvPicPr>
          <p:cNvPr id="4" name="Picture 11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298" y="1772816"/>
            <a:ext cx="9168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</a:p>
          <a:p>
            <a:pPr algn="ctr"/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status of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populations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National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Contaminated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(NPCS)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recognized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</a:p>
          <a:p>
            <a:pPr algn="ctr"/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Environment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contamination</a:t>
            </a: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436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SIMO CORBO\Desktop\ICONE\Factory-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36" y="1247462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SSIMO CORBO\Desktop\ICONE\asbestos-wareness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70" y="1628137"/>
            <a:ext cx="339622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SSIMO CORBO\Desktop\ICONE\icon_landfill_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00" y="1993359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SSIMO CORBO\Desktop\ICONE\Oil Industry-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00" y="2348880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SSIMO CORBO\Desktop\ICONE\Cargo Ship-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092" y="2709193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SSIMO CORBO\Desktop\ICONE\15642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36" y="2996952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SSIMO CORBO\Desktop\ICONE\Minier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81" y="3429000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SSIMO CORBO\Desktop\ICONE\Test Tube-5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00" y="3861048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844076" y="764704"/>
            <a:ext cx="3228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CONTAMINATED SITES </a:t>
            </a:r>
            <a:r>
              <a:rPr lang="it-IT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(45)</a:t>
            </a:r>
            <a:endParaRPr lang="it-IT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492148" y="1274244"/>
            <a:ext cx="1532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STEEL INDUSTRY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5501673" y="1639833"/>
            <a:ext cx="2958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ASBESTOS/OTHER MINERAL FIBRES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5520723" y="2014069"/>
            <a:ext cx="2024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LANDFILL/WASTE DUMP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507006" y="2379658"/>
            <a:ext cx="1253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OIL INDUSTRY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504534" y="2708920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HARBOUR 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522160" y="3065830"/>
            <a:ext cx="2135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ELECTRIC POWER PLANT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520722" y="3459778"/>
            <a:ext cx="1267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MINE/QUARRY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5524898" y="3872049"/>
            <a:ext cx="1651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CHEMICAL PLANTS</a:t>
            </a:r>
          </a:p>
        </p:txBody>
      </p:sp>
      <p:sp>
        <p:nvSpPr>
          <p:cNvPr id="6" name="Rettangolo 5"/>
          <p:cNvSpPr/>
          <p:nvPr/>
        </p:nvSpPr>
        <p:spPr>
          <a:xfrm>
            <a:off x="4899320" y="4521894"/>
            <a:ext cx="4154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NUMBER </a:t>
            </a:r>
          </a:p>
          <a:p>
            <a:r>
              <a:rPr lang="it-IT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CHILDREN and ADOLESCENTS</a:t>
            </a:r>
          </a:p>
          <a:p>
            <a:r>
              <a:rPr lang="it-IT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it-IT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it-IT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(0-19 </a:t>
            </a:r>
            <a:r>
              <a:rPr lang="it-IT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it-IT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it-IT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6" name="Picture 11" descr="issdef"/>
          <p:cNvPicPr>
            <a:picLocks noChangeAspect="1" noChangeArrowheads="1"/>
          </p:cNvPicPr>
          <p:nvPr/>
        </p:nvPicPr>
        <p:blipFill>
          <a:blip r:embed="rId10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47" y="333296"/>
            <a:ext cx="4076029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411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3"/>
          <p:cNvSpPr/>
          <p:nvPr/>
        </p:nvSpPr>
        <p:spPr>
          <a:xfrm>
            <a:off x="275109" y="44624"/>
            <a:ext cx="8599016" cy="9233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>
            <a:spAutoFit/>
          </a:bodyPr>
          <a:lstStyle/>
          <a:p>
            <a:pPr algn="ctr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kern="0" dirty="0">
                <a:solidFill>
                  <a:srgbClr val="C00000"/>
                </a:solidFill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Main features of SENTIERI Project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95536" y="1628800"/>
            <a:ext cx="791595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Multidisciplinary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it-IT" sz="2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municipality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it-IT" sz="2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b="1" i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priori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to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etiological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hypotheses</a:t>
            </a:r>
            <a:endParaRPr lang="it-IT" sz="2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Categorization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exposures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on the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contaminant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agents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explicitely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mentioned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decrees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NPCS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</a:t>
            </a:r>
            <a:endParaRPr lang="it-IT" sz="2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6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75" y="0"/>
            <a:ext cx="4799849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845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3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ttangolo 3"/>
          <p:cNvSpPr>
            <a:spLocks noChangeArrowheads="1"/>
          </p:cNvSpPr>
          <p:nvPr/>
        </p:nvSpPr>
        <p:spPr bwMode="auto">
          <a:xfrm>
            <a:off x="5292725" y="908050"/>
            <a:ext cx="3743325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349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349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349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349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it-IT" sz="2000" b="1" i="1" dirty="0">
                <a:solidFill>
                  <a:srgbClr val="333399"/>
                </a:solidFill>
                <a:latin typeface="Calibri" pitchFamily="34" charset="0"/>
              </a:rPr>
              <a:t>A priori </a:t>
            </a:r>
            <a:r>
              <a:rPr lang="en-US" altLang="it-IT" sz="2000" b="1" dirty="0">
                <a:solidFill>
                  <a:srgbClr val="333399"/>
                </a:solidFill>
                <a:latin typeface="Calibri" pitchFamily="34" charset="0"/>
              </a:rPr>
              <a:t>evaluation of the epidemiological evidence of the causal association of 63 causes of death  with the</a:t>
            </a:r>
          </a:p>
          <a:p>
            <a:pPr eaLnBrk="1" hangingPunct="1"/>
            <a:r>
              <a:rPr lang="en-US" altLang="it-IT" sz="2000" b="1" i="1" dirty="0">
                <a:solidFill>
                  <a:srgbClr val="333399"/>
                </a:solidFill>
                <a:latin typeface="Calibri" pitchFamily="34" charset="0"/>
              </a:rPr>
              <a:t>environmental exposures </a:t>
            </a:r>
            <a:r>
              <a:rPr lang="en-US" altLang="it-IT" sz="2000" b="1" dirty="0">
                <a:solidFill>
                  <a:srgbClr val="333399"/>
                </a:solidFill>
                <a:latin typeface="Calibri" pitchFamily="34" charset="0"/>
              </a:rPr>
              <a:t>in National Priority Contaminated Sites – NPCSs</a:t>
            </a:r>
          </a:p>
          <a:p>
            <a:pPr eaLnBrk="1" hangingPunct="1">
              <a:lnSpc>
                <a:spcPct val="150000"/>
              </a:lnSpc>
            </a:pPr>
            <a:endParaRPr lang="en-US" altLang="it-IT" sz="2000" b="1" dirty="0">
              <a:solidFill>
                <a:srgbClr val="333399"/>
              </a:solidFill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it-IT" sz="2000" b="1" dirty="0">
              <a:solidFill>
                <a:srgbClr val="333399"/>
              </a:solidFill>
              <a:latin typeface="Calibri" pitchFamily="34" charset="0"/>
            </a:endParaRPr>
          </a:p>
          <a:p>
            <a:pPr eaLnBrk="1" hangingPunct="1"/>
            <a:r>
              <a:rPr lang="en-US" altLang="it-IT" sz="2000" b="1" dirty="0">
                <a:solidFill>
                  <a:srgbClr val="333399"/>
                </a:solidFill>
                <a:latin typeface="Calibri" pitchFamily="34" charset="0"/>
              </a:rPr>
              <a:t>NPCSs are defined  on the basis of health, environmental and social  criteria (Decree 152/06)</a:t>
            </a:r>
          </a:p>
          <a:p>
            <a:pPr eaLnBrk="1" hangingPunct="1">
              <a:lnSpc>
                <a:spcPct val="150000"/>
              </a:lnSpc>
            </a:pPr>
            <a:endParaRPr lang="en-US" altLang="it-IT" b="1" dirty="0">
              <a:solidFill>
                <a:srgbClr val="333399"/>
              </a:solidFill>
              <a:cs typeface="Courier New" pitchFamily="49" charset="0"/>
            </a:endParaRPr>
          </a:p>
        </p:txBody>
      </p:sp>
      <p:pic>
        <p:nvPicPr>
          <p:cNvPr id="4" name="Picture 11" descr="issdef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835696" y="5301208"/>
            <a:ext cx="32403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b="1" dirty="0"/>
              <a:t>http://www.epiprev.it/pubblicazione/</a:t>
            </a:r>
          </a:p>
          <a:p>
            <a:r>
              <a:rPr lang="it-IT" sz="1400" b="1" dirty="0"/>
              <a:t>epidemiol-prev-2010-34-5-6-suppl-3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158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786495" cy="273630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95536" y="4449886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S: </a:t>
            </a:r>
            <a:r>
              <a:rPr lang="it-IT" dirty="0" err="1"/>
              <a:t>sufficient</a:t>
            </a:r>
            <a:r>
              <a:rPr lang="it-IT" dirty="0"/>
              <a:t> to </a:t>
            </a:r>
            <a:r>
              <a:rPr lang="it-IT" dirty="0" err="1"/>
              <a:t>infer</a:t>
            </a:r>
            <a:r>
              <a:rPr lang="it-IT" dirty="0"/>
              <a:t> the </a:t>
            </a:r>
            <a:r>
              <a:rPr lang="it-IT" dirty="0" err="1"/>
              <a:t>presence</a:t>
            </a:r>
            <a:r>
              <a:rPr lang="it-IT" dirty="0"/>
              <a:t> of a </a:t>
            </a:r>
            <a:r>
              <a:rPr lang="it-IT" dirty="0" err="1"/>
              <a:t>causal</a:t>
            </a:r>
            <a:r>
              <a:rPr lang="it-IT" dirty="0"/>
              <a:t> </a:t>
            </a:r>
            <a:r>
              <a:rPr lang="it-IT" dirty="0" err="1"/>
              <a:t>association</a:t>
            </a:r>
            <a:endParaRPr lang="it-IT" dirty="0"/>
          </a:p>
          <a:p>
            <a:r>
              <a:rPr lang="it-IT" dirty="0"/>
              <a:t>L: </a:t>
            </a:r>
            <a:r>
              <a:rPr lang="it-IT" dirty="0" err="1"/>
              <a:t>limited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sufficient</a:t>
            </a:r>
            <a:r>
              <a:rPr lang="it-IT" dirty="0"/>
              <a:t> to </a:t>
            </a:r>
            <a:r>
              <a:rPr lang="it-IT" dirty="0" err="1"/>
              <a:t>infer</a:t>
            </a:r>
            <a:r>
              <a:rPr lang="it-IT" dirty="0"/>
              <a:t> the </a:t>
            </a:r>
            <a:r>
              <a:rPr lang="it-IT" dirty="0" err="1"/>
              <a:t>presence</a:t>
            </a:r>
            <a:r>
              <a:rPr lang="it-IT" dirty="0"/>
              <a:t> of a </a:t>
            </a:r>
            <a:r>
              <a:rPr lang="it-IT" dirty="0" err="1"/>
              <a:t>causal</a:t>
            </a:r>
            <a:r>
              <a:rPr lang="it-IT" dirty="0"/>
              <a:t> </a:t>
            </a:r>
            <a:r>
              <a:rPr lang="it-IT" dirty="0" err="1"/>
              <a:t>association</a:t>
            </a:r>
            <a:endParaRPr lang="it-IT" dirty="0"/>
          </a:p>
          <a:p>
            <a:r>
              <a:rPr lang="it-IT" dirty="0"/>
              <a:t>I:  </a:t>
            </a:r>
            <a:r>
              <a:rPr lang="it-IT" dirty="0" err="1"/>
              <a:t>Inadequate</a:t>
            </a:r>
            <a:r>
              <a:rPr lang="it-IT" dirty="0"/>
              <a:t> to </a:t>
            </a:r>
            <a:r>
              <a:rPr lang="it-IT" dirty="0" err="1"/>
              <a:t>infer</a:t>
            </a:r>
            <a:r>
              <a:rPr lang="it-IT" dirty="0"/>
              <a:t> the </a:t>
            </a:r>
            <a:r>
              <a:rPr lang="it-IT" dirty="0" err="1"/>
              <a:t>presence</a:t>
            </a:r>
            <a:r>
              <a:rPr lang="it-IT" dirty="0"/>
              <a:t> of a </a:t>
            </a:r>
            <a:r>
              <a:rPr lang="it-IT" dirty="0" err="1"/>
              <a:t>causal</a:t>
            </a:r>
            <a:r>
              <a:rPr lang="it-IT" dirty="0"/>
              <a:t> </a:t>
            </a:r>
            <a:r>
              <a:rPr lang="it-IT" dirty="0" err="1"/>
              <a:t>association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059832" y="980728"/>
            <a:ext cx="30243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277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CasellaDiTesto 6"/>
          <p:cNvSpPr txBox="1">
            <a:spLocks noChangeArrowheads="1"/>
          </p:cNvSpPr>
          <p:nvPr/>
        </p:nvSpPr>
        <p:spPr bwMode="auto">
          <a:xfrm>
            <a:off x="6012160" y="5569297"/>
            <a:ext cx="18002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1400" b="1" dirty="0">
                <a:latin typeface="Calibri" pitchFamily="34" charset="0"/>
              </a:rPr>
              <a:t>LESS DEPRIVED</a:t>
            </a:r>
          </a:p>
        </p:txBody>
      </p:sp>
      <p:sp>
        <p:nvSpPr>
          <p:cNvPr id="21509" name="CasellaDiTesto 7"/>
          <p:cNvSpPr txBox="1">
            <a:spLocks noChangeArrowheads="1"/>
          </p:cNvSpPr>
          <p:nvPr/>
        </p:nvSpPr>
        <p:spPr bwMode="auto">
          <a:xfrm>
            <a:off x="1259632" y="5574855"/>
            <a:ext cx="18002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1400" b="1" dirty="0">
                <a:latin typeface="Calibri" pitchFamily="34" charset="0"/>
              </a:rPr>
              <a:t>MOST DEPRIVED</a:t>
            </a:r>
          </a:p>
        </p:txBody>
      </p:sp>
      <p:sp>
        <p:nvSpPr>
          <p:cNvPr id="21510" name="CasellaDiTesto 8"/>
          <p:cNvSpPr txBox="1">
            <a:spLocks noChangeArrowheads="1"/>
          </p:cNvSpPr>
          <p:nvPr/>
        </p:nvSpPr>
        <p:spPr bwMode="auto">
          <a:xfrm>
            <a:off x="6732588" y="3265488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1400" b="1">
                <a:solidFill>
                  <a:schemeClr val="bg1"/>
                </a:solidFill>
                <a:latin typeface="Calibri" pitchFamily="34" charset="0"/>
              </a:rPr>
              <a:t>113</a:t>
            </a:r>
          </a:p>
        </p:txBody>
      </p:sp>
      <p:sp>
        <p:nvSpPr>
          <p:cNvPr id="21511" name="CasellaDiTesto 9"/>
          <p:cNvSpPr txBox="1">
            <a:spLocks noChangeArrowheads="1"/>
          </p:cNvSpPr>
          <p:nvPr/>
        </p:nvSpPr>
        <p:spPr bwMode="auto">
          <a:xfrm>
            <a:off x="1619250" y="4633913"/>
            <a:ext cx="865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1400" b="1">
                <a:solidFill>
                  <a:schemeClr val="bg1"/>
                </a:solidFill>
                <a:latin typeface="Calibri" pitchFamily="34" charset="0"/>
              </a:rPr>
              <a:t>36</a:t>
            </a:r>
          </a:p>
        </p:txBody>
      </p:sp>
      <p:sp>
        <p:nvSpPr>
          <p:cNvPr id="21512" name="Rettangolo 7"/>
          <p:cNvSpPr>
            <a:spLocks noChangeArrowheads="1"/>
          </p:cNvSpPr>
          <p:nvPr/>
        </p:nvSpPr>
        <p:spPr bwMode="auto">
          <a:xfrm>
            <a:off x="1475804" y="260350"/>
            <a:ext cx="63365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2400" dirty="0" err="1">
                <a:latin typeface="Calibri" pitchFamily="34" charset="0"/>
              </a:rPr>
              <a:t>NPCSs</a:t>
            </a:r>
            <a:r>
              <a:rPr lang="it-IT" altLang="it-IT" sz="2400" dirty="0">
                <a:latin typeface="Calibri" pitchFamily="34" charset="0"/>
              </a:rPr>
              <a:t>’ </a:t>
            </a:r>
            <a:r>
              <a:rPr lang="it-IT" altLang="it-IT" sz="2400" dirty="0" err="1">
                <a:latin typeface="Calibri" pitchFamily="34" charset="0"/>
              </a:rPr>
              <a:t>municipalities</a:t>
            </a:r>
            <a:r>
              <a:rPr lang="it-IT" altLang="it-IT" sz="2400" dirty="0">
                <a:latin typeface="Calibri" pitchFamily="34" charset="0"/>
              </a:rPr>
              <a:t> </a:t>
            </a:r>
            <a:r>
              <a:rPr lang="it-IT" altLang="it-IT" sz="2400" dirty="0" err="1">
                <a:latin typeface="Calibri" pitchFamily="34" charset="0"/>
              </a:rPr>
              <a:t>distribution</a:t>
            </a:r>
            <a:r>
              <a:rPr lang="it-IT" altLang="it-IT" sz="2400" dirty="0">
                <a:latin typeface="Calibri" pitchFamily="34" charset="0"/>
              </a:rPr>
              <a:t> by quintile of </a:t>
            </a:r>
            <a:r>
              <a:rPr lang="it-IT" altLang="it-IT" sz="2400" dirty="0" err="1">
                <a:latin typeface="Calibri" pitchFamily="34" charset="0"/>
              </a:rPr>
              <a:t>deprivation</a:t>
            </a:r>
            <a:r>
              <a:rPr lang="it-IT" altLang="it-IT" sz="2400" dirty="0">
                <a:latin typeface="Calibri" pitchFamily="34" charset="0"/>
              </a:rPr>
              <a:t> </a:t>
            </a:r>
            <a:r>
              <a:rPr lang="it-IT" altLang="it-IT" sz="2400" dirty="0" err="1">
                <a:latin typeface="Calibri" pitchFamily="34" charset="0"/>
              </a:rPr>
              <a:t>index</a:t>
            </a:r>
            <a:endParaRPr lang="it-IT" altLang="it-IT" sz="2400" dirty="0">
              <a:latin typeface="Calibri" pitchFamily="34" charset="0"/>
            </a:endParaRPr>
          </a:p>
        </p:txBody>
      </p:sp>
      <p:pic>
        <p:nvPicPr>
          <p:cNvPr id="11" name="Picture 11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1698682"/>
              </p:ext>
            </p:extLst>
          </p:nvPr>
        </p:nvGraphicFramePr>
        <p:xfrm>
          <a:off x="1475656" y="1701006"/>
          <a:ext cx="5904656" cy="3744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504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06668"/>
            <a:ext cx="9143816" cy="625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11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619672" y="-459432"/>
            <a:ext cx="59971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SENTIERI Project: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301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ttangolo 2"/>
          <p:cNvSpPr>
            <a:spLocks noChangeArrowheads="1"/>
          </p:cNvSpPr>
          <p:nvPr/>
        </p:nvSpPr>
        <p:spPr bwMode="auto">
          <a:xfrm>
            <a:off x="5002213" y="1412875"/>
            <a:ext cx="41068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349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349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349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349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it-IT" b="1" dirty="0">
              <a:solidFill>
                <a:srgbClr val="262673"/>
              </a:solidFill>
            </a:endParaRPr>
          </a:p>
          <a:p>
            <a:pPr eaLnBrk="1" hangingPunct="1"/>
            <a:r>
              <a:rPr lang="en-US" altLang="it-IT" sz="2000" b="1" dirty="0">
                <a:solidFill>
                  <a:srgbClr val="333399"/>
                </a:solidFill>
                <a:latin typeface="Calibri" pitchFamily="34" charset="0"/>
              </a:rPr>
              <a:t>Mortality study (63 causes of death, 1995-2002), males and females</a:t>
            </a:r>
          </a:p>
          <a:p>
            <a:pPr eaLnBrk="1" hangingPunct="1"/>
            <a:endParaRPr lang="en-US" altLang="it-IT" sz="2000" b="1" dirty="0">
              <a:solidFill>
                <a:srgbClr val="333399"/>
              </a:solidFill>
              <a:latin typeface="Calibri" pitchFamily="34" charset="0"/>
            </a:endParaRPr>
          </a:p>
          <a:p>
            <a:pPr eaLnBrk="1" hangingPunct="1"/>
            <a:r>
              <a:rPr lang="en-US" altLang="it-IT" sz="2000" b="1" dirty="0">
                <a:solidFill>
                  <a:srgbClr val="333399"/>
                </a:solidFill>
                <a:latin typeface="Calibri" pitchFamily="34" charset="0"/>
              </a:rPr>
              <a:t>Standardized Mortality Ratio</a:t>
            </a:r>
          </a:p>
          <a:p>
            <a:pPr eaLnBrk="1" hangingPunct="1"/>
            <a:r>
              <a:rPr lang="en-US" altLang="it-IT" sz="2000" b="1" dirty="0">
                <a:solidFill>
                  <a:srgbClr val="333399"/>
                </a:solidFill>
                <a:latin typeface="Calibri" pitchFamily="34" charset="0"/>
              </a:rPr>
              <a:t>regional reference population</a:t>
            </a:r>
          </a:p>
          <a:p>
            <a:pPr eaLnBrk="1" hangingPunct="1"/>
            <a:endParaRPr lang="en-US" altLang="it-IT" sz="2000" b="1" dirty="0">
              <a:solidFill>
                <a:srgbClr val="333399"/>
              </a:solidFill>
              <a:latin typeface="Calibri" pitchFamily="34" charset="0"/>
            </a:endParaRPr>
          </a:p>
          <a:p>
            <a:pPr eaLnBrk="1" hangingPunct="1"/>
            <a:r>
              <a:rPr lang="en-US" altLang="it-IT" sz="2000" b="1" dirty="0">
                <a:solidFill>
                  <a:srgbClr val="333399"/>
                </a:solidFill>
                <a:latin typeface="Calibri" pitchFamily="34" charset="0"/>
              </a:rPr>
              <a:t>SMR: crude and adjusted for an </a:t>
            </a:r>
            <a:r>
              <a:rPr lang="en-US" altLang="it-IT" sz="2000" b="1" i="1" dirty="0">
                <a:solidFill>
                  <a:srgbClr val="333399"/>
                </a:solidFill>
                <a:latin typeface="Calibri" pitchFamily="34" charset="0"/>
              </a:rPr>
              <a:t>ad hoc</a:t>
            </a:r>
            <a:r>
              <a:rPr lang="en-US" altLang="it-IT" sz="2000" b="1" dirty="0">
                <a:solidFill>
                  <a:srgbClr val="333399"/>
                </a:solidFill>
                <a:latin typeface="Calibri" pitchFamily="34" charset="0"/>
              </a:rPr>
              <a:t> deprivation index</a:t>
            </a:r>
          </a:p>
          <a:p>
            <a:pPr eaLnBrk="1" hangingPunct="1"/>
            <a:endParaRPr lang="en-US" altLang="it-IT" sz="2000" b="1" dirty="0">
              <a:solidFill>
                <a:srgbClr val="333399"/>
              </a:solidFill>
              <a:latin typeface="Calibri" pitchFamily="34" charset="0"/>
            </a:endParaRPr>
          </a:p>
          <a:p>
            <a:pPr eaLnBrk="1" hangingPunct="1"/>
            <a:endParaRPr lang="en-US" altLang="it-IT" b="1" dirty="0">
              <a:solidFill>
                <a:srgbClr val="262673"/>
              </a:solidFill>
            </a:endParaRPr>
          </a:p>
        </p:txBody>
      </p:sp>
      <p:pic>
        <p:nvPicPr>
          <p:cNvPr id="4" name="Picture 11" descr="issdef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95536" y="5373216"/>
            <a:ext cx="309653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200" b="1" dirty="0"/>
              <a:t>http://www.epiprev.it/pubblicazione/</a:t>
            </a:r>
          </a:p>
          <a:p>
            <a:r>
              <a:rPr lang="it-IT" sz="1200" b="1" dirty="0"/>
              <a:t>epidemiol-prev-2011-35-5-6-suppl-4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156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tangolo 4"/>
          <p:cNvSpPr>
            <a:spLocks noChangeArrowheads="1"/>
          </p:cNvSpPr>
          <p:nvPr/>
        </p:nvSpPr>
        <p:spPr bwMode="auto">
          <a:xfrm>
            <a:off x="395288" y="333375"/>
            <a:ext cx="8429625" cy="933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altLang="it-IT" sz="2400" b="1" dirty="0">
                <a:solidFill>
                  <a:srgbClr val="0070C0"/>
                </a:solidFill>
              </a:rPr>
              <a:t>Global burden of mortality in NPCSs</a:t>
            </a:r>
          </a:p>
          <a:p>
            <a:pPr algn="ctr">
              <a:lnSpc>
                <a:spcPct val="114000"/>
              </a:lnSpc>
            </a:pPr>
            <a:r>
              <a:rPr lang="en-US" altLang="it-IT" sz="2400" b="1" dirty="0">
                <a:solidFill>
                  <a:srgbClr val="0070C0"/>
                </a:solidFill>
              </a:rPr>
              <a:t>Mortality 1995-2002</a:t>
            </a:r>
            <a:endParaRPr lang="it-IT" altLang="it-IT" sz="2400" b="1" dirty="0">
              <a:solidFill>
                <a:srgbClr val="0070C0"/>
              </a:solidFill>
            </a:endParaRPr>
          </a:p>
        </p:txBody>
      </p:sp>
      <p:pic>
        <p:nvPicPr>
          <p:cNvPr id="11" name="Picture 11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635413"/>
              </p:ext>
            </p:extLst>
          </p:nvPr>
        </p:nvGraphicFramePr>
        <p:xfrm>
          <a:off x="395287" y="1844824"/>
          <a:ext cx="8429626" cy="3528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5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5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7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it-IT" dirty="0"/>
                        <a:t>Cause of </a:t>
                      </a:r>
                      <a:r>
                        <a:rPr lang="it-IT" dirty="0" err="1"/>
                        <a:t>death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Oberved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Expected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SMR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Obs-Exp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it-IT" dirty="0" err="1"/>
                        <a:t>Overall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mortality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403,692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393,723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9,969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it-IT" dirty="0" err="1"/>
                        <a:t>All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neoplasms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116,075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111,766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4,309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it-IT" dirty="0" err="1"/>
                        <a:t>Diseases</a:t>
                      </a:r>
                      <a:r>
                        <a:rPr lang="it-IT" dirty="0"/>
                        <a:t> of the </a:t>
                      </a:r>
                      <a:r>
                        <a:rPr lang="it-IT" dirty="0" err="1"/>
                        <a:t>circulatory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system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169,750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167,863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1,887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it-IT" dirty="0" err="1"/>
                        <a:t>Diseases</a:t>
                      </a:r>
                      <a:r>
                        <a:rPr lang="it-IT" baseline="0" dirty="0"/>
                        <a:t> of the </a:t>
                      </a:r>
                      <a:r>
                        <a:rPr lang="it-IT" baseline="0" dirty="0" err="1"/>
                        <a:t>respiratory</a:t>
                      </a:r>
                      <a:r>
                        <a:rPr lang="it-IT" baseline="0" dirty="0"/>
                        <a:t> </a:t>
                      </a:r>
                      <a:r>
                        <a:rPr lang="it-IT" baseline="0" dirty="0" err="1"/>
                        <a:t>system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25,785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25,158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it-IT" dirty="0" err="1"/>
                        <a:t>Diseases</a:t>
                      </a:r>
                      <a:r>
                        <a:rPr lang="it-IT" dirty="0"/>
                        <a:t> of the digestive </a:t>
                      </a:r>
                      <a:r>
                        <a:rPr lang="it-IT" dirty="0" err="1"/>
                        <a:t>system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21,452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19,845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1,607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it-IT" dirty="0" err="1"/>
                        <a:t>Diseases</a:t>
                      </a:r>
                      <a:r>
                        <a:rPr lang="it-IT" dirty="0"/>
                        <a:t> of the </a:t>
                      </a:r>
                      <a:r>
                        <a:rPr lang="it-IT" dirty="0" err="1"/>
                        <a:t>genitourinary</a:t>
                      </a:r>
                      <a:r>
                        <a:rPr lang="it-IT" baseline="0" dirty="0"/>
                        <a:t> </a:t>
                      </a:r>
                      <a:r>
                        <a:rPr lang="it-IT" baseline="0" dirty="0" err="1"/>
                        <a:t>system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5,698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5,506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171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ttangolo 5"/>
          <p:cNvSpPr>
            <a:spLocks noChangeArrowheads="1"/>
          </p:cNvSpPr>
          <p:nvPr/>
        </p:nvSpPr>
        <p:spPr bwMode="auto">
          <a:xfrm>
            <a:off x="4572000" y="1208088"/>
            <a:ext cx="457200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34956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349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349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349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349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it-IT" sz="2400" b="1" dirty="0">
                <a:solidFill>
                  <a:srgbClr val="333399"/>
                </a:solidFill>
                <a:latin typeface="Calibri" pitchFamily="34" charset="0"/>
              </a:rPr>
              <a:t>18 NPCSs</a:t>
            </a:r>
            <a:endParaRPr lang="en-US" altLang="it-IT" sz="2400" b="1" u="sng" dirty="0">
              <a:solidFill>
                <a:srgbClr val="333399"/>
              </a:solidFill>
              <a:latin typeface="Calibri" pitchFamily="34" charset="0"/>
            </a:endParaRPr>
          </a:p>
          <a:p>
            <a:pPr eaLnBrk="1" hangingPunct="1"/>
            <a:endParaRPr lang="en-US" altLang="it-IT" b="1" u="sng" dirty="0">
              <a:solidFill>
                <a:srgbClr val="333399"/>
              </a:solidFill>
              <a:latin typeface="Calibri" pitchFamily="34" charset="0"/>
            </a:endParaRPr>
          </a:p>
          <a:p>
            <a:pPr eaLnBrk="1" hangingPunct="1"/>
            <a:r>
              <a:rPr lang="en-US" altLang="it-IT" b="1" u="sng" dirty="0">
                <a:solidFill>
                  <a:srgbClr val="333399"/>
                </a:solidFill>
                <a:latin typeface="Calibri" pitchFamily="34" charset="0"/>
              </a:rPr>
              <a:t>Mortality update </a:t>
            </a:r>
            <a:r>
              <a:rPr lang="en-US" altLang="it-IT" b="1" dirty="0">
                <a:solidFill>
                  <a:srgbClr val="333399"/>
                </a:solidFill>
                <a:latin typeface="Calibri" pitchFamily="34" charset="0"/>
              </a:rPr>
              <a:t>(63 causes of death ICD-10, 2003-2010), males and females, regional reference  rates, SMR</a:t>
            </a:r>
          </a:p>
          <a:p>
            <a:pPr eaLnBrk="1" hangingPunct="1"/>
            <a:endParaRPr lang="en-US" altLang="it-IT" b="1" dirty="0">
              <a:solidFill>
                <a:srgbClr val="333399"/>
              </a:solidFill>
              <a:latin typeface="Calibri" pitchFamily="34" charset="0"/>
            </a:endParaRPr>
          </a:p>
          <a:p>
            <a:pPr eaLnBrk="1" hangingPunct="1"/>
            <a:r>
              <a:rPr lang="en-US" altLang="it-IT" b="1" u="sng" dirty="0">
                <a:solidFill>
                  <a:srgbClr val="333399"/>
                </a:solidFill>
                <a:latin typeface="Calibri" pitchFamily="34" charset="0"/>
              </a:rPr>
              <a:t>Cancer incidence </a:t>
            </a:r>
            <a:r>
              <a:rPr lang="en-US" altLang="it-IT" b="1" dirty="0">
                <a:solidFill>
                  <a:srgbClr val="333399"/>
                </a:solidFill>
                <a:latin typeface="Calibri" pitchFamily="34" charset="0"/>
              </a:rPr>
              <a:t>(35 cancer sites, ICD-10,1996-2005), males and females, macro-area reference  rates, SIR</a:t>
            </a:r>
          </a:p>
          <a:p>
            <a:pPr eaLnBrk="1" hangingPunct="1"/>
            <a:endParaRPr lang="en-US" altLang="it-IT" b="1" dirty="0">
              <a:solidFill>
                <a:srgbClr val="333399"/>
              </a:solidFill>
              <a:latin typeface="Calibri" pitchFamily="34" charset="0"/>
            </a:endParaRPr>
          </a:p>
          <a:p>
            <a:pPr eaLnBrk="1" hangingPunct="1"/>
            <a:r>
              <a:rPr lang="en-US" altLang="it-IT" b="1" u="sng" dirty="0">
                <a:solidFill>
                  <a:srgbClr val="333399"/>
                </a:solidFill>
                <a:latin typeface="Calibri" pitchFamily="34" charset="0"/>
              </a:rPr>
              <a:t>Hospital discharge records </a:t>
            </a:r>
            <a:r>
              <a:rPr lang="en-US" altLang="it-IT" b="1" dirty="0">
                <a:solidFill>
                  <a:srgbClr val="333399"/>
                </a:solidFill>
                <a:latin typeface="Calibri" pitchFamily="34" charset="0"/>
              </a:rPr>
              <a:t>(46 discharge diagnoses, ICD-9-CM, 2005-2010) males and females, regional reference  rates, SHR</a:t>
            </a:r>
          </a:p>
          <a:p>
            <a:pPr eaLnBrk="1" hangingPunct="1"/>
            <a:endParaRPr lang="en-US" altLang="it-IT" b="1" dirty="0">
              <a:solidFill>
                <a:srgbClr val="333399"/>
              </a:solidFill>
              <a:latin typeface="Calibri" pitchFamily="34" charset="0"/>
            </a:endParaRPr>
          </a:p>
          <a:p>
            <a:pPr eaLnBrk="1" hangingPunct="1"/>
            <a:r>
              <a:rPr lang="en-US" altLang="it-IT" b="1" dirty="0">
                <a:solidFill>
                  <a:srgbClr val="333399"/>
                </a:solidFill>
                <a:latin typeface="Calibri" pitchFamily="34" charset="0"/>
              </a:rPr>
              <a:t>SMR, SIR and SHR adjusted for an </a:t>
            </a:r>
            <a:r>
              <a:rPr lang="en-US" altLang="it-IT" b="1" i="1" dirty="0">
                <a:solidFill>
                  <a:srgbClr val="333399"/>
                </a:solidFill>
                <a:latin typeface="Calibri" pitchFamily="34" charset="0"/>
              </a:rPr>
              <a:t>ad hoc</a:t>
            </a:r>
            <a:r>
              <a:rPr lang="en-US" altLang="it-IT" b="1" dirty="0">
                <a:solidFill>
                  <a:srgbClr val="333399"/>
                </a:solidFill>
                <a:latin typeface="Calibri" pitchFamily="34" charset="0"/>
              </a:rPr>
              <a:t> deprivation index</a:t>
            </a:r>
          </a:p>
        </p:txBody>
      </p:sp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4454525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183084" y="5445224"/>
            <a:ext cx="266883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100" b="1" dirty="0"/>
              <a:t>http://www.epiprev.it/pubblicazione/</a:t>
            </a:r>
          </a:p>
          <a:p>
            <a:r>
              <a:rPr lang="it-IT" sz="1100" b="1" dirty="0"/>
              <a:t>epidemiol-prev-2014-38-2-suppl-1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400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" descr="C:\Users\massimo corbo\Desktop\ANN 50 FAS 2_FRO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88" y="844550"/>
            <a:ext cx="7724775" cy="488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11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542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" descr="Airtum_23Fin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975" y="515938"/>
            <a:ext cx="3611563" cy="528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7107" name="Rettangolo 7"/>
          <p:cNvSpPr>
            <a:spLocks noChangeArrowheads="1"/>
          </p:cNvSpPr>
          <p:nvPr/>
        </p:nvSpPr>
        <p:spPr bwMode="auto">
          <a:xfrm>
            <a:off x="4941888" y="2405063"/>
            <a:ext cx="3375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333399"/>
                </a:solidFill>
                <a:latin typeface="Arial" pitchFamily="34" charset="0"/>
              </a:rPr>
              <a:t>Figure 1.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333399"/>
                </a:solidFill>
                <a:latin typeface="Arial" pitchFamily="34" charset="0"/>
              </a:rPr>
              <a:t>Italian National Priority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333399"/>
                </a:solidFill>
                <a:latin typeface="Arial" pitchFamily="34" charset="0"/>
              </a:rPr>
              <a:t>Contaminated Sites: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333399"/>
                </a:solidFill>
                <a:latin typeface="Arial" pitchFamily="34" charset="0"/>
              </a:rPr>
              <a:t>Geographical distribution</a:t>
            </a:r>
            <a:endParaRPr lang="it-IT" altLang="it-IT" sz="2000" b="1" dirty="0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47108" name="Rettangolo 5"/>
          <p:cNvSpPr>
            <a:spLocks noChangeArrowheads="1"/>
          </p:cNvSpPr>
          <p:nvPr/>
        </p:nvSpPr>
        <p:spPr bwMode="auto">
          <a:xfrm>
            <a:off x="754063" y="6198174"/>
            <a:ext cx="5546725" cy="32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>
            <a:spAutoFit/>
          </a:bodyPr>
          <a:lstStyle/>
          <a:p>
            <a:r>
              <a:rPr lang="it-IT" altLang="it-IT" sz="1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</a:t>
            </a:r>
            <a:r>
              <a:rPr lang="it-IT" altLang="it-IT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it-IT" altLang="it-IT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 Sanità 2014 | Vol. 50, No. 2: 186-191 </a:t>
            </a:r>
          </a:p>
        </p:txBody>
      </p:sp>
      <p:pic>
        <p:nvPicPr>
          <p:cNvPr id="47109" name="Picture 11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941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ttangolo 1"/>
          <p:cNvSpPr>
            <a:spLocks noChangeArrowheads="1"/>
          </p:cNvSpPr>
          <p:nvPr/>
        </p:nvSpPr>
        <p:spPr bwMode="auto">
          <a:xfrm>
            <a:off x="1185863" y="6198174"/>
            <a:ext cx="5546725" cy="32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>
            <a:spAutoFit/>
          </a:bodyPr>
          <a:lstStyle/>
          <a:p>
            <a:r>
              <a:rPr lang="it-IT" altLang="it-IT" sz="1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</a:t>
            </a:r>
            <a:r>
              <a:rPr lang="it-IT" altLang="it-IT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it-IT" altLang="it-IT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 Sanità 2014 | Vol. 50, No. 2: 186-191 </a:t>
            </a:r>
          </a:p>
        </p:txBody>
      </p:sp>
      <p:pic>
        <p:nvPicPr>
          <p:cNvPr id="48131" name="Picture 6" descr="C:\Users\massimo corbo\Desktop\ANN 50 FAS 2_ABSTR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60388"/>
            <a:ext cx="68072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11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696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51" y="0"/>
            <a:ext cx="4917498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8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Immagine 5" descr="siracusa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r="23689"/>
          <a:stretch>
            <a:fillRect/>
          </a:stretch>
        </p:blipFill>
        <p:spPr bwMode="auto">
          <a:xfrm>
            <a:off x="762000" y="3505200"/>
            <a:ext cx="23177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Segnaposto contenuto 3" descr="industrie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" r="15810"/>
          <a:stretch>
            <a:fillRect/>
          </a:stretch>
        </p:blipFill>
        <p:spPr bwMode="auto">
          <a:xfrm>
            <a:off x="5181600" y="3505200"/>
            <a:ext cx="32162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-9939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PRIOLO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58080" y="1201976"/>
            <a:ext cx="8534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Aft>
                <a:spcPts val="1800"/>
              </a:spcAft>
            </a:pPr>
            <a:r>
              <a:rPr lang="it-IT" altLang="it-IT" dirty="0"/>
              <a:t>The industrial area of Priolo </a:t>
            </a:r>
            <a:r>
              <a:rPr lang="it-IT" altLang="it-IT" dirty="0" err="1"/>
              <a:t>was</a:t>
            </a:r>
            <a:r>
              <a:rPr lang="it-IT" altLang="it-IT" dirty="0"/>
              <a:t> </a:t>
            </a:r>
            <a:r>
              <a:rPr lang="it-IT" altLang="it-IT" dirty="0" err="1"/>
              <a:t>included</a:t>
            </a:r>
            <a:r>
              <a:rPr lang="it-IT" altLang="it-IT" dirty="0"/>
              <a:t> in the </a:t>
            </a:r>
            <a:r>
              <a:rPr lang="it-IT" altLang="it-IT" dirty="0" err="1"/>
              <a:t>Italian</a:t>
            </a:r>
            <a:r>
              <a:rPr lang="it-IT" altLang="it-IT" dirty="0"/>
              <a:t> National </a:t>
            </a:r>
            <a:r>
              <a:rPr lang="it-IT" altLang="it-IT" dirty="0" err="1"/>
              <a:t>Priorities</a:t>
            </a:r>
            <a:r>
              <a:rPr lang="it-IT" altLang="it-IT" dirty="0"/>
              <a:t> List of </a:t>
            </a:r>
            <a:r>
              <a:rPr lang="it-IT" altLang="it-IT" dirty="0" err="1"/>
              <a:t>Contaminated</a:t>
            </a:r>
            <a:r>
              <a:rPr lang="it-IT" altLang="it-IT" dirty="0"/>
              <a:t> </a:t>
            </a:r>
            <a:r>
              <a:rPr lang="it-IT" altLang="it-IT" dirty="0" err="1"/>
              <a:t>Sites</a:t>
            </a:r>
            <a:r>
              <a:rPr lang="it-IT" altLang="it-IT" dirty="0"/>
              <a:t> in 2000</a:t>
            </a:r>
          </a:p>
          <a:p>
            <a:pPr algn="just">
              <a:spcAft>
                <a:spcPts val="1800"/>
              </a:spcAft>
            </a:pPr>
            <a:r>
              <a:rPr lang="it-IT" altLang="it-IT" dirty="0"/>
              <a:t>The area </a:t>
            </a:r>
            <a:r>
              <a:rPr lang="it-IT" altLang="it-IT" dirty="0" err="1"/>
              <a:t>includes</a:t>
            </a:r>
            <a:r>
              <a:rPr lang="it-IT" altLang="it-IT" dirty="0"/>
              <a:t> the </a:t>
            </a:r>
            <a:r>
              <a:rPr lang="it-IT" altLang="it-IT" dirty="0" err="1"/>
              <a:t>territory</a:t>
            </a:r>
            <a:r>
              <a:rPr lang="it-IT" altLang="it-IT" dirty="0"/>
              <a:t> of 4 </a:t>
            </a:r>
            <a:r>
              <a:rPr lang="it-IT" altLang="it-IT" dirty="0" err="1"/>
              <a:t>municipalities</a:t>
            </a:r>
            <a:endParaRPr lang="it-IT" altLang="it-IT" dirty="0"/>
          </a:p>
          <a:p>
            <a:pPr>
              <a:spcAft>
                <a:spcPts val="1800"/>
              </a:spcAft>
            </a:pPr>
            <a:r>
              <a:rPr lang="it-IT" altLang="it-IT" dirty="0"/>
              <a:t>Industrial and </a:t>
            </a:r>
            <a:r>
              <a:rPr lang="it-IT" altLang="it-IT" dirty="0" err="1"/>
              <a:t>polluting</a:t>
            </a:r>
            <a:r>
              <a:rPr lang="it-IT" altLang="it-IT" dirty="0"/>
              <a:t> </a:t>
            </a:r>
            <a:r>
              <a:rPr lang="it-IT" altLang="it-IT" dirty="0" err="1"/>
              <a:t>activities</a:t>
            </a:r>
            <a:r>
              <a:rPr lang="it-IT" altLang="it-IT" dirty="0"/>
              <a:t>: </a:t>
            </a:r>
            <a:r>
              <a:rPr lang="it-IT" altLang="it-IT" dirty="0" err="1"/>
              <a:t>Chemical</a:t>
            </a:r>
            <a:r>
              <a:rPr lang="it-IT" altLang="it-IT" dirty="0"/>
              <a:t> </a:t>
            </a:r>
            <a:r>
              <a:rPr lang="it-IT" altLang="it-IT" dirty="0" err="1"/>
              <a:t>product</a:t>
            </a:r>
            <a:r>
              <a:rPr lang="it-IT" altLang="it-IT" dirty="0"/>
              <a:t> </a:t>
            </a:r>
            <a:r>
              <a:rPr lang="it-IT" altLang="it-IT" dirty="0" err="1"/>
              <a:t>plants</a:t>
            </a:r>
            <a:r>
              <a:rPr lang="it-IT" altLang="it-IT" dirty="0"/>
              <a:t>, </a:t>
            </a:r>
            <a:r>
              <a:rPr lang="it-IT" altLang="it-IT" dirty="0" err="1"/>
              <a:t>refineries</a:t>
            </a:r>
            <a:r>
              <a:rPr lang="it-IT" altLang="it-IT" dirty="0"/>
              <a:t>, </a:t>
            </a:r>
            <a:r>
              <a:rPr lang="it-IT" altLang="it-IT" dirty="0" err="1"/>
              <a:t>harbour</a:t>
            </a:r>
            <a:r>
              <a:rPr lang="it-IT" altLang="it-IT" dirty="0"/>
              <a:t> </a:t>
            </a:r>
            <a:r>
              <a:rPr lang="it-IT" altLang="it-IT" dirty="0" err="1"/>
              <a:t>areas</a:t>
            </a:r>
            <a:r>
              <a:rPr lang="it-IT" altLang="it-IT" dirty="0"/>
              <a:t>, </a:t>
            </a:r>
            <a:r>
              <a:rPr lang="it-IT" altLang="it-IT" dirty="0" err="1"/>
              <a:t>landfills</a:t>
            </a:r>
            <a:r>
              <a:rPr lang="it-IT" altLang="it-IT" dirty="0"/>
              <a:t> of </a:t>
            </a:r>
            <a:r>
              <a:rPr lang="it-IT" altLang="it-IT" dirty="0" err="1"/>
              <a:t>hazardous</a:t>
            </a:r>
            <a:r>
              <a:rPr lang="it-IT" altLang="it-IT" dirty="0"/>
              <a:t> </a:t>
            </a:r>
            <a:r>
              <a:rPr lang="it-IT" altLang="it-IT" dirty="0" err="1"/>
              <a:t>wastes</a:t>
            </a:r>
            <a:r>
              <a:rPr lang="it-IT" altLang="it-IT" dirty="0"/>
              <a:t>, </a:t>
            </a:r>
            <a:r>
              <a:rPr lang="it-IT" altLang="it-IT" dirty="0" err="1"/>
              <a:t>former</a:t>
            </a:r>
            <a:r>
              <a:rPr lang="it-IT" altLang="it-IT" dirty="0"/>
              <a:t> </a:t>
            </a:r>
            <a:r>
              <a:rPr lang="it-IT" altLang="it-IT" dirty="0" err="1"/>
              <a:t>asbestos-cement</a:t>
            </a:r>
            <a:r>
              <a:rPr lang="it-IT" altLang="it-IT" dirty="0"/>
              <a:t> </a:t>
            </a:r>
            <a:r>
              <a:rPr lang="it-IT" altLang="it-IT" dirty="0" err="1"/>
              <a:t>plant</a:t>
            </a:r>
            <a:r>
              <a:rPr lang="it-IT" altLang="it-IT" dirty="0"/>
              <a:t> (in Syracuse)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820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40768"/>
            <a:ext cx="7898758" cy="407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248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sellaDiTesto 5"/>
          <p:cNvSpPr txBox="1">
            <a:spLocks noChangeArrowheads="1"/>
          </p:cNvSpPr>
          <p:nvPr/>
        </p:nvSpPr>
        <p:spPr bwMode="auto">
          <a:xfrm>
            <a:off x="1295400" y="152400"/>
            <a:ext cx="7058025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Contaminants in “Priolo” CS with concentrations above regulatory threshold values</a:t>
            </a:r>
          </a:p>
        </p:txBody>
      </p:sp>
      <p:graphicFrame>
        <p:nvGraphicFramePr>
          <p:cNvPr id="113835" name="Group 1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422199"/>
              </p:ext>
            </p:extLst>
          </p:nvPr>
        </p:nvGraphicFramePr>
        <p:xfrm>
          <a:off x="533400" y="838200"/>
          <a:ext cx="8064500" cy="4351342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31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28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2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Industrial </a:t>
                      </a:r>
                      <a:r>
                        <a:rPr kumimoji="0" lang="it-IT" altLang="it-IT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Soil</a:t>
                      </a:r>
                      <a:r>
                        <a:rPr kumimoji="0" lang="it-IT" alt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                                                                                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Groundwater</a:t>
                      </a:r>
                      <a:r>
                        <a:rPr kumimoji="0" lang="it-IT" alt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                            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Pine </a:t>
                      </a:r>
                      <a:r>
                        <a:rPr kumimoji="0" lang="it-IT" altLang="it-IT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Trees</a:t>
                      </a:r>
                      <a:r>
                        <a:rPr kumimoji="0" lang="it-IT" alt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it-IT" altLang="it-IT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needles</a:t>
                      </a:r>
                      <a:r>
                        <a:rPr kumimoji="0" lang="it-IT" alt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                                                                                                                          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Lichens</a:t>
                      </a:r>
                      <a:r>
                        <a:rPr kumimoji="0" lang="it-IT" alt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Sediment</a:t>
                      </a:r>
                      <a:r>
                        <a:rPr kumimoji="0" lang="it-IT" alt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(marine </a:t>
                      </a:r>
                      <a:r>
                        <a:rPr kumimoji="0" lang="it-IT" altLang="it-IT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coastal</a:t>
                      </a:r>
                      <a:r>
                        <a:rPr kumimoji="0" lang="it-IT" alt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area)                       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Fish</a:t>
                      </a:r>
                      <a:r>
                        <a:rPr kumimoji="0" lang="it-IT" alt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it-IT" altLang="it-IT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products</a:t>
                      </a:r>
                      <a:r>
                        <a:rPr kumimoji="0" lang="it-IT" alt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(2007)**                        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Arsenic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x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Cadmium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Chromium tot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x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Chromium VI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Mercury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x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Lead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x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Nickel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x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Vanadium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x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 Dichloroethane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Benzene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3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Vinyl Chloride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Hexachlorobenzene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Tetrachloroethylene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 x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4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Xylenes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3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Trichloroethylene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Hydrocarbons C&lt;12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2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Hydrocarbons C&gt;12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4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Hydrocarbons tot</a:t>
                      </a:r>
                    </a:p>
                  </a:txBody>
                  <a:tcPr marL="8705" marR="8705" marT="8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×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05" marR="8705" marT="870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4" name="CasellaDiTesto 5"/>
          <p:cNvSpPr txBox="1">
            <a:spLocks noChangeArrowheads="1"/>
          </p:cNvSpPr>
          <p:nvPr/>
        </p:nvSpPr>
        <p:spPr bwMode="auto">
          <a:xfrm>
            <a:off x="762000" y="5257800"/>
            <a:ext cx="7621588" cy="581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it-IT" altLang="it-IT" sz="1600" b="1">
                <a:solidFill>
                  <a:srgbClr val="FF0000"/>
                </a:solidFill>
                <a:cs typeface="Arial" panose="020B0604020202020204" pitchFamily="34" charset="0"/>
              </a:rPr>
              <a:t>* No regulatory values for pine tree needles and lichens</a:t>
            </a:r>
          </a:p>
          <a:p>
            <a:pPr algn="just"/>
            <a:r>
              <a:rPr lang="it-IT" altLang="it-IT" sz="1600" b="1">
                <a:solidFill>
                  <a:srgbClr val="FF0000"/>
                </a:solidFill>
                <a:cs typeface="Arial" panose="020B0604020202020204" pitchFamily="34" charset="0"/>
              </a:rPr>
              <a:t>** For fish products a declining trend has been detected in the recent years</a:t>
            </a:r>
          </a:p>
        </p:txBody>
      </p:sp>
      <p:sp>
        <p:nvSpPr>
          <p:cNvPr id="113830" name="Text Box 166"/>
          <p:cNvSpPr txBox="1">
            <a:spLocks noChangeArrowheads="1"/>
          </p:cNvSpPr>
          <p:nvPr/>
        </p:nvSpPr>
        <p:spPr bwMode="auto">
          <a:xfrm>
            <a:off x="609600" y="624840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/>
          </a:p>
        </p:txBody>
      </p:sp>
      <p:sp>
        <p:nvSpPr>
          <p:cNvPr id="113831" name="Text Box 167"/>
          <p:cNvSpPr txBox="1">
            <a:spLocks noChangeArrowheads="1"/>
          </p:cNvSpPr>
          <p:nvPr/>
        </p:nvSpPr>
        <p:spPr bwMode="auto">
          <a:xfrm>
            <a:off x="457200" y="5943600"/>
            <a:ext cx="845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In addition, occupational exposure to asbestos was documented both in Syracuse (former asbestos-cement plant) and in Augusta (refineries, chemical industries)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006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010400" cy="914400"/>
          </a:xfrm>
        </p:spPr>
        <p:txBody>
          <a:bodyPr/>
          <a:lstStyle/>
          <a:p>
            <a:r>
              <a:rPr lang="it-IT" altLang="it-IT" sz="2200" b="1">
                <a:latin typeface="Tahoma" panose="020B0604030504040204" pitchFamily="34" charset="0"/>
              </a:rPr>
              <a:t>Priolo CS’s </a:t>
            </a:r>
            <a:r>
              <a:rPr lang="it-IT" altLang="it-IT" sz="2200" b="1">
                <a:solidFill>
                  <a:srgbClr val="FF0000"/>
                </a:solidFill>
                <a:latin typeface="Tahoma" panose="020B0604030504040204" pitchFamily="34" charset="0"/>
              </a:rPr>
              <a:t>environmental contaminants</a:t>
            </a:r>
            <a:r>
              <a:rPr lang="it-IT" altLang="it-IT" sz="2200" b="1">
                <a:latin typeface="Tahoma" panose="020B0604030504040204" pitchFamily="34" charset="0"/>
              </a:rPr>
              <a:t> </a:t>
            </a:r>
            <a:br>
              <a:rPr lang="it-IT" altLang="it-IT" sz="2200" b="1">
                <a:latin typeface="Tahoma" panose="020B0604030504040204" pitchFamily="34" charset="0"/>
              </a:rPr>
            </a:br>
            <a:r>
              <a:rPr lang="it-IT" altLang="it-IT" sz="2200" b="1">
                <a:latin typeface="Tahoma" panose="020B0604030504040204" pitchFamily="34" charset="0"/>
              </a:rPr>
              <a:t>and </a:t>
            </a:r>
            <a:r>
              <a:rPr lang="it-IT" altLang="it-IT" sz="2200" b="1">
                <a:solidFill>
                  <a:srgbClr val="FF0000"/>
                </a:solidFill>
                <a:latin typeface="Tahoma" panose="020B0604030504040204" pitchFamily="34" charset="0"/>
              </a:rPr>
              <a:t>IARC evaluations</a:t>
            </a:r>
          </a:p>
        </p:txBody>
      </p:sp>
      <p:graphicFrame>
        <p:nvGraphicFramePr>
          <p:cNvPr id="133199" name="Group 79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353425" cy="4757420"/>
        </p:xfrm>
        <a:graphic>
          <a:graphicData uri="http://schemas.openxmlformats.org/drawingml/2006/table">
            <a:tbl>
              <a:tblPr/>
              <a:tblGrid>
                <a:gridCol w="1995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7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b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1,2-Dichloroethane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b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2B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As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Benzene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Cd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Cr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 (Cr VI compounds), 3 (metallic chromium, and Cr III compounds)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Hexachlorobenzene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2B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Hg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3, 2B (Methylmercury compounds as a group)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Ni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 (Nickel compounds), 2B (metallic nickel)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Pb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2B (lead), 2A (lead compounds, inorganic), 3 (lead compounds, organic)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Tetrachloroethylene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2A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V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2B (vanadium pentoxide)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Vinyl chloride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Xylenes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PCBs*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it-IT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33182" name="Text Box 62"/>
          <p:cNvSpPr txBox="1">
            <a:spLocks noChangeArrowheads="1"/>
          </p:cNvSpPr>
          <p:nvPr/>
        </p:nvSpPr>
        <p:spPr bwMode="auto">
          <a:xfrm>
            <a:off x="381000" y="5943600"/>
            <a:ext cx="853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*: PCB’s were included taking into account the predictable emissions of industrial activities within the CS, and the findings of a biomonitoring investigation.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567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200" b="1">
                <a:latin typeface="Tahoma" panose="020B0604030504040204" pitchFamily="34" charset="0"/>
              </a:rPr>
              <a:t>Malignant neoplasms and environmental contaminants</a:t>
            </a:r>
            <a:br>
              <a:rPr lang="it-IT" altLang="it-IT" sz="2200" b="1">
                <a:latin typeface="Tahoma" panose="020B0604030504040204" pitchFamily="34" charset="0"/>
              </a:rPr>
            </a:br>
            <a:r>
              <a:rPr lang="it-IT" altLang="it-IT" sz="2200" b="1">
                <a:latin typeface="Tahoma" panose="020B0604030504040204" pitchFamily="34" charset="0"/>
              </a:rPr>
              <a:t>Epidemiologic evidence evaluation – </a:t>
            </a:r>
            <a:r>
              <a:rPr lang="it-IT" altLang="it-IT" sz="2200" b="1">
                <a:solidFill>
                  <a:srgbClr val="FF0000"/>
                </a:solidFill>
                <a:latin typeface="Tahoma" panose="020B0604030504040204" pitchFamily="34" charset="0"/>
              </a:rPr>
              <a:t>References</a:t>
            </a:r>
            <a:r>
              <a:rPr lang="it-IT" altLang="it-IT" sz="2200" b="1">
                <a:latin typeface="Tahoma" panose="020B0604030504040204" pitchFamily="34" charset="0"/>
              </a:rPr>
              <a:t> used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82575" y="1341438"/>
            <a:ext cx="8577263" cy="4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 b="1">
              <a:latin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it-IT" altLang="it-IT" b="1">
                <a:solidFill>
                  <a:srgbClr val="FF0000"/>
                </a:solidFill>
                <a:latin typeface="Tahoma" panose="020B0604030504040204" pitchFamily="34" charset="0"/>
              </a:rPr>
              <a:t>IARC monographs and publications</a:t>
            </a:r>
          </a:p>
          <a:p>
            <a:pPr>
              <a:buFontTx/>
              <a:buChar char="•"/>
            </a:pPr>
            <a:endParaRPr lang="it-IT" altLang="it-IT" b="1">
              <a:latin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it-IT" altLang="it-IT" b="1">
                <a:solidFill>
                  <a:srgbClr val="FF0000"/>
                </a:solidFill>
                <a:latin typeface="Tahoma" panose="020B0604030504040204" pitchFamily="34" charset="0"/>
              </a:rPr>
              <a:t>ATSDR Toxicological profiles</a:t>
            </a:r>
          </a:p>
          <a:p>
            <a:pPr>
              <a:buFontTx/>
              <a:buChar char="•"/>
            </a:pPr>
            <a:endParaRPr lang="it-IT" altLang="it-IT" b="1">
              <a:latin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it-IT" altLang="it-IT" b="1">
                <a:solidFill>
                  <a:srgbClr val="FF0000"/>
                </a:solidFill>
                <a:latin typeface="Tahoma" panose="020B0604030504040204" pitchFamily="34" charset="0"/>
              </a:rPr>
              <a:t>Fourth National Report on Human Exposure to Environmental Chemicals</a:t>
            </a:r>
            <a:br>
              <a:rPr lang="it-IT" altLang="it-IT" b="1">
                <a:latin typeface="Tahoma" panose="020B0604030504040204" pitchFamily="34" charset="0"/>
              </a:rPr>
            </a:br>
            <a:r>
              <a:rPr lang="it-IT" altLang="it-IT" b="1">
                <a:latin typeface="Tahoma" panose="020B0604030504040204" pitchFamily="34" charset="0"/>
              </a:rPr>
              <a:t> 2009 </a:t>
            </a:r>
            <a:br>
              <a:rPr lang="it-IT" altLang="it-IT" b="1">
                <a:latin typeface="Tahoma" panose="020B0604030504040204" pitchFamily="34" charset="0"/>
              </a:rPr>
            </a:br>
            <a:r>
              <a:rPr lang="it-IT" altLang="it-IT" b="1">
                <a:latin typeface="Tahoma" panose="020B0604030504040204" pitchFamily="34" charset="0"/>
              </a:rPr>
              <a:t> Department of Health and Human Services </a:t>
            </a:r>
            <a:br>
              <a:rPr lang="it-IT" altLang="it-IT" b="1">
                <a:latin typeface="Tahoma" panose="020B0604030504040204" pitchFamily="34" charset="0"/>
              </a:rPr>
            </a:br>
            <a:r>
              <a:rPr lang="it-IT" altLang="it-IT" b="1">
                <a:latin typeface="Tahoma" panose="020B0604030504040204" pitchFamily="34" charset="0"/>
              </a:rPr>
              <a:t> Centers for Disease Control and Prevention </a:t>
            </a:r>
          </a:p>
          <a:p>
            <a:pPr>
              <a:buFontTx/>
              <a:buChar char="•"/>
            </a:pPr>
            <a:endParaRPr lang="it-IT" altLang="it-IT" b="1">
              <a:latin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it-IT" altLang="it-IT" b="1">
                <a:solidFill>
                  <a:srgbClr val="FF0000"/>
                </a:solidFill>
                <a:latin typeface="Tahoma" panose="020B0604030504040204" pitchFamily="34" charset="0"/>
              </a:rPr>
              <a:t>Report on Carcinogens</a:t>
            </a:r>
            <a:br>
              <a:rPr lang="it-IT" altLang="it-IT" b="1">
                <a:latin typeface="Tahoma" panose="020B0604030504040204" pitchFamily="34" charset="0"/>
              </a:rPr>
            </a:br>
            <a:r>
              <a:rPr lang="it-IT" altLang="it-IT" b="1">
                <a:latin typeface="Tahoma" panose="020B0604030504040204" pitchFamily="34" charset="0"/>
              </a:rPr>
              <a:t> Twelfth Edition </a:t>
            </a:r>
            <a:br>
              <a:rPr lang="it-IT" altLang="it-IT" b="1">
                <a:latin typeface="Tahoma" panose="020B0604030504040204" pitchFamily="34" charset="0"/>
              </a:rPr>
            </a:br>
            <a:r>
              <a:rPr lang="it-IT" altLang="it-IT" b="1">
                <a:latin typeface="Tahoma" panose="020B0604030504040204" pitchFamily="34" charset="0"/>
              </a:rPr>
              <a:t> 2011 </a:t>
            </a:r>
          </a:p>
          <a:p>
            <a:r>
              <a:rPr lang="it-IT" altLang="it-IT" b="1">
                <a:latin typeface="Tahoma" panose="020B0604030504040204" pitchFamily="34" charset="0"/>
              </a:rPr>
              <a:t> U.S. Department of Health and Human Services </a:t>
            </a:r>
          </a:p>
          <a:p>
            <a:r>
              <a:rPr lang="it-IT" altLang="it-IT" b="1">
                <a:latin typeface="Tahoma" panose="020B0604030504040204" pitchFamily="34" charset="0"/>
              </a:rPr>
              <a:t> Public Health Service </a:t>
            </a:r>
          </a:p>
          <a:p>
            <a:r>
              <a:rPr lang="it-IT" altLang="it-IT" b="1">
                <a:latin typeface="Tahoma" panose="020B0604030504040204" pitchFamily="34" charset="0"/>
              </a:rPr>
              <a:t> National Toxicology Program</a:t>
            </a:r>
            <a:r>
              <a:rPr lang="it-IT" altLang="it-IT">
                <a:latin typeface="Tahoma" panose="020B0604030504040204" pitchFamily="34" charset="0"/>
              </a:rPr>
              <a:t> </a:t>
            </a:r>
            <a:br>
              <a:rPr lang="it-IT" altLang="it-IT" b="1">
                <a:latin typeface="Tahoma" panose="020B0604030504040204" pitchFamily="34" charset="0"/>
              </a:rPr>
            </a:br>
            <a:endParaRPr lang="it-IT" altLang="it-IT" b="1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467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200" b="1" dirty="0" err="1">
                <a:latin typeface="Tahoma" panose="020B0604030504040204" pitchFamily="34" charset="0"/>
              </a:rPr>
              <a:t>Malignant</a:t>
            </a:r>
            <a:r>
              <a:rPr lang="it-IT" altLang="it-IT" sz="2200" b="1" dirty="0">
                <a:latin typeface="Tahoma" panose="020B0604030504040204" pitchFamily="34" charset="0"/>
              </a:rPr>
              <a:t> </a:t>
            </a:r>
            <a:r>
              <a:rPr lang="it-IT" altLang="it-IT" sz="2200" b="1" dirty="0" err="1">
                <a:latin typeface="Tahoma" panose="020B0604030504040204" pitchFamily="34" charset="0"/>
              </a:rPr>
              <a:t>neoplasms</a:t>
            </a:r>
            <a:r>
              <a:rPr lang="it-IT" altLang="it-IT" sz="2200" b="1" dirty="0">
                <a:latin typeface="Tahoma" panose="020B0604030504040204" pitchFamily="34" charset="0"/>
              </a:rPr>
              <a:t> and </a:t>
            </a:r>
            <a:r>
              <a:rPr lang="it-IT" altLang="it-IT" sz="2200" b="1" dirty="0" err="1">
                <a:latin typeface="Tahoma" panose="020B0604030504040204" pitchFamily="34" charset="0"/>
              </a:rPr>
              <a:t>environmental</a:t>
            </a:r>
            <a:r>
              <a:rPr lang="it-IT" altLang="it-IT" sz="2200" b="1" dirty="0">
                <a:latin typeface="Tahoma" panose="020B0604030504040204" pitchFamily="34" charset="0"/>
              </a:rPr>
              <a:t> </a:t>
            </a:r>
            <a:r>
              <a:rPr lang="it-IT" altLang="it-IT" sz="2200" b="1" dirty="0" err="1">
                <a:latin typeface="Tahoma" panose="020B0604030504040204" pitchFamily="34" charset="0"/>
              </a:rPr>
              <a:t>contaminants</a:t>
            </a:r>
            <a:br>
              <a:rPr lang="it-IT" altLang="it-IT" sz="2200" b="1" dirty="0">
                <a:latin typeface="Tahoma" panose="020B0604030504040204" pitchFamily="34" charset="0"/>
              </a:rPr>
            </a:br>
            <a:r>
              <a:rPr lang="it-IT" altLang="it-IT" sz="2200" b="1" dirty="0" err="1">
                <a:latin typeface="Tahoma" panose="020B0604030504040204" pitchFamily="34" charset="0"/>
              </a:rPr>
              <a:t>Epidemiologic</a:t>
            </a:r>
            <a:r>
              <a:rPr lang="it-IT" altLang="it-IT" sz="2200" b="1" dirty="0">
                <a:latin typeface="Tahoma" panose="020B0604030504040204" pitchFamily="34" charset="0"/>
              </a:rPr>
              <a:t> </a:t>
            </a:r>
            <a:r>
              <a:rPr lang="it-IT" altLang="it-IT" sz="2200" b="1" dirty="0" err="1">
                <a:latin typeface="Tahoma" panose="020B0604030504040204" pitchFamily="34" charset="0"/>
              </a:rPr>
              <a:t>evidence</a:t>
            </a:r>
            <a:r>
              <a:rPr lang="it-IT" altLang="it-IT" sz="2200" b="1" dirty="0">
                <a:latin typeface="Tahoma" panose="020B0604030504040204" pitchFamily="34" charset="0"/>
              </a:rPr>
              <a:t> </a:t>
            </a:r>
            <a:r>
              <a:rPr lang="it-IT" altLang="it-IT" sz="2200" b="1" dirty="0" err="1">
                <a:latin typeface="Tahoma" panose="020B0604030504040204" pitchFamily="34" charset="0"/>
              </a:rPr>
              <a:t>evaluation</a:t>
            </a:r>
            <a:r>
              <a:rPr lang="it-IT" altLang="it-IT" sz="2200" b="1" dirty="0">
                <a:latin typeface="Tahoma" panose="020B0604030504040204" pitchFamily="34" charset="0"/>
              </a:rPr>
              <a:t> </a:t>
            </a:r>
            <a:endParaRPr lang="it-IT" altLang="it-IT" sz="2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129027" name="Group 3"/>
          <p:cNvGraphicFramePr>
            <a:graphicFrameLocks noGrp="1"/>
          </p:cNvGraphicFramePr>
          <p:nvPr>
            <p:ph idx="1"/>
          </p:nvPr>
        </p:nvGraphicFramePr>
        <p:xfrm>
          <a:off x="900113" y="2247900"/>
          <a:ext cx="7254875" cy="2108518"/>
        </p:xfrm>
        <a:graphic>
          <a:graphicData uri="http://schemas.openxmlformats.org/drawingml/2006/table">
            <a:tbl>
              <a:tblPr/>
              <a:tblGrid>
                <a:gridCol w="725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Sufficient evidence*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Limited evidence*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Conflicting or scarce results, few studies, confounding suspected etc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No information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9039" name="Text Box 15"/>
          <p:cNvSpPr txBox="1">
            <a:spLocks noChangeArrowheads="1"/>
          </p:cNvSpPr>
          <p:nvPr/>
        </p:nvSpPr>
        <p:spPr bwMode="auto">
          <a:xfrm>
            <a:off x="900113" y="4908550"/>
            <a:ext cx="56181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>
                <a:latin typeface="Tahoma" panose="020B0604030504040204" pitchFamily="34" charset="0"/>
              </a:rPr>
              <a:t>*Levels of evidence were based on IARC’s evaluation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743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388" name="Group 340"/>
          <p:cNvGraphicFramePr>
            <a:graphicFrameLocks noGrp="1"/>
          </p:cNvGraphicFramePr>
          <p:nvPr/>
        </p:nvGraphicFramePr>
        <p:xfrm>
          <a:off x="0" y="0"/>
          <a:ext cx="9144000" cy="6806254"/>
        </p:xfrm>
        <a:graphic>
          <a:graphicData uri="http://schemas.openxmlformats.org/drawingml/2006/table">
            <a:tbl>
              <a:tblPr/>
              <a:tblGrid>
                <a:gridCol w="2840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7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6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52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53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588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Malignant neoplasms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1,2-Dichl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As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Ben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Cd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Cr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Hexachl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Ni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Pb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PCBs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Tetrachl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Vinyl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Oesophagus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Stomach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Colon-rectum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Liver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Trachea, bronchus and lung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Melanoma of skin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Connective and soft tissue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Breast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Cervix uteri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Prostate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Kidney and other urinary organs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Bladder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CNS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Thyroid gland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Lymphohematopoietic system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Hodgkin lymphoma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Non Hodgkin lymphomas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Leukaemias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5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Lymphoid leukaemia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Chronic lymphocytic leukaemia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Myeloid leukemia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5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Acute myeloblastic leukaemia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Chronic myeloid leukaemia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kumimoji="0" lang="it-IT" alt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372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228600" y="1023114"/>
            <a:ext cx="868680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PRIOLO STUDY:CONCLUDING REMARKS. 1</a:t>
            </a:r>
          </a:p>
          <a:p>
            <a:endParaRPr lang="en-GB" altLang="it-IT" dirty="0"/>
          </a:p>
          <a:p>
            <a:endParaRPr lang="en-GB" altLang="it-IT" dirty="0"/>
          </a:p>
          <a:p>
            <a:endParaRPr lang="en-GB" altLang="it-IT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altLang="it-IT" dirty="0"/>
              <a:t>The available environmental data, collected from official sources, were not produced for research purpose. A proper exposure assessment is thus not feasible.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altLang="it-IT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altLang="it-IT" b="1" dirty="0"/>
              <a:t>Very high levels of some toxic and hazardous agents</a:t>
            </a:r>
            <a:r>
              <a:rPr lang="en-GB" altLang="it-IT" dirty="0"/>
              <a:t> have been found in the soil and groundwater in the industrial area of the CS.</a:t>
            </a:r>
          </a:p>
          <a:p>
            <a:pPr marL="0" indent="0"/>
            <a:endParaRPr lang="en-GB" altLang="it-IT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altLang="it-IT" b="1" dirty="0"/>
              <a:t>A widespread chemical contamination</a:t>
            </a:r>
            <a:r>
              <a:rPr lang="en-GB" altLang="it-IT" dirty="0"/>
              <a:t> has been found in different environmental matrices of the CS, and it has spread far from the point of origin, involving the food chain, namely fishery products.</a:t>
            </a:r>
          </a:p>
          <a:p>
            <a:pPr>
              <a:buFont typeface="Wingdings" panose="05000000000000000000" pitchFamily="2" charset="2"/>
              <a:buNone/>
            </a:pPr>
            <a:endParaRPr lang="en-GB" altLang="it-IT" dirty="0"/>
          </a:p>
        </p:txBody>
      </p:sp>
    </p:spTree>
    <p:extLst>
      <p:ext uri="{BB962C8B-B14F-4D97-AF65-F5344CB8AC3E}">
        <p14:creationId xmlns:p14="http://schemas.microsoft.com/office/powerpoint/2010/main" val="2655879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228600" y="797798"/>
            <a:ext cx="8686800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PRIOLO STUDY:CONCLUDING REMARKS. 2</a:t>
            </a:r>
          </a:p>
          <a:p>
            <a:pPr algn="ctr"/>
            <a:endParaRPr lang="it-IT" altLang="it-IT" sz="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it-IT" altLang="it-IT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altLang="it-IT" dirty="0"/>
              <a:t> “Priolo” CS shows a </a:t>
            </a:r>
            <a:r>
              <a:rPr lang="it-IT" altLang="it-IT" b="1" dirty="0" err="1"/>
              <a:t>higher</a:t>
            </a:r>
            <a:r>
              <a:rPr lang="it-IT" altLang="it-IT" b="1" dirty="0"/>
              <a:t> </a:t>
            </a:r>
            <a:r>
              <a:rPr lang="it-IT" altLang="it-IT" b="1" dirty="0" err="1"/>
              <a:t>incidence</a:t>
            </a:r>
            <a:r>
              <a:rPr lang="it-IT" altLang="it-IT" b="1" dirty="0"/>
              <a:t> of </a:t>
            </a:r>
            <a:r>
              <a:rPr lang="it-IT" altLang="it-IT" b="1" dirty="0" err="1"/>
              <a:t>all</a:t>
            </a:r>
            <a:r>
              <a:rPr lang="it-IT" altLang="it-IT" b="1" dirty="0"/>
              <a:t> </a:t>
            </a:r>
            <a:r>
              <a:rPr lang="it-IT" altLang="it-IT" b="1" dirty="0" err="1"/>
              <a:t>cancers</a:t>
            </a:r>
            <a:r>
              <a:rPr lang="it-IT" altLang="it-IT" b="1" dirty="0"/>
              <a:t> and of some </a:t>
            </a:r>
            <a:r>
              <a:rPr lang="it-IT" altLang="it-IT" b="1" dirty="0" err="1"/>
              <a:t>specific</a:t>
            </a:r>
            <a:r>
              <a:rPr lang="it-IT" altLang="it-IT" b="1" dirty="0"/>
              <a:t> </a:t>
            </a:r>
            <a:r>
              <a:rPr lang="it-IT" altLang="it-IT" b="1" dirty="0" err="1"/>
              <a:t>cancer</a:t>
            </a:r>
            <a:r>
              <a:rPr lang="it-IT" altLang="it-IT" b="1" dirty="0"/>
              <a:t> </a:t>
            </a:r>
            <a:r>
              <a:rPr lang="it-IT" altLang="it-IT" b="1" dirty="0" err="1"/>
              <a:t>sites</a:t>
            </a:r>
            <a:r>
              <a:rPr lang="it-IT" altLang="it-IT" dirty="0"/>
              <a:t>, with </a:t>
            </a:r>
            <a:r>
              <a:rPr lang="it-IT" altLang="it-IT" dirty="0" err="1"/>
              <a:t>respect</a:t>
            </a:r>
            <a:r>
              <a:rPr lang="it-IT" altLang="it-IT" dirty="0"/>
              <a:t> to the Province of Syracuse. </a:t>
            </a:r>
          </a:p>
          <a:p>
            <a:r>
              <a:rPr lang="it-IT" altLang="it-IT" dirty="0"/>
              <a:t>The </a:t>
            </a:r>
            <a:r>
              <a:rPr lang="it-IT" altLang="it-IT" dirty="0" err="1"/>
              <a:t>excesses</a:t>
            </a:r>
            <a:r>
              <a:rPr lang="it-IT" altLang="it-IT" dirty="0"/>
              <a:t> of pancreas, </a:t>
            </a:r>
            <a:r>
              <a:rPr lang="it-IT" altLang="it-IT" dirty="0" err="1"/>
              <a:t>lung</a:t>
            </a:r>
            <a:r>
              <a:rPr lang="it-IT" altLang="it-IT" dirty="0"/>
              <a:t>, </a:t>
            </a:r>
            <a:r>
              <a:rPr lang="it-IT" altLang="it-IT" dirty="0" err="1"/>
              <a:t>breast</a:t>
            </a:r>
            <a:r>
              <a:rPr lang="it-IT" altLang="it-IT" dirty="0"/>
              <a:t> and </a:t>
            </a:r>
            <a:r>
              <a:rPr lang="it-IT" altLang="it-IT" dirty="0" err="1"/>
              <a:t>bladder</a:t>
            </a:r>
            <a:r>
              <a:rPr lang="it-IT" altLang="it-IT" dirty="0"/>
              <a:t> </a:t>
            </a:r>
            <a:r>
              <a:rPr lang="it-IT" altLang="it-IT" dirty="0" err="1"/>
              <a:t>cancers</a:t>
            </a:r>
            <a:r>
              <a:rPr lang="it-IT" altLang="it-IT" dirty="0"/>
              <a:t>, of </a:t>
            </a:r>
            <a:r>
              <a:rPr lang="it-IT" altLang="it-IT" dirty="0" err="1"/>
              <a:t>pleural</a:t>
            </a:r>
            <a:r>
              <a:rPr lang="it-IT" altLang="it-IT" dirty="0"/>
              <a:t> </a:t>
            </a:r>
            <a:r>
              <a:rPr lang="it-IT" altLang="it-IT" dirty="0" err="1"/>
              <a:t>mesothelioma</a:t>
            </a:r>
            <a:r>
              <a:rPr lang="it-IT" altLang="it-IT" dirty="0"/>
              <a:t> and melanoma </a:t>
            </a:r>
            <a:r>
              <a:rPr lang="it-IT" altLang="it-IT" dirty="0" err="1"/>
              <a:t>were</a:t>
            </a:r>
            <a:r>
              <a:rPr lang="it-IT" altLang="it-IT" dirty="0"/>
              <a:t> </a:t>
            </a:r>
            <a:r>
              <a:rPr lang="it-IT" altLang="it-IT" dirty="0" err="1"/>
              <a:t>found</a:t>
            </a:r>
            <a:r>
              <a:rPr lang="it-IT" altLang="it-IT" dirty="0"/>
              <a:t> in </a:t>
            </a:r>
            <a:r>
              <a:rPr lang="it-IT" altLang="it-IT" dirty="0" err="1"/>
              <a:t>both</a:t>
            </a:r>
            <a:r>
              <a:rPr lang="it-IT" altLang="it-IT" dirty="0"/>
              <a:t> </a:t>
            </a:r>
            <a:r>
              <a:rPr lang="it-IT" altLang="it-IT" dirty="0" err="1"/>
              <a:t>genders</a:t>
            </a:r>
            <a:r>
              <a:rPr lang="it-IT" altLang="it-IT" dirty="0"/>
              <a:t>.</a:t>
            </a:r>
          </a:p>
          <a:p>
            <a:endParaRPr lang="it-IT" altLang="it-IT" sz="1400" dirty="0"/>
          </a:p>
          <a:p>
            <a:endParaRPr lang="it-IT" altLang="it-IT" sz="1400" dirty="0"/>
          </a:p>
          <a:p>
            <a:pPr fontAlgn="t">
              <a:buFont typeface="Wingdings" panose="05000000000000000000" pitchFamily="2" charset="2"/>
              <a:buChar char="Ø"/>
            </a:pPr>
            <a:r>
              <a:rPr lang="it-IT" altLang="it-IT" dirty="0"/>
              <a:t>The </a:t>
            </a:r>
            <a:r>
              <a:rPr lang="it-IT" altLang="it-IT" dirty="0" err="1"/>
              <a:t>review</a:t>
            </a:r>
            <a:r>
              <a:rPr lang="it-IT" altLang="it-IT" dirty="0"/>
              <a:t> of the </a:t>
            </a:r>
            <a:r>
              <a:rPr lang="it-IT" altLang="it-IT" dirty="0" err="1"/>
              <a:t>scientific</a:t>
            </a:r>
            <a:r>
              <a:rPr lang="it-IT" altLang="it-IT" dirty="0"/>
              <a:t> </a:t>
            </a:r>
            <a:r>
              <a:rPr lang="it-IT" altLang="it-IT" dirty="0" err="1"/>
              <a:t>literature</a:t>
            </a:r>
            <a:r>
              <a:rPr lang="it-IT" altLang="it-IT" dirty="0"/>
              <a:t> </a:t>
            </a:r>
            <a:r>
              <a:rPr lang="it-IT" altLang="it-IT" dirty="0" err="1"/>
              <a:t>found</a:t>
            </a:r>
            <a:r>
              <a:rPr lang="it-IT" altLang="it-IT" dirty="0"/>
              <a:t> </a:t>
            </a:r>
            <a:r>
              <a:rPr lang="it-IT" altLang="it-IT" dirty="0" err="1">
                <a:solidFill>
                  <a:srgbClr val="FF3300"/>
                </a:solidFill>
              </a:rPr>
              <a:t>sufficient</a:t>
            </a:r>
            <a:r>
              <a:rPr lang="it-IT" altLang="it-IT" dirty="0"/>
              <a:t> / </a:t>
            </a:r>
            <a:r>
              <a:rPr lang="it-IT" altLang="it-IT" dirty="0" err="1">
                <a:solidFill>
                  <a:srgbClr val="0099FF"/>
                </a:solidFill>
              </a:rPr>
              <a:t>limited</a:t>
            </a:r>
            <a:r>
              <a:rPr lang="it-IT" altLang="it-IT" dirty="0"/>
              <a:t> </a:t>
            </a:r>
            <a:r>
              <a:rPr lang="it-IT" altLang="it-IT" dirty="0" err="1"/>
              <a:t>evidence</a:t>
            </a:r>
            <a:r>
              <a:rPr lang="it-IT" altLang="it-IT" dirty="0"/>
              <a:t> of an </a:t>
            </a:r>
            <a:r>
              <a:rPr lang="it-IT" altLang="it-IT" dirty="0" err="1"/>
              <a:t>association</a:t>
            </a:r>
            <a:r>
              <a:rPr lang="it-IT" altLang="it-IT" dirty="0"/>
              <a:t> </a:t>
            </a:r>
            <a:r>
              <a:rPr lang="it-IT" altLang="it-IT" dirty="0" err="1"/>
              <a:t>between</a:t>
            </a:r>
            <a:r>
              <a:rPr lang="it-IT" altLang="it-IT" dirty="0"/>
              <a:t> some </a:t>
            </a:r>
            <a:r>
              <a:rPr lang="it-IT" altLang="it-IT" dirty="0" err="1"/>
              <a:t>contaminants</a:t>
            </a:r>
            <a:r>
              <a:rPr lang="it-IT" altLang="it-IT" dirty="0"/>
              <a:t> </a:t>
            </a:r>
            <a:r>
              <a:rPr lang="it-IT" altLang="it-IT" dirty="0" err="1"/>
              <a:t>present</a:t>
            </a:r>
            <a:r>
              <a:rPr lang="it-IT" altLang="it-IT" dirty="0"/>
              <a:t> in “Priolo” CS, and some </a:t>
            </a:r>
            <a:r>
              <a:rPr lang="it-IT" altLang="it-IT" dirty="0" err="1"/>
              <a:t>malignant</a:t>
            </a:r>
            <a:r>
              <a:rPr lang="it-IT" altLang="it-IT" dirty="0"/>
              <a:t> </a:t>
            </a:r>
            <a:r>
              <a:rPr lang="it-IT" altLang="it-IT" dirty="0" err="1"/>
              <a:t>neoplasms</a:t>
            </a:r>
            <a:r>
              <a:rPr lang="it-IT" altLang="it-IT" dirty="0"/>
              <a:t> </a:t>
            </a:r>
            <a:r>
              <a:rPr lang="it-IT" altLang="it-IT" dirty="0" err="1"/>
              <a:t>increased</a:t>
            </a:r>
            <a:r>
              <a:rPr lang="it-IT" altLang="it-IT" dirty="0"/>
              <a:t> in the area: </a:t>
            </a:r>
            <a:br>
              <a:rPr lang="it-IT" altLang="it-IT" dirty="0"/>
            </a:br>
            <a:r>
              <a:rPr lang="it-IT" altLang="it-IT" b="1" dirty="0" err="1"/>
              <a:t>lung</a:t>
            </a:r>
            <a:r>
              <a:rPr lang="it-IT" altLang="it-IT" b="1" dirty="0"/>
              <a:t> </a:t>
            </a:r>
            <a:r>
              <a:rPr lang="it-IT" altLang="it-IT" b="1" dirty="0" err="1"/>
              <a:t>cancer</a:t>
            </a:r>
            <a:r>
              <a:rPr lang="it-IT" altLang="it-IT" dirty="0"/>
              <a:t> and </a:t>
            </a:r>
            <a:r>
              <a:rPr lang="it-IT" altLang="it-IT" dirty="0" err="1"/>
              <a:t>As</a:t>
            </a:r>
            <a:r>
              <a:rPr lang="it-IT" altLang="it-IT" dirty="0"/>
              <a:t>, </a:t>
            </a:r>
            <a:r>
              <a:rPr lang="it-IT" altLang="it-IT" dirty="0" err="1"/>
              <a:t>Cd</a:t>
            </a:r>
            <a:r>
              <a:rPr lang="it-IT" altLang="it-IT" dirty="0"/>
              <a:t>, Cr (VI), Ni (</a:t>
            </a:r>
            <a:r>
              <a:rPr lang="it-IT" altLang="it-IT" dirty="0" err="1">
                <a:solidFill>
                  <a:srgbClr val="FF3300"/>
                </a:solidFill>
              </a:rPr>
              <a:t>sufficient</a:t>
            </a:r>
            <a:r>
              <a:rPr lang="it-IT" altLang="it-IT" dirty="0"/>
              <a:t>), </a:t>
            </a:r>
          </a:p>
          <a:p>
            <a:pPr fontAlgn="t">
              <a:buFont typeface="Wingdings" panose="05000000000000000000" pitchFamily="2" charset="2"/>
              <a:buNone/>
            </a:pPr>
            <a:r>
              <a:rPr lang="it-IT" altLang="it-IT" b="1" dirty="0"/>
              <a:t>melanoma of </a:t>
            </a:r>
            <a:r>
              <a:rPr lang="it-IT" altLang="it-IT" b="1" dirty="0" err="1"/>
              <a:t>skin</a:t>
            </a:r>
            <a:r>
              <a:rPr lang="it-IT" altLang="it-IT" dirty="0"/>
              <a:t> and </a:t>
            </a:r>
            <a:r>
              <a:rPr lang="it-IT" altLang="it-IT" dirty="0" err="1"/>
              <a:t>PCBs</a:t>
            </a:r>
            <a:r>
              <a:rPr lang="it-IT" altLang="it-IT" dirty="0"/>
              <a:t> (</a:t>
            </a:r>
            <a:r>
              <a:rPr lang="it-IT" altLang="it-IT" dirty="0" err="1">
                <a:solidFill>
                  <a:srgbClr val="FF3300"/>
                </a:solidFill>
              </a:rPr>
              <a:t>sufficient</a:t>
            </a:r>
            <a:r>
              <a:rPr lang="it-IT" altLang="it-IT" dirty="0"/>
              <a:t>), </a:t>
            </a:r>
          </a:p>
          <a:p>
            <a:pPr fontAlgn="t">
              <a:buFont typeface="Wingdings" panose="05000000000000000000" pitchFamily="2" charset="2"/>
              <a:buNone/>
            </a:pPr>
            <a:r>
              <a:rPr lang="it-IT" altLang="it-IT" b="1" dirty="0" err="1"/>
              <a:t>breast</a:t>
            </a:r>
            <a:r>
              <a:rPr lang="it-IT" altLang="it-IT" b="1" dirty="0"/>
              <a:t> </a:t>
            </a:r>
            <a:r>
              <a:rPr lang="it-IT" altLang="it-IT" b="1" dirty="0" err="1"/>
              <a:t>cancer</a:t>
            </a:r>
            <a:r>
              <a:rPr lang="it-IT" altLang="it-IT" dirty="0"/>
              <a:t> and </a:t>
            </a:r>
            <a:r>
              <a:rPr lang="it-IT" altLang="it-IT" dirty="0" err="1"/>
              <a:t>PCBs</a:t>
            </a:r>
            <a:r>
              <a:rPr lang="it-IT" altLang="it-IT" dirty="0"/>
              <a:t> (</a:t>
            </a:r>
            <a:r>
              <a:rPr lang="it-IT" altLang="it-IT" dirty="0" err="1">
                <a:solidFill>
                  <a:srgbClr val="0099FF"/>
                </a:solidFill>
              </a:rPr>
              <a:t>limited</a:t>
            </a:r>
            <a:r>
              <a:rPr lang="it-IT" altLang="it-IT" dirty="0"/>
              <a:t>), </a:t>
            </a:r>
          </a:p>
          <a:p>
            <a:pPr fontAlgn="t">
              <a:buFont typeface="Wingdings" panose="05000000000000000000" pitchFamily="2" charset="2"/>
              <a:buNone/>
            </a:pPr>
            <a:r>
              <a:rPr lang="it-IT" altLang="it-IT" b="1" dirty="0" err="1"/>
              <a:t>bladder</a:t>
            </a:r>
            <a:r>
              <a:rPr lang="it-IT" altLang="it-IT" b="1" dirty="0"/>
              <a:t> </a:t>
            </a:r>
            <a:r>
              <a:rPr lang="it-IT" altLang="it-IT" b="1" dirty="0" err="1"/>
              <a:t>cancer</a:t>
            </a:r>
            <a:r>
              <a:rPr lang="it-IT" altLang="it-IT" dirty="0"/>
              <a:t> and </a:t>
            </a:r>
            <a:r>
              <a:rPr lang="it-IT" altLang="it-IT" dirty="0" err="1"/>
              <a:t>As</a:t>
            </a:r>
            <a:r>
              <a:rPr lang="it-IT" altLang="it-IT" dirty="0"/>
              <a:t> (</a:t>
            </a:r>
            <a:r>
              <a:rPr lang="it-IT" altLang="it-IT" dirty="0" err="1">
                <a:solidFill>
                  <a:srgbClr val="FF3300"/>
                </a:solidFill>
              </a:rPr>
              <a:t>sufficient</a:t>
            </a:r>
            <a:r>
              <a:rPr lang="it-IT" altLang="it-IT" dirty="0"/>
              <a:t>) and </a:t>
            </a:r>
            <a:r>
              <a:rPr lang="it-IT" altLang="it-IT" dirty="0" err="1"/>
              <a:t>tetrachloroethylene</a:t>
            </a:r>
            <a:r>
              <a:rPr lang="it-IT" altLang="it-IT" dirty="0"/>
              <a:t> (</a:t>
            </a:r>
            <a:r>
              <a:rPr lang="it-IT" altLang="it-IT" dirty="0" err="1">
                <a:solidFill>
                  <a:srgbClr val="0099FF"/>
                </a:solidFill>
              </a:rPr>
              <a:t>limited</a:t>
            </a:r>
            <a:r>
              <a:rPr lang="it-IT" altLang="it-IT" dirty="0"/>
              <a:t>). </a:t>
            </a:r>
          </a:p>
          <a:p>
            <a:r>
              <a:rPr lang="it-IT" altLang="it-IT" dirty="0"/>
              <a:t> </a:t>
            </a:r>
          </a:p>
          <a:p>
            <a:endParaRPr lang="it-IT" altLang="it-IT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82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179512" y="515863"/>
            <a:ext cx="8534400" cy="500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12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PRIOLO STUDY:CONCLUDING REMARKS. </a:t>
            </a:r>
            <a:r>
              <a:rPr lang="en-GB" altLang="it-IT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  <a:p>
            <a:pPr algn="ctr"/>
            <a:endParaRPr lang="en-GB" altLang="it-IT" sz="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GB" altLang="it-IT" dirty="0"/>
              <a:t>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it-IT" dirty="0"/>
              <a:t> The present study  contributed </a:t>
            </a:r>
            <a:r>
              <a:rPr lang="en-GB" altLang="it-IT" b="1" dirty="0"/>
              <a:t>to the assessment of the cancer burden</a:t>
            </a:r>
            <a:r>
              <a:rPr lang="en-GB" altLang="it-IT" dirty="0"/>
              <a:t> in the population resident in </a:t>
            </a:r>
            <a:r>
              <a:rPr lang="en-GB" altLang="it-IT" dirty="0" err="1"/>
              <a:t>Priolo</a:t>
            </a:r>
            <a:r>
              <a:rPr lang="en-GB" altLang="it-IT" dirty="0"/>
              <a:t> CS. </a:t>
            </a:r>
            <a:r>
              <a:rPr lang="en-GB" altLang="it-IT" b="1" dirty="0"/>
              <a:t>Etiological hypotheses</a:t>
            </a:r>
            <a:r>
              <a:rPr lang="en-GB" altLang="it-IT" dirty="0"/>
              <a:t> on the links between the occurrence of a number of carcinogenic agents and the observed excess incidence of some cancer sites were generated.</a:t>
            </a:r>
          </a:p>
          <a:p>
            <a:pPr>
              <a:buFont typeface="Wingdings" panose="05000000000000000000" pitchFamily="2" charset="2"/>
              <a:buNone/>
            </a:pPr>
            <a:endParaRPr lang="en-GB" altLang="it-IT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altLang="it-IT" dirty="0"/>
              <a:t> The population has probably been co-exposed to a mixture of pollutants by a variety of routes; </a:t>
            </a:r>
            <a:r>
              <a:rPr lang="en-GB" altLang="it-IT" b="1" dirty="0"/>
              <a:t>appropriate exposure  modelling and risk-assessment</a:t>
            </a:r>
            <a:r>
              <a:rPr lang="en-GB" altLang="it-IT" dirty="0"/>
              <a:t> procedures should be implemented in order to assess their relative contribution.</a:t>
            </a:r>
          </a:p>
          <a:p>
            <a:pPr>
              <a:buFont typeface="Wingdings" panose="05000000000000000000" pitchFamily="2" charset="2"/>
              <a:buNone/>
            </a:pPr>
            <a:endParaRPr lang="en-GB" altLang="it-IT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altLang="it-IT" dirty="0"/>
              <a:t> </a:t>
            </a:r>
            <a:r>
              <a:rPr lang="en-GB" altLang="it-IT" b="1" dirty="0"/>
              <a:t>In this frame</a:t>
            </a:r>
            <a:r>
              <a:rPr lang="en-GB" altLang="it-IT" dirty="0"/>
              <a:t>,  further epidemiological study will require a s</a:t>
            </a:r>
            <a:r>
              <a:rPr lang="it-IT" altLang="it-IT" dirty="0" err="1"/>
              <a:t>patial</a:t>
            </a:r>
            <a:r>
              <a:rPr lang="it-IT" altLang="it-IT" dirty="0"/>
              <a:t> </a:t>
            </a:r>
            <a:r>
              <a:rPr lang="it-IT" altLang="it-IT" dirty="0" err="1"/>
              <a:t>analysis</a:t>
            </a:r>
            <a:r>
              <a:rPr lang="it-IT" altLang="it-IT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it-IT" dirty="0"/>
              <a:t>of </a:t>
            </a:r>
            <a:r>
              <a:rPr lang="it-IT" altLang="it-IT" dirty="0" err="1"/>
              <a:t>cancer</a:t>
            </a:r>
            <a:r>
              <a:rPr lang="it-IT" altLang="it-IT" dirty="0"/>
              <a:t> </a:t>
            </a:r>
            <a:r>
              <a:rPr lang="it-IT" altLang="it-IT" dirty="0" err="1"/>
              <a:t>incidence</a:t>
            </a:r>
            <a:r>
              <a:rPr lang="it-IT" altLang="it-IT" dirty="0"/>
              <a:t> in CS, with </a:t>
            </a:r>
            <a:r>
              <a:rPr lang="it-IT" altLang="it-IT" dirty="0" err="1"/>
              <a:t>respect</a:t>
            </a:r>
            <a:r>
              <a:rPr lang="it-IT" altLang="it-IT" dirty="0"/>
              <a:t> to the </a:t>
            </a:r>
            <a:r>
              <a:rPr lang="it-IT" altLang="it-IT" dirty="0" err="1"/>
              <a:t>estimated</a:t>
            </a:r>
            <a:r>
              <a:rPr lang="it-IT" altLang="it-IT" dirty="0"/>
              <a:t> impact of industrial </a:t>
            </a:r>
            <a:r>
              <a:rPr lang="it-IT" altLang="it-IT" dirty="0" err="1"/>
              <a:t>activities</a:t>
            </a:r>
            <a:r>
              <a:rPr lang="it-IT" altLang="it-IT" dirty="0"/>
              <a:t>, </a:t>
            </a:r>
            <a:r>
              <a:rPr lang="it-IT" altLang="it-IT" dirty="0" err="1"/>
              <a:t>taking</a:t>
            </a:r>
            <a:r>
              <a:rPr lang="it-IT" altLang="it-IT" dirty="0"/>
              <a:t> </a:t>
            </a:r>
            <a:r>
              <a:rPr lang="it-IT" altLang="it-IT" dirty="0" err="1"/>
              <a:t>into</a:t>
            </a:r>
            <a:r>
              <a:rPr lang="it-IT" altLang="it-IT" dirty="0"/>
              <a:t> account the </a:t>
            </a:r>
            <a:r>
              <a:rPr lang="it-IT" altLang="it-IT" dirty="0" err="1"/>
              <a:t>residential</a:t>
            </a:r>
            <a:r>
              <a:rPr lang="it-IT" altLang="it-IT" dirty="0"/>
              <a:t> </a:t>
            </a:r>
            <a:r>
              <a:rPr lang="it-IT" altLang="it-IT" dirty="0" err="1"/>
              <a:t>history</a:t>
            </a:r>
            <a:r>
              <a:rPr lang="it-IT" altLang="it-IT" dirty="0"/>
              <a:t> of the </a:t>
            </a:r>
            <a:r>
              <a:rPr lang="it-IT" altLang="it-IT" dirty="0" err="1"/>
              <a:t>cases</a:t>
            </a:r>
            <a:r>
              <a:rPr lang="it-IT" altLang="it-IT" dirty="0"/>
              <a:t>.</a:t>
            </a:r>
          </a:p>
          <a:p>
            <a:pPr>
              <a:spcBef>
                <a:spcPct val="50000"/>
              </a:spcBef>
            </a:pPr>
            <a:endParaRPr lang="it-IT" altLang="it-IT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258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40" y="0"/>
            <a:ext cx="484712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164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simo corbo\Desktop\Cattu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47285"/>
            <a:ext cx="9144000" cy="56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2" name="Picture 3" descr="issdef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8604250" y="631825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44624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BIANCAVILLA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45742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ssdef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8604250" y="631825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78498"/>
            <a:ext cx="4608512" cy="653206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428638" y="2708920"/>
            <a:ext cx="63535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C00000"/>
                </a:solidFill>
              </a:rPr>
              <a:t>http://www.iss.it/binary/pres/cont/ANNALI_ISS_50_2__2014.pdf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291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ele\Desktop\scansione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" y="692696"/>
            <a:ext cx="9058607" cy="567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issdef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8604448" y="630932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95536" y="614555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</a:t>
            </a:r>
            <a:r>
              <a:rPr lang="it-IT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it-IT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 Sanità 2014/ Vol. 50, No.2:111-118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981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404664"/>
            <a:ext cx="7567742" cy="61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issdef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8604250" y="631825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814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792" y="-6508104"/>
            <a:ext cx="31089600" cy="2331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issdef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8604250" y="631825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947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UTTI I DOCUMENTI\DOCUMENTI LAVORO\A A FOTO E IMMAGINI X LAVORO\fluoro-edenite\Immagin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249" y="655330"/>
            <a:ext cx="3899248" cy="52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TUTTI I DOCUMENTI\DOCUMENTI LAVORO\A A FOTO E IMMAGINI X LAVORO\fluoro-edenite\Immagin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7307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ssdef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8604250" y="631825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742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12318" y="44624"/>
            <a:ext cx="882417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32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IARC EVALUATION:</a:t>
            </a:r>
          </a:p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fluoro-</a:t>
            </a:r>
            <a:r>
              <a:rPr lang="it-IT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edenite</a:t>
            </a:r>
            <a:endParaRPr lang="it-IT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carcinogenic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humans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115616" y="1641574"/>
            <a:ext cx="7051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IARC </a:t>
            </a:r>
            <a:r>
              <a:rPr lang="it-IT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Monographs</a:t>
            </a:r>
            <a:r>
              <a:rPr lang="it-IT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the Evaluation of </a:t>
            </a:r>
            <a:r>
              <a:rPr lang="it-IT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Carcinogenic</a:t>
            </a:r>
            <a:r>
              <a:rPr lang="it-IT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Risks</a:t>
            </a:r>
            <a:r>
              <a:rPr lang="it-IT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Humans</a:t>
            </a:r>
            <a:endParaRPr lang="it-IT" b="1" i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Volume 111: Some </a:t>
            </a:r>
            <a:r>
              <a:rPr lang="it-IT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Nanomaterials</a:t>
            </a:r>
            <a:r>
              <a:rPr lang="it-IT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Some </a:t>
            </a:r>
            <a:r>
              <a:rPr lang="it-IT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Fibres</a:t>
            </a:r>
            <a:endParaRPr lang="it-IT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Lyon, 30 </a:t>
            </a:r>
            <a:r>
              <a:rPr lang="it-IT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it-IT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7 </a:t>
            </a:r>
            <a:r>
              <a:rPr lang="it-IT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it-IT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2014</a:t>
            </a:r>
          </a:p>
        </p:txBody>
      </p:sp>
      <p:pic>
        <p:nvPicPr>
          <p:cNvPr id="8194" name="Picture 2" descr="http://intranet.mcri.edu.au/wp-content/uploads/image/IAR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52936"/>
            <a:ext cx="253365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issdef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8604250" y="631825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90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381000" y="981075"/>
            <a:ext cx="36147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Biancavilla – Monte Calvario </a:t>
            </a:r>
            <a:r>
              <a:rPr lang="it-IT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quarry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1997</a:t>
            </a:r>
          </a:p>
        </p:txBody>
      </p:sp>
      <p:pic>
        <p:nvPicPr>
          <p:cNvPr id="103426" name="Picture 2" descr="C:\ISEE 2012\EPHT\pareti laviche ricoperte di spritz beton. via cristoforo colo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338513"/>
            <a:ext cx="4392613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 descr="E:\Biancavil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188913"/>
            <a:ext cx="4437063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07975" y="4724400"/>
            <a:ext cx="375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The </a:t>
            </a:r>
            <a:r>
              <a:rPr lang="it-IT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quarry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in 2012</a:t>
            </a:r>
          </a:p>
        </p:txBody>
      </p:sp>
      <p:pic>
        <p:nvPicPr>
          <p:cNvPr id="103429" name="Picture 3" descr="issdef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38100" y="629920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3933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924" y="400050"/>
            <a:ext cx="7381875" cy="598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issdef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8604250" y="631825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85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428203"/>
            <a:ext cx="7429500" cy="595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issdef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8604250" y="631825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987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44" y="0"/>
            <a:ext cx="4842711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6550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668" y="188640"/>
            <a:ext cx="5976664" cy="4464496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979712" y="4725144"/>
            <a:ext cx="568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Figure 4</a:t>
            </a:r>
            <a:r>
              <a:rPr lang="en-GB" sz="1200" dirty="0"/>
              <a:t>: Distributions of air fibres concentrations acquired during the different surveys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39552" y="537321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u="sng" dirty="0"/>
              <a:t>Da:</a:t>
            </a:r>
            <a:r>
              <a:rPr lang="it-IT" sz="1400" dirty="0"/>
              <a:t> </a:t>
            </a:r>
            <a:r>
              <a:rPr lang="en-US" sz="1400" b="1" dirty="0"/>
              <a:t>Environmental concentrations of fibers of </a:t>
            </a:r>
            <a:r>
              <a:rPr lang="en-US" sz="1400" b="1" dirty="0" err="1"/>
              <a:t>fluoro-edenitic</a:t>
            </a:r>
            <a:r>
              <a:rPr lang="en-US" sz="1400" b="1" dirty="0"/>
              <a:t> composition and population exposure in               </a:t>
            </a:r>
            <a:r>
              <a:rPr lang="en-US" sz="1400" b="1" dirty="0" err="1"/>
              <a:t>Biancavilla</a:t>
            </a:r>
            <a:endParaRPr lang="it-IT" sz="1400" dirty="0"/>
          </a:p>
          <a:p>
            <a:pPr lvl="0"/>
            <a:r>
              <a:rPr lang="en-US" sz="1400" b="1" dirty="0"/>
              <a:t> </a:t>
            </a:r>
            <a:r>
              <a:rPr lang="it-IT" sz="1400" i="1" dirty="0"/>
              <a:t>B.M. Bruni, M.E. Soggiu, G. Marsili, A. </a:t>
            </a:r>
            <a:r>
              <a:rPr lang="it-IT" sz="1400" i="1" dirty="0" err="1"/>
              <a:t>Brancato</a:t>
            </a:r>
            <a:r>
              <a:rPr lang="it-IT" sz="1400" i="1" dirty="0"/>
              <a:t>, M. Inglessis, L. Palumbo, A. Piccardi, E. Beccaloni, F. Falleni, S. Mazziotti </a:t>
            </a:r>
            <a:r>
              <a:rPr lang="it-IT" sz="1400" i="1" dirty="0" err="1"/>
              <a:t>Tagliani</a:t>
            </a:r>
            <a:r>
              <a:rPr lang="it-IT" sz="1400" i="1" dirty="0"/>
              <a:t> and A. Pacella</a:t>
            </a:r>
            <a:endParaRPr lang="it-IT" sz="1400" dirty="0"/>
          </a:p>
        </p:txBody>
      </p:sp>
      <p:pic>
        <p:nvPicPr>
          <p:cNvPr id="6" name="Picture 3" descr="issdef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8604250" y="631825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46927" y="6318250"/>
            <a:ext cx="4241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</a:t>
            </a:r>
            <a:r>
              <a:rPr lang="it-IT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it-IT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 Sanità 2014/ Vol. 50, No.2:119-126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714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366" y="6318000"/>
            <a:ext cx="5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252937" y="135731"/>
            <a:ext cx="65966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Biancavilla: </a:t>
            </a:r>
            <a:r>
              <a:rPr lang="it-IT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it-IT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the </a:t>
            </a:r>
            <a:r>
              <a:rPr lang="it-IT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endParaRPr lang="it-IT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MASSIMO CORBO\Desktop\cover notiz. biancavil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54" y="837312"/>
            <a:ext cx="415137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5760" y="6433591"/>
            <a:ext cx="8118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http://www.iss.it/binary/publ/cont/ONLINEBiancavilla.pdf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9182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136" y="562708"/>
            <a:ext cx="9154136" cy="630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11" descr="issdef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159322" y="-331328"/>
            <a:ext cx="67970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SENTIERI Project: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1747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oper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7238"/>
            <a:ext cx="4032250" cy="573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427537" y="2728913"/>
            <a:ext cx="47529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b="1" i="1" dirty="0">
                <a:solidFill>
                  <a:srgbClr val="003366"/>
                </a:solidFill>
              </a:rPr>
              <a:t>The </a:t>
            </a:r>
            <a:r>
              <a:rPr lang="it-IT" altLang="it-IT" b="1" i="1" dirty="0" err="1">
                <a:solidFill>
                  <a:srgbClr val="003366"/>
                </a:solidFill>
              </a:rPr>
              <a:t>purpose</a:t>
            </a:r>
            <a:r>
              <a:rPr lang="it-IT" altLang="it-IT" b="1" i="1" dirty="0">
                <a:solidFill>
                  <a:srgbClr val="003366"/>
                </a:solidFill>
              </a:rPr>
              <a:t> of SENTIERI-</a:t>
            </a:r>
            <a:r>
              <a:rPr lang="it-IT" altLang="it-IT" b="1" i="1" dirty="0" err="1">
                <a:solidFill>
                  <a:srgbClr val="003366"/>
                </a:solidFill>
              </a:rPr>
              <a:t>ReNaM</a:t>
            </a:r>
            <a:r>
              <a:rPr lang="it-IT" altLang="it-IT" b="1" i="1" dirty="0">
                <a:solidFill>
                  <a:srgbClr val="003366"/>
                </a:solidFill>
              </a:rPr>
              <a:t> </a:t>
            </a:r>
            <a:r>
              <a:rPr lang="it-IT" altLang="it-IT" b="1" i="1" dirty="0" err="1">
                <a:solidFill>
                  <a:srgbClr val="003366"/>
                </a:solidFill>
              </a:rPr>
              <a:t>Study</a:t>
            </a:r>
            <a:r>
              <a:rPr lang="it-IT" altLang="it-IT" b="1" i="1" dirty="0">
                <a:solidFill>
                  <a:srgbClr val="003366"/>
                </a:solidFill>
              </a:rPr>
              <a:t> </a:t>
            </a:r>
            <a:r>
              <a:rPr lang="it-IT" altLang="it-IT" b="1" i="1" dirty="0" err="1">
                <a:solidFill>
                  <a:srgbClr val="003366"/>
                </a:solidFill>
              </a:rPr>
              <a:t>is</a:t>
            </a:r>
            <a:r>
              <a:rPr lang="it-IT" altLang="it-IT" b="1" i="1" dirty="0">
                <a:solidFill>
                  <a:srgbClr val="003366"/>
                </a:solidFill>
              </a:rPr>
              <a:t> to </a:t>
            </a:r>
            <a:r>
              <a:rPr lang="it-IT" altLang="it-IT" b="1" i="1" dirty="0" err="1">
                <a:solidFill>
                  <a:srgbClr val="003366"/>
                </a:solidFill>
              </a:rPr>
              <a:t>describe</a:t>
            </a:r>
            <a:r>
              <a:rPr lang="it-IT" altLang="it-IT" b="1" i="1" dirty="0">
                <a:solidFill>
                  <a:srgbClr val="003366"/>
                </a:solidFill>
              </a:rPr>
              <a:t> </a:t>
            </a:r>
            <a:r>
              <a:rPr lang="it-IT" altLang="it-IT" b="1" i="1" dirty="0" err="1">
                <a:solidFill>
                  <a:srgbClr val="003366"/>
                </a:solidFill>
              </a:rPr>
              <a:t>mesothelioma</a:t>
            </a:r>
            <a:r>
              <a:rPr lang="it-IT" altLang="it-IT" b="1" i="1" dirty="0">
                <a:solidFill>
                  <a:srgbClr val="003366"/>
                </a:solidFill>
              </a:rPr>
              <a:t> </a:t>
            </a:r>
            <a:r>
              <a:rPr lang="it-IT" altLang="it-IT" b="1" i="1" dirty="0" err="1">
                <a:solidFill>
                  <a:srgbClr val="003366"/>
                </a:solidFill>
              </a:rPr>
              <a:t>incidence</a:t>
            </a:r>
            <a:r>
              <a:rPr lang="it-IT" altLang="it-IT" b="1" i="1" dirty="0">
                <a:solidFill>
                  <a:srgbClr val="003366"/>
                </a:solidFill>
              </a:rPr>
              <a:t> in the </a:t>
            </a:r>
            <a:r>
              <a:rPr lang="it-IT" altLang="it-IT" b="1" i="1" dirty="0" err="1">
                <a:solidFill>
                  <a:srgbClr val="003366"/>
                </a:solidFill>
              </a:rPr>
              <a:t>Italian</a:t>
            </a:r>
            <a:r>
              <a:rPr lang="it-IT" altLang="it-IT" b="1" i="1" dirty="0">
                <a:solidFill>
                  <a:srgbClr val="003366"/>
                </a:solidFill>
              </a:rPr>
              <a:t> National </a:t>
            </a:r>
            <a:r>
              <a:rPr lang="it-IT" altLang="it-IT" b="1" i="1" dirty="0" err="1">
                <a:solidFill>
                  <a:srgbClr val="003366"/>
                </a:solidFill>
              </a:rPr>
              <a:t>Priority</a:t>
            </a:r>
            <a:r>
              <a:rPr lang="it-IT" altLang="it-IT" b="1" i="1" dirty="0">
                <a:solidFill>
                  <a:srgbClr val="003366"/>
                </a:solidFill>
              </a:rPr>
              <a:t> </a:t>
            </a:r>
            <a:r>
              <a:rPr lang="it-IT" altLang="it-IT" b="1" i="1" dirty="0" err="1">
                <a:solidFill>
                  <a:srgbClr val="003366"/>
                </a:solidFill>
              </a:rPr>
              <a:t>Contaminated</a:t>
            </a:r>
            <a:r>
              <a:rPr lang="it-IT" altLang="it-IT" b="1" i="1" dirty="0">
                <a:solidFill>
                  <a:srgbClr val="003366"/>
                </a:solidFill>
              </a:rPr>
              <a:t> </a:t>
            </a:r>
            <a:r>
              <a:rPr lang="it-IT" altLang="it-IT" b="1" i="1" dirty="0" err="1">
                <a:solidFill>
                  <a:srgbClr val="003366"/>
                </a:solidFill>
              </a:rPr>
              <a:t>Sites</a:t>
            </a:r>
            <a:endParaRPr lang="it-IT" altLang="it-IT" b="1" i="1" dirty="0">
              <a:solidFill>
                <a:srgbClr val="003366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03651" y="6269831"/>
            <a:ext cx="568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b="1" i="1" dirty="0" err="1">
                <a:solidFill>
                  <a:srgbClr val="C00000"/>
                </a:solidFill>
              </a:rPr>
              <a:t>Epidemiol</a:t>
            </a:r>
            <a:r>
              <a:rPr lang="it-IT" altLang="it-IT" b="1" i="1" dirty="0">
                <a:solidFill>
                  <a:srgbClr val="C00000"/>
                </a:solidFill>
              </a:rPr>
              <a:t> </a:t>
            </a:r>
            <a:r>
              <a:rPr lang="it-IT" altLang="it-IT" b="1" i="1" dirty="0" err="1">
                <a:solidFill>
                  <a:srgbClr val="C00000"/>
                </a:solidFill>
              </a:rPr>
              <a:t>Prev</a:t>
            </a:r>
            <a:r>
              <a:rPr lang="it-IT" altLang="it-IT" b="1" i="1" dirty="0">
                <a:solidFill>
                  <a:srgbClr val="C00000"/>
                </a:solidFill>
              </a:rPr>
              <a:t> 2016 Sep-Oct;40(5 </a:t>
            </a:r>
            <a:r>
              <a:rPr lang="it-IT" altLang="it-IT" b="1" i="1" dirty="0" err="1">
                <a:solidFill>
                  <a:srgbClr val="C00000"/>
                </a:solidFill>
              </a:rPr>
              <a:t>Suppl</a:t>
            </a:r>
            <a:r>
              <a:rPr lang="it-IT" altLang="it-IT" b="1" i="1" dirty="0">
                <a:solidFill>
                  <a:srgbClr val="C00000"/>
                </a:solidFill>
              </a:rPr>
              <a:t> 1). </a:t>
            </a:r>
            <a:r>
              <a:rPr lang="it-IT" altLang="it-IT" b="1" i="1" dirty="0" err="1">
                <a:solidFill>
                  <a:srgbClr val="C00000"/>
                </a:solidFill>
              </a:rPr>
              <a:t>Italian</a:t>
            </a:r>
            <a:r>
              <a:rPr lang="it-IT" altLang="it-IT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368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SSIMO CORBO\Desktop\scan j environ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511175"/>
            <a:ext cx="6119813" cy="5834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8063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SSIMO CORBO\Desktop\Catt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19" y="116632"/>
            <a:ext cx="7610313" cy="64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3502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1" descr="issdef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MASSIMO CORBO\Desktop\COVER 15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328"/>
            <a:ext cx="4404841" cy="61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5760" y="6474822"/>
            <a:ext cx="6462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http://www.iss.it/binary/publ/cont/15_27_web.pdf</a:t>
            </a:r>
          </a:p>
        </p:txBody>
      </p:sp>
      <p:sp>
        <p:nvSpPr>
          <p:cNvPr id="3" name="Rettangolo 2"/>
          <p:cNvSpPr/>
          <p:nvPr/>
        </p:nvSpPr>
        <p:spPr>
          <a:xfrm>
            <a:off x="4896544" y="1819850"/>
            <a:ext cx="4572000" cy="24468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r>
              <a:rPr lang="it-I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hospitalization</a:t>
            </a:r>
            <a:r>
              <a:rPr lang="it-I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it-I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  <a:r>
              <a:rPr lang="it-I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“Land of </a:t>
            </a:r>
            <a:r>
              <a:rPr lang="it-IT" sz="1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Fires</a:t>
            </a:r>
            <a:r>
              <a:rPr lang="it-I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in Campania (report </a:t>
            </a:r>
            <a:r>
              <a:rPr lang="it-IT" sz="1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it-I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Law 6/2014).</a:t>
            </a:r>
          </a:p>
          <a:p>
            <a:br>
              <a:rPr lang="it-IT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Loredana Musmeci, Pietro Comba, </a:t>
            </a:r>
          </a:p>
          <a:p>
            <a:r>
              <a:rPr lang="it-IT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Lucia </a:t>
            </a:r>
            <a:r>
              <a:rPr lang="it-IT" sz="1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Fazzo</a:t>
            </a:r>
            <a:r>
              <a:rPr lang="it-IT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Ivano </a:t>
            </a:r>
            <a:r>
              <a:rPr lang="it-IT" sz="1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Iavarone</a:t>
            </a:r>
            <a:r>
              <a:rPr lang="it-IT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it-IT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Stefania </a:t>
            </a:r>
            <a:r>
              <a:rPr lang="it-IT" sz="1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Salmaso</a:t>
            </a:r>
            <a:r>
              <a:rPr lang="it-IT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Susanna Conti, </a:t>
            </a:r>
          </a:p>
          <a:p>
            <a:r>
              <a:rPr lang="it-IT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Valerio Manno, Giada Minelli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6082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1" descr="issdef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5760" y="6474822"/>
            <a:ext cx="6462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http://www.iss.it/binary/publ/cont/16_27_web.pdf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SSIMO CORBO\Desktop\BAKU\COVER R.I. 16-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9320"/>
            <a:ext cx="4417834" cy="61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524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1" descr="issdef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27584" y="1197907"/>
            <a:ext cx="74888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This volume reports the contributions to the First Plenary Conference of the COST Action IS1408 (</a:t>
            </a:r>
            <a:r>
              <a:rPr lang="en-US" b="1" i="1" dirty="0">
                <a:solidFill>
                  <a:srgbClr val="003366"/>
                </a:solidFill>
              </a:rPr>
              <a:t>Industrially Contaminated Sites and Health Network, </a:t>
            </a:r>
            <a:r>
              <a:rPr lang="en-US" b="1" dirty="0" err="1">
                <a:solidFill>
                  <a:srgbClr val="003366"/>
                </a:solidFill>
              </a:rPr>
              <a:t>ICSHNet</a:t>
            </a:r>
            <a:r>
              <a:rPr lang="en-US" b="1" dirty="0">
                <a:solidFill>
                  <a:srgbClr val="003366"/>
                </a:solidFill>
              </a:rPr>
              <a:t>), held in Rome at the </a:t>
            </a:r>
            <a:r>
              <a:rPr lang="en-US" b="1" dirty="0" err="1">
                <a:solidFill>
                  <a:srgbClr val="003366"/>
                </a:solidFill>
              </a:rPr>
              <a:t>Istituto</a:t>
            </a:r>
            <a:r>
              <a:rPr lang="en-US" b="1" dirty="0">
                <a:solidFill>
                  <a:srgbClr val="003366"/>
                </a:solidFill>
              </a:rPr>
              <a:t> </a:t>
            </a:r>
            <a:r>
              <a:rPr lang="en-US" b="1" dirty="0" err="1">
                <a:solidFill>
                  <a:srgbClr val="003366"/>
                </a:solidFill>
              </a:rPr>
              <a:t>Superiore</a:t>
            </a:r>
            <a:r>
              <a:rPr lang="en-US" b="1" dirty="0">
                <a:solidFill>
                  <a:srgbClr val="003366"/>
                </a:solidFill>
              </a:rPr>
              <a:t> di </a:t>
            </a:r>
            <a:r>
              <a:rPr lang="en-US" b="1" dirty="0" err="1">
                <a:solidFill>
                  <a:srgbClr val="003366"/>
                </a:solidFill>
              </a:rPr>
              <a:t>Sanità</a:t>
            </a:r>
            <a:r>
              <a:rPr lang="en-US" b="1" dirty="0">
                <a:solidFill>
                  <a:srgbClr val="003366"/>
                </a:solidFill>
              </a:rPr>
              <a:t> (the National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Institute of Health in Italy) on 1-2 October, 2015. The first section focuses 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on the Action’s framework, objectives, tasks and goals, the principal 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challenges for science and policy posed by Industrially Contaminated 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Sites (ICSs), and the progress in the management of ICSs in Europe. 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The second section concerns methodological issues related to the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impact of ICSs, including exposure assessment, environmental burden 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of disease, integrated environmental health impact, ecological public 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health, residential cohorts and geographic epidemiological studies based 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on </a:t>
            </a:r>
            <a:r>
              <a:rPr lang="en-US" b="1" i="1" dirty="0">
                <a:solidFill>
                  <a:srgbClr val="003366"/>
                </a:solidFill>
              </a:rPr>
              <a:t>a priori </a:t>
            </a:r>
            <a:r>
              <a:rPr lang="en-US" b="1" dirty="0">
                <a:solidFill>
                  <a:srgbClr val="003366"/>
                </a:solidFill>
              </a:rPr>
              <a:t>evaluation of the scientific evidence. The third section includes 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17 European case studies from participating countries, describing environmental health assessments, human biomonitoring surveys, risk </a:t>
            </a: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management and remediation activities related to ICSs.</a:t>
            </a:r>
            <a:endParaRPr lang="it-IT" b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791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37" y="1037383"/>
            <a:ext cx="6910131" cy="512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0268"/>
            <a:ext cx="3568588" cy="93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35497" y="2692658"/>
            <a:ext cx="2088232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800" b="1" dirty="0">
              <a:latin typeface="Arial"/>
              <a:cs typeface="Arial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b="1" dirty="0">
                <a:latin typeface="Arial"/>
                <a:cs typeface="Arial"/>
              </a:rPr>
              <a:t>140 </a:t>
            </a:r>
            <a:r>
              <a:rPr lang="en-GB" dirty="0">
                <a:latin typeface="Arial"/>
                <a:cs typeface="Arial"/>
              </a:rPr>
              <a:t>Participants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b="1" dirty="0">
                <a:latin typeface="Arial"/>
                <a:cs typeface="Arial"/>
              </a:rPr>
              <a:t>33</a:t>
            </a:r>
            <a:r>
              <a:rPr lang="en-GB" dirty="0">
                <a:latin typeface="Arial"/>
                <a:cs typeface="Arial"/>
              </a:rPr>
              <a:t> Countries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WHO</a:t>
            </a:r>
            <a:endParaRPr lang="en-GB" sz="1400" dirty="0">
              <a:latin typeface="Arial"/>
              <a:cs typeface="Arial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EC DG JRC and 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DG Environ</a:t>
            </a:r>
          </a:p>
        </p:txBody>
      </p:sp>
      <p:pic>
        <p:nvPicPr>
          <p:cNvPr id="19" name="Immagin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35496" y="20633"/>
            <a:ext cx="2230760" cy="1311181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-21088" y="1916832"/>
            <a:ext cx="3656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Arial"/>
                <a:cs typeface="Arial"/>
              </a:rPr>
              <a:t>The Action Network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22630" y="1305501"/>
            <a:ext cx="20743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i="1" dirty="0">
                <a:solidFill>
                  <a:srgbClr val="00B050"/>
                </a:solidFill>
              </a:rPr>
              <a:t>http://www.icshnet.eu/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268"/>
            <a:ext cx="1524000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igura a mano libera 3"/>
          <p:cNvSpPr/>
          <p:nvPr/>
        </p:nvSpPr>
        <p:spPr>
          <a:xfrm>
            <a:off x="6902720" y="3857682"/>
            <a:ext cx="446518" cy="389154"/>
          </a:xfrm>
          <a:custGeom>
            <a:avLst/>
            <a:gdLst>
              <a:gd name="connsiteX0" fmla="*/ 241559 w 446518"/>
              <a:gd name="connsiteY0" fmla="*/ 0 h 389154"/>
              <a:gd name="connsiteX1" fmla="*/ 241559 w 446518"/>
              <a:gd name="connsiteY1" fmla="*/ 0 h 389154"/>
              <a:gd name="connsiteX2" fmla="*/ 234239 w 446518"/>
              <a:gd name="connsiteY2" fmla="*/ 65881 h 389154"/>
              <a:gd name="connsiteX3" fmla="*/ 226919 w 446518"/>
              <a:gd name="connsiteY3" fmla="*/ 87841 h 389154"/>
              <a:gd name="connsiteX4" fmla="*/ 193979 w 446518"/>
              <a:gd name="connsiteY4" fmla="*/ 106141 h 389154"/>
              <a:gd name="connsiteX5" fmla="*/ 135420 w 446518"/>
              <a:gd name="connsiteY5" fmla="*/ 102481 h 389154"/>
              <a:gd name="connsiteX6" fmla="*/ 106140 w 446518"/>
              <a:gd name="connsiteY6" fmla="*/ 95161 h 389154"/>
              <a:gd name="connsiteX7" fmla="*/ 84180 w 446518"/>
              <a:gd name="connsiteY7" fmla="*/ 84181 h 389154"/>
              <a:gd name="connsiteX8" fmla="*/ 76860 w 446518"/>
              <a:gd name="connsiteY8" fmla="*/ 95161 h 389154"/>
              <a:gd name="connsiteX9" fmla="*/ 76860 w 446518"/>
              <a:gd name="connsiteY9" fmla="*/ 139082 h 389154"/>
              <a:gd name="connsiteX10" fmla="*/ 124440 w 446518"/>
              <a:gd name="connsiteY10" fmla="*/ 142742 h 389154"/>
              <a:gd name="connsiteX11" fmla="*/ 128100 w 446518"/>
              <a:gd name="connsiteY11" fmla="*/ 153722 h 389154"/>
              <a:gd name="connsiteX12" fmla="*/ 113460 w 446518"/>
              <a:gd name="connsiteY12" fmla="*/ 172022 h 389154"/>
              <a:gd name="connsiteX13" fmla="*/ 62220 w 446518"/>
              <a:gd name="connsiteY13" fmla="*/ 179342 h 389154"/>
              <a:gd name="connsiteX14" fmla="*/ 51240 w 446518"/>
              <a:gd name="connsiteY14" fmla="*/ 183002 h 389154"/>
              <a:gd name="connsiteX15" fmla="*/ 0 w 446518"/>
              <a:gd name="connsiteY15" fmla="*/ 190322 h 389154"/>
              <a:gd name="connsiteX16" fmla="*/ 10980 w 446518"/>
              <a:gd name="connsiteY16" fmla="*/ 212283 h 389154"/>
              <a:gd name="connsiteX17" fmla="*/ 18300 w 446518"/>
              <a:gd name="connsiteY17" fmla="*/ 223263 h 389154"/>
              <a:gd name="connsiteX18" fmla="*/ 54900 w 446518"/>
              <a:gd name="connsiteY18" fmla="*/ 234243 h 389154"/>
              <a:gd name="connsiteX19" fmla="*/ 69540 w 446518"/>
              <a:gd name="connsiteY19" fmla="*/ 267183 h 389154"/>
              <a:gd name="connsiteX20" fmla="*/ 80520 w 446518"/>
              <a:gd name="connsiteY20" fmla="*/ 270843 h 389154"/>
              <a:gd name="connsiteX21" fmla="*/ 84180 w 446518"/>
              <a:gd name="connsiteY21" fmla="*/ 281823 h 389154"/>
              <a:gd name="connsiteX22" fmla="*/ 95160 w 446518"/>
              <a:gd name="connsiteY22" fmla="*/ 289143 h 389154"/>
              <a:gd name="connsiteX23" fmla="*/ 128100 w 446518"/>
              <a:gd name="connsiteY23" fmla="*/ 296463 h 389154"/>
              <a:gd name="connsiteX24" fmla="*/ 142740 w 446518"/>
              <a:gd name="connsiteY24" fmla="*/ 300123 h 389154"/>
              <a:gd name="connsiteX25" fmla="*/ 146400 w 446518"/>
              <a:gd name="connsiteY25" fmla="*/ 329404 h 389154"/>
              <a:gd name="connsiteX26" fmla="*/ 234239 w 446518"/>
              <a:gd name="connsiteY26" fmla="*/ 347704 h 389154"/>
              <a:gd name="connsiteX27" fmla="*/ 237899 w 446518"/>
              <a:gd name="connsiteY27" fmla="*/ 387964 h 389154"/>
              <a:gd name="connsiteX28" fmla="*/ 248879 w 446518"/>
              <a:gd name="connsiteY28" fmla="*/ 369664 h 389154"/>
              <a:gd name="connsiteX29" fmla="*/ 256199 w 446518"/>
              <a:gd name="connsiteY29" fmla="*/ 347704 h 389154"/>
              <a:gd name="connsiteX30" fmla="*/ 263519 w 446518"/>
              <a:gd name="connsiteY30" fmla="*/ 333064 h 389154"/>
              <a:gd name="connsiteX31" fmla="*/ 270839 w 446518"/>
              <a:gd name="connsiteY31" fmla="*/ 300123 h 389154"/>
              <a:gd name="connsiteX32" fmla="*/ 278159 w 446518"/>
              <a:gd name="connsiteY32" fmla="*/ 278163 h 389154"/>
              <a:gd name="connsiteX33" fmla="*/ 281819 w 446518"/>
              <a:gd name="connsiteY33" fmla="*/ 267183 h 389154"/>
              <a:gd name="connsiteX34" fmla="*/ 289139 w 446518"/>
              <a:gd name="connsiteY34" fmla="*/ 256203 h 389154"/>
              <a:gd name="connsiteX35" fmla="*/ 311099 w 446518"/>
              <a:gd name="connsiteY35" fmla="*/ 241563 h 389154"/>
              <a:gd name="connsiteX36" fmla="*/ 333058 w 446518"/>
              <a:gd name="connsiteY36" fmla="*/ 245223 h 389154"/>
              <a:gd name="connsiteX37" fmla="*/ 344038 w 446518"/>
              <a:gd name="connsiteY37" fmla="*/ 248883 h 389154"/>
              <a:gd name="connsiteX38" fmla="*/ 347698 w 446518"/>
              <a:gd name="connsiteY38" fmla="*/ 259863 h 389154"/>
              <a:gd name="connsiteX39" fmla="*/ 351358 w 446518"/>
              <a:gd name="connsiteY39" fmla="*/ 289143 h 389154"/>
              <a:gd name="connsiteX40" fmla="*/ 362338 w 446518"/>
              <a:gd name="connsiteY40" fmla="*/ 296463 h 389154"/>
              <a:gd name="connsiteX41" fmla="*/ 369658 w 446518"/>
              <a:gd name="connsiteY41" fmla="*/ 307444 h 389154"/>
              <a:gd name="connsiteX42" fmla="*/ 376978 w 446518"/>
              <a:gd name="connsiteY42" fmla="*/ 336724 h 389154"/>
              <a:gd name="connsiteX43" fmla="*/ 384298 w 446518"/>
              <a:gd name="connsiteY43" fmla="*/ 358684 h 389154"/>
              <a:gd name="connsiteX44" fmla="*/ 431878 w 446518"/>
              <a:gd name="connsiteY44" fmla="*/ 355024 h 389154"/>
              <a:gd name="connsiteX45" fmla="*/ 442858 w 446518"/>
              <a:gd name="connsiteY45" fmla="*/ 351364 h 389154"/>
              <a:gd name="connsiteX46" fmla="*/ 446518 w 446518"/>
              <a:gd name="connsiteY46" fmla="*/ 340384 h 389154"/>
              <a:gd name="connsiteX47" fmla="*/ 431878 w 446518"/>
              <a:gd name="connsiteY47" fmla="*/ 300123 h 389154"/>
              <a:gd name="connsiteX48" fmla="*/ 428218 w 446518"/>
              <a:gd name="connsiteY48" fmla="*/ 289143 h 389154"/>
              <a:gd name="connsiteX49" fmla="*/ 417238 w 446518"/>
              <a:gd name="connsiteY49" fmla="*/ 285483 h 389154"/>
              <a:gd name="connsiteX50" fmla="*/ 406258 w 446518"/>
              <a:gd name="connsiteY50" fmla="*/ 274503 h 389154"/>
              <a:gd name="connsiteX51" fmla="*/ 409918 w 446518"/>
              <a:gd name="connsiteY51" fmla="*/ 230583 h 389154"/>
              <a:gd name="connsiteX52" fmla="*/ 406258 w 446518"/>
              <a:gd name="connsiteY52" fmla="*/ 172022 h 389154"/>
              <a:gd name="connsiteX53" fmla="*/ 398938 w 446518"/>
              <a:gd name="connsiteY53" fmla="*/ 161042 h 389154"/>
              <a:gd name="connsiteX54" fmla="*/ 395278 w 446518"/>
              <a:gd name="connsiteY54" fmla="*/ 150062 h 389154"/>
              <a:gd name="connsiteX55" fmla="*/ 398938 w 446518"/>
              <a:gd name="connsiteY55" fmla="*/ 120782 h 389154"/>
              <a:gd name="connsiteX56" fmla="*/ 402598 w 446518"/>
              <a:gd name="connsiteY56" fmla="*/ 109801 h 389154"/>
              <a:gd name="connsiteX57" fmla="*/ 413578 w 446518"/>
              <a:gd name="connsiteY57" fmla="*/ 102481 h 389154"/>
              <a:gd name="connsiteX58" fmla="*/ 417238 w 446518"/>
              <a:gd name="connsiteY58" fmla="*/ 76861 h 389154"/>
              <a:gd name="connsiteX59" fmla="*/ 347698 w 446518"/>
              <a:gd name="connsiteY59" fmla="*/ 73201 h 389154"/>
              <a:gd name="connsiteX60" fmla="*/ 336718 w 446518"/>
              <a:gd name="connsiteY60" fmla="*/ 65881 h 389154"/>
              <a:gd name="connsiteX61" fmla="*/ 329398 w 446518"/>
              <a:gd name="connsiteY61" fmla="*/ 54901 h 389154"/>
              <a:gd name="connsiteX62" fmla="*/ 307439 w 446518"/>
              <a:gd name="connsiteY62" fmla="*/ 40261 h 389154"/>
              <a:gd name="connsiteX63" fmla="*/ 285479 w 446518"/>
              <a:gd name="connsiteY63" fmla="*/ 25620 h 389154"/>
              <a:gd name="connsiteX64" fmla="*/ 274499 w 446518"/>
              <a:gd name="connsiteY64" fmla="*/ 18300 h 389154"/>
              <a:gd name="connsiteX65" fmla="*/ 263519 w 446518"/>
              <a:gd name="connsiteY65" fmla="*/ 14640 h 389154"/>
              <a:gd name="connsiteX66" fmla="*/ 241559 w 446518"/>
              <a:gd name="connsiteY66" fmla="*/ 0 h 38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46518" h="389154">
                <a:moveTo>
                  <a:pt x="241559" y="0"/>
                </a:moveTo>
                <a:lnTo>
                  <a:pt x="241559" y="0"/>
                </a:lnTo>
                <a:cubicBezTo>
                  <a:pt x="239203" y="32986"/>
                  <a:pt x="241564" y="41465"/>
                  <a:pt x="234239" y="65881"/>
                </a:cubicBezTo>
                <a:cubicBezTo>
                  <a:pt x="232022" y="73272"/>
                  <a:pt x="233339" y="83561"/>
                  <a:pt x="226919" y="87841"/>
                </a:cubicBezTo>
                <a:cubicBezTo>
                  <a:pt x="201749" y="104621"/>
                  <a:pt x="213305" y="99699"/>
                  <a:pt x="193979" y="106141"/>
                </a:cubicBezTo>
                <a:cubicBezTo>
                  <a:pt x="174459" y="104921"/>
                  <a:pt x="154827" y="104907"/>
                  <a:pt x="135420" y="102481"/>
                </a:cubicBezTo>
                <a:cubicBezTo>
                  <a:pt x="125437" y="101233"/>
                  <a:pt x="106140" y="95161"/>
                  <a:pt x="106140" y="95161"/>
                </a:cubicBezTo>
                <a:cubicBezTo>
                  <a:pt x="103828" y="93620"/>
                  <a:pt x="88915" y="82287"/>
                  <a:pt x="84180" y="84181"/>
                </a:cubicBezTo>
                <a:cubicBezTo>
                  <a:pt x="80096" y="85815"/>
                  <a:pt x="79300" y="91501"/>
                  <a:pt x="76860" y="95161"/>
                </a:cubicBezTo>
                <a:cubicBezTo>
                  <a:pt x="76109" y="99666"/>
                  <a:pt x="67851" y="134577"/>
                  <a:pt x="76860" y="139082"/>
                </a:cubicBezTo>
                <a:cubicBezTo>
                  <a:pt x="91087" y="146196"/>
                  <a:pt x="108580" y="141522"/>
                  <a:pt x="124440" y="142742"/>
                </a:cubicBezTo>
                <a:cubicBezTo>
                  <a:pt x="125660" y="146402"/>
                  <a:pt x="128100" y="149864"/>
                  <a:pt x="128100" y="153722"/>
                </a:cubicBezTo>
                <a:cubicBezTo>
                  <a:pt x="128100" y="164275"/>
                  <a:pt x="121891" y="167807"/>
                  <a:pt x="113460" y="172022"/>
                </a:cubicBezTo>
                <a:cubicBezTo>
                  <a:pt x="99378" y="179063"/>
                  <a:pt x="72506" y="178407"/>
                  <a:pt x="62220" y="179342"/>
                </a:cubicBezTo>
                <a:cubicBezTo>
                  <a:pt x="58560" y="180562"/>
                  <a:pt x="54983" y="182066"/>
                  <a:pt x="51240" y="183002"/>
                </a:cubicBezTo>
                <a:cubicBezTo>
                  <a:pt x="32595" y="187663"/>
                  <a:pt x="20497" y="188045"/>
                  <a:pt x="0" y="190322"/>
                </a:cubicBezTo>
                <a:cubicBezTo>
                  <a:pt x="5938" y="214074"/>
                  <a:pt x="-885" y="197451"/>
                  <a:pt x="10980" y="212283"/>
                </a:cubicBezTo>
                <a:cubicBezTo>
                  <a:pt x="13728" y="215718"/>
                  <a:pt x="14570" y="220932"/>
                  <a:pt x="18300" y="223263"/>
                </a:cubicBezTo>
                <a:cubicBezTo>
                  <a:pt x="24240" y="226976"/>
                  <a:pt x="46329" y="232100"/>
                  <a:pt x="54900" y="234243"/>
                </a:cubicBezTo>
                <a:cubicBezTo>
                  <a:pt x="57137" y="240953"/>
                  <a:pt x="61631" y="260856"/>
                  <a:pt x="69540" y="267183"/>
                </a:cubicBezTo>
                <a:cubicBezTo>
                  <a:pt x="72553" y="269593"/>
                  <a:pt x="76860" y="269623"/>
                  <a:pt x="80520" y="270843"/>
                </a:cubicBezTo>
                <a:cubicBezTo>
                  <a:pt x="81740" y="274503"/>
                  <a:pt x="81770" y="278810"/>
                  <a:pt x="84180" y="281823"/>
                </a:cubicBezTo>
                <a:cubicBezTo>
                  <a:pt x="86928" y="285258"/>
                  <a:pt x="91226" y="287176"/>
                  <a:pt x="95160" y="289143"/>
                </a:cubicBezTo>
                <a:cubicBezTo>
                  <a:pt x="104657" y="293892"/>
                  <a:pt x="118729" y="294589"/>
                  <a:pt x="128100" y="296463"/>
                </a:cubicBezTo>
                <a:cubicBezTo>
                  <a:pt x="133033" y="297450"/>
                  <a:pt x="137860" y="298903"/>
                  <a:pt x="142740" y="300123"/>
                </a:cubicBezTo>
                <a:cubicBezTo>
                  <a:pt x="143960" y="309883"/>
                  <a:pt x="144015" y="319861"/>
                  <a:pt x="146400" y="329404"/>
                </a:cubicBezTo>
                <a:cubicBezTo>
                  <a:pt x="155956" y="367631"/>
                  <a:pt x="196419" y="345985"/>
                  <a:pt x="234239" y="347704"/>
                </a:cubicBezTo>
                <a:cubicBezTo>
                  <a:pt x="235459" y="361124"/>
                  <a:pt x="230424" y="376752"/>
                  <a:pt x="237899" y="387964"/>
                </a:cubicBezTo>
                <a:cubicBezTo>
                  <a:pt x="241845" y="393883"/>
                  <a:pt x="245935" y="376140"/>
                  <a:pt x="248879" y="369664"/>
                </a:cubicBezTo>
                <a:cubicBezTo>
                  <a:pt x="252072" y="362640"/>
                  <a:pt x="252748" y="354605"/>
                  <a:pt x="256199" y="347704"/>
                </a:cubicBezTo>
                <a:cubicBezTo>
                  <a:pt x="258639" y="342824"/>
                  <a:pt x="261603" y="338173"/>
                  <a:pt x="263519" y="333064"/>
                </a:cubicBezTo>
                <a:cubicBezTo>
                  <a:pt x="266806" y="324298"/>
                  <a:pt x="268520" y="308627"/>
                  <a:pt x="270839" y="300123"/>
                </a:cubicBezTo>
                <a:cubicBezTo>
                  <a:pt x="272869" y="292679"/>
                  <a:pt x="275719" y="285483"/>
                  <a:pt x="278159" y="278163"/>
                </a:cubicBezTo>
                <a:cubicBezTo>
                  <a:pt x="279379" y="274503"/>
                  <a:pt x="279679" y="270393"/>
                  <a:pt x="281819" y="267183"/>
                </a:cubicBezTo>
                <a:cubicBezTo>
                  <a:pt x="284259" y="263523"/>
                  <a:pt x="285829" y="259100"/>
                  <a:pt x="289139" y="256203"/>
                </a:cubicBezTo>
                <a:cubicBezTo>
                  <a:pt x="295760" y="250410"/>
                  <a:pt x="311099" y="241563"/>
                  <a:pt x="311099" y="241563"/>
                </a:cubicBezTo>
                <a:cubicBezTo>
                  <a:pt x="318419" y="242783"/>
                  <a:pt x="325814" y="243613"/>
                  <a:pt x="333058" y="245223"/>
                </a:cubicBezTo>
                <a:cubicBezTo>
                  <a:pt x="336824" y="246060"/>
                  <a:pt x="341310" y="246155"/>
                  <a:pt x="344038" y="248883"/>
                </a:cubicBezTo>
                <a:cubicBezTo>
                  <a:pt x="346766" y="251611"/>
                  <a:pt x="346478" y="256203"/>
                  <a:pt x="347698" y="259863"/>
                </a:cubicBezTo>
                <a:cubicBezTo>
                  <a:pt x="348918" y="269623"/>
                  <a:pt x="347705" y="280011"/>
                  <a:pt x="351358" y="289143"/>
                </a:cubicBezTo>
                <a:cubicBezTo>
                  <a:pt x="352992" y="293227"/>
                  <a:pt x="359228" y="293353"/>
                  <a:pt x="362338" y="296463"/>
                </a:cubicBezTo>
                <a:cubicBezTo>
                  <a:pt x="365449" y="299574"/>
                  <a:pt x="367218" y="303784"/>
                  <a:pt x="369658" y="307444"/>
                </a:cubicBezTo>
                <a:cubicBezTo>
                  <a:pt x="372098" y="317204"/>
                  <a:pt x="373797" y="327180"/>
                  <a:pt x="376978" y="336724"/>
                </a:cubicBezTo>
                <a:lnTo>
                  <a:pt x="384298" y="358684"/>
                </a:lnTo>
                <a:cubicBezTo>
                  <a:pt x="400158" y="357464"/>
                  <a:pt x="416094" y="356997"/>
                  <a:pt x="431878" y="355024"/>
                </a:cubicBezTo>
                <a:cubicBezTo>
                  <a:pt x="435706" y="354545"/>
                  <a:pt x="440130" y="354092"/>
                  <a:pt x="442858" y="351364"/>
                </a:cubicBezTo>
                <a:cubicBezTo>
                  <a:pt x="445586" y="348636"/>
                  <a:pt x="445298" y="344044"/>
                  <a:pt x="446518" y="340384"/>
                </a:cubicBezTo>
                <a:cubicBezTo>
                  <a:pt x="430756" y="277336"/>
                  <a:pt x="448003" y="332375"/>
                  <a:pt x="431878" y="300123"/>
                </a:cubicBezTo>
                <a:cubicBezTo>
                  <a:pt x="430153" y="296672"/>
                  <a:pt x="430946" y="291871"/>
                  <a:pt x="428218" y="289143"/>
                </a:cubicBezTo>
                <a:cubicBezTo>
                  <a:pt x="425490" y="286415"/>
                  <a:pt x="420898" y="286703"/>
                  <a:pt x="417238" y="285483"/>
                </a:cubicBezTo>
                <a:cubicBezTo>
                  <a:pt x="413578" y="281823"/>
                  <a:pt x="409129" y="278810"/>
                  <a:pt x="406258" y="274503"/>
                </a:cubicBezTo>
                <a:cubicBezTo>
                  <a:pt x="397237" y="260971"/>
                  <a:pt x="407021" y="243618"/>
                  <a:pt x="409918" y="230583"/>
                </a:cubicBezTo>
                <a:cubicBezTo>
                  <a:pt x="408698" y="211063"/>
                  <a:pt x="409308" y="191341"/>
                  <a:pt x="406258" y="172022"/>
                </a:cubicBezTo>
                <a:cubicBezTo>
                  <a:pt x="405572" y="167677"/>
                  <a:pt x="400905" y="164976"/>
                  <a:pt x="398938" y="161042"/>
                </a:cubicBezTo>
                <a:cubicBezTo>
                  <a:pt x="397213" y="157591"/>
                  <a:pt x="396498" y="153722"/>
                  <a:pt x="395278" y="150062"/>
                </a:cubicBezTo>
                <a:cubicBezTo>
                  <a:pt x="396498" y="140302"/>
                  <a:pt x="397179" y="130459"/>
                  <a:pt x="398938" y="120782"/>
                </a:cubicBezTo>
                <a:cubicBezTo>
                  <a:pt x="399628" y="116986"/>
                  <a:pt x="400188" y="112814"/>
                  <a:pt x="402598" y="109801"/>
                </a:cubicBezTo>
                <a:cubicBezTo>
                  <a:pt x="405346" y="106366"/>
                  <a:pt x="409918" y="104921"/>
                  <a:pt x="413578" y="102481"/>
                </a:cubicBezTo>
                <a:cubicBezTo>
                  <a:pt x="423643" y="87384"/>
                  <a:pt x="439509" y="78886"/>
                  <a:pt x="417238" y="76861"/>
                </a:cubicBezTo>
                <a:cubicBezTo>
                  <a:pt x="394121" y="74759"/>
                  <a:pt x="370878" y="74421"/>
                  <a:pt x="347698" y="73201"/>
                </a:cubicBezTo>
                <a:cubicBezTo>
                  <a:pt x="344038" y="70761"/>
                  <a:pt x="339828" y="68991"/>
                  <a:pt x="336718" y="65881"/>
                </a:cubicBezTo>
                <a:cubicBezTo>
                  <a:pt x="333608" y="62771"/>
                  <a:pt x="332708" y="57798"/>
                  <a:pt x="329398" y="54901"/>
                </a:cubicBezTo>
                <a:cubicBezTo>
                  <a:pt x="322777" y="49108"/>
                  <a:pt x="314759" y="45141"/>
                  <a:pt x="307439" y="40261"/>
                </a:cubicBezTo>
                <a:lnTo>
                  <a:pt x="285479" y="25620"/>
                </a:lnTo>
                <a:cubicBezTo>
                  <a:pt x="281819" y="23180"/>
                  <a:pt x="278672" y="19691"/>
                  <a:pt x="274499" y="18300"/>
                </a:cubicBezTo>
                <a:lnTo>
                  <a:pt x="263519" y="14640"/>
                </a:lnTo>
                <a:lnTo>
                  <a:pt x="241559" y="0"/>
                </a:lnTo>
                <a:close/>
              </a:path>
            </a:pathLst>
          </a:custGeom>
          <a:solidFill>
            <a:srgbClr val="9AC1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igura a mano libera 5"/>
          <p:cNvSpPr/>
          <p:nvPr/>
        </p:nvSpPr>
        <p:spPr>
          <a:xfrm>
            <a:off x="6946640" y="4234666"/>
            <a:ext cx="161039" cy="69541"/>
          </a:xfrm>
          <a:custGeom>
            <a:avLst/>
            <a:gdLst>
              <a:gd name="connsiteX0" fmla="*/ 0 w 161039"/>
              <a:gd name="connsiteY0" fmla="*/ 21961 h 69541"/>
              <a:gd name="connsiteX1" fmla="*/ 0 w 161039"/>
              <a:gd name="connsiteY1" fmla="*/ 21961 h 69541"/>
              <a:gd name="connsiteX2" fmla="*/ 73200 w 161039"/>
              <a:gd name="connsiteY2" fmla="*/ 7320 h 69541"/>
              <a:gd name="connsiteX3" fmla="*/ 95160 w 161039"/>
              <a:gd name="connsiteY3" fmla="*/ 0 h 69541"/>
              <a:gd name="connsiteX4" fmla="*/ 113459 w 161039"/>
              <a:gd name="connsiteY4" fmla="*/ 3660 h 69541"/>
              <a:gd name="connsiteX5" fmla="*/ 117119 w 161039"/>
              <a:gd name="connsiteY5" fmla="*/ 14640 h 69541"/>
              <a:gd name="connsiteX6" fmla="*/ 128099 w 161039"/>
              <a:gd name="connsiteY6" fmla="*/ 18301 h 69541"/>
              <a:gd name="connsiteX7" fmla="*/ 146399 w 161039"/>
              <a:gd name="connsiteY7" fmla="*/ 43921 h 69541"/>
              <a:gd name="connsiteX8" fmla="*/ 161039 w 161039"/>
              <a:gd name="connsiteY8" fmla="*/ 58561 h 69541"/>
              <a:gd name="connsiteX9" fmla="*/ 124439 w 161039"/>
              <a:gd name="connsiteY9" fmla="*/ 65881 h 69541"/>
              <a:gd name="connsiteX10" fmla="*/ 109799 w 161039"/>
              <a:gd name="connsiteY10" fmla="*/ 69541 h 69541"/>
              <a:gd name="connsiteX11" fmla="*/ 76860 w 161039"/>
              <a:gd name="connsiteY11" fmla="*/ 65881 h 69541"/>
              <a:gd name="connsiteX12" fmla="*/ 54900 w 161039"/>
              <a:gd name="connsiteY12" fmla="*/ 58561 h 69541"/>
              <a:gd name="connsiteX13" fmla="*/ 51240 w 161039"/>
              <a:gd name="connsiteY13" fmla="*/ 47581 h 69541"/>
              <a:gd name="connsiteX14" fmla="*/ 29280 w 161039"/>
              <a:gd name="connsiteY14" fmla="*/ 40261 h 69541"/>
              <a:gd name="connsiteX15" fmla="*/ 25620 w 161039"/>
              <a:gd name="connsiteY15" fmla="*/ 29281 h 69541"/>
              <a:gd name="connsiteX16" fmla="*/ 0 w 161039"/>
              <a:gd name="connsiteY16" fmla="*/ 21961 h 6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1039" h="69541">
                <a:moveTo>
                  <a:pt x="0" y="21961"/>
                </a:moveTo>
                <a:lnTo>
                  <a:pt x="0" y="21961"/>
                </a:lnTo>
                <a:cubicBezTo>
                  <a:pt x="69981" y="-1368"/>
                  <a:pt x="-6828" y="21443"/>
                  <a:pt x="73200" y="7320"/>
                </a:cubicBezTo>
                <a:cubicBezTo>
                  <a:pt x="80799" y="5979"/>
                  <a:pt x="95160" y="0"/>
                  <a:pt x="95160" y="0"/>
                </a:cubicBezTo>
                <a:cubicBezTo>
                  <a:pt x="101260" y="1220"/>
                  <a:pt x="108283" y="209"/>
                  <a:pt x="113459" y="3660"/>
                </a:cubicBezTo>
                <a:cubicBezTo>
                  <a:pt x="116669" y="5800"/>
                  <a:pt x="114391" y="11912"/>
                  <a:pt x="117119" y="14640"/>
                </a:cubicBezTo>
                <a:cubicBezTo>
                  <a:pt x="119847" y="17368"/>
                  <a:pt x="124439" y="17081"/>
                  <a:pt x="128099" y="18301"/>
                </a:cubicBezTo>
                <a:cubicBezTo>
                  <a:pt x="136369" y="43110"/>
                  <a:pt x="124689" y="13527"/>
                  <a:pt x="146399" y="43921"/>
                </a:cubicBezTo>
                <a:cubicBezTo>
                  <a:pt x="158599" y="61001"/>
                  <a:pt x="139079" y="51241"/>
                  <a:pt x="161039" y="58561"/>
                </a:cubicBezTo>
                <a:cubicBezTo>
                  <a:pt x="138490" y="66077"/>
                  <a:pt x="161448" y="59152"/>
                  <a:pt x="124439" y="65881"/>
                </a:cubicBezTo>
                <a:cubicBezTo>
                  <a:pt x="119490" y="66781"/>
                  <a:pt x="114679" y="68321"/>
                  <a:pt x="109799" y="69541"/>
                </a:cubicBezTo>
                <a:cubicBezTo>
                  <a:pt x="98819" y="68321"/>
                  <a:pt x="87693" y="68048"/>
                  <a:pt x="76860" y="65881"/>
                </a:cubicBezTo>
                <a:cubicBezTo>
                  <a:pt x="69294" y="64368"/>
                  <a:pt x="54900" y="58561"/>
                  <a:pt x="54900" y="58561"/>
                </a:cubicBezTo>
                <a:cubicBezTo>
                  <a:pt x="53680" y="54901"/>
                  <a:pt x="54379" y="49823"/>
                  <a:pt x="51240" y="47581"/>
                </a:cubicBezTo>
                <a:cubicBezTo>
                  <a:pt x="44961" y="43096"/>
                  <a:pt x="29280" y="40261"/>
                  <a:pt x="29280" y="40261"/>
                </a:cubicBezTo>
                <a:cubicBezTo>
                  <a:pt x="28060" y="36601"/>
                  <a:pt x="28348" y="32009"/>
                  <a:pt x="25620" y="29281"/>
                </a:cubicBezTo>
                <a:cubicBezTo>
                  <a:pt x="16663" y="20324"/>
                  <a:pt x="4270" y="23181"/>
                  <a:pt x="0" y="21961"/>
                </a:cubicBezTo>
                <a:close/>
              </a:path>
            </a:pathLst>
          </a:custGeom>
          <a:solidFill>
            <a:srgbClr val="9AC1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/>
          <p:cNvSpPr/>
          <p:nvPr/>
        </p:nvSpPr>
        <p:spPr>
          <a:xfrm>
            <a:off x="2267744" y="6381328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>
                <a:solidFill>
                  <a:srgbClr val="C00000"/>
                </a:solidFill>
              </a:rPr>
              <a:t>http://www.cost.eu/COST_Actions/isch/IS1408</a:t>
            </a:r>
          </a:p>
        </p:txBody>
      </p:sp>
    </p:spTree>
    <p:extLst>
      <p:ext uri="{BB962C8B-B14F-4D97-AF65-F5344CB8AC3E}">
        <p14:creationId xmlns:p14="http://schemas.microsoft.com/office/powerpoint/2010/main" val="3037532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60" y="0"/>
            <a:ext cx="492508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1950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53975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4098" name="Picture 2" descr="C:\Users\massimo corbo\Desktop\IN CORSO\TRENTO 25 MARZO 15\NOTIZIARIO NOV 14\FOTO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0688" y="549275"/>
            <a:ext cx="5762625" cy="550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5588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3352"/>
            <a:ext cx="53975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5122" name="Picture 2" descr="C:\Users\massimo corbo\Desktop\IN CORSO\TRENTO 25 MARZO 15\NOTIZIARIO NOV 14\FOTO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765175"/>
            <a:ext cx="8094663" cy="504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6403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4318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7731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2826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0793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602" y="668215"/>
            <a:ext cx="9153602" cy="618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11" descr="issdef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67744" y="-456530"/>
            <a:ext cx="46089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9529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1" descr="issdef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9402" y="980728"/>
            <a:ext cx="856035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integrate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public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integrate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administrations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2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create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involving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affected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populations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administrations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general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practitioners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citizens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</a:p>
          <a:p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committees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associations</a:t>
            </a:r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media.</a:t>
            </a:r>
          </a:p>
          <a:p>
            <a:endParaRPr lang="it-IT" sz="2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adopt a global environmental health approach </a:t>
            </a:r>
          </a:p>
          <a:p>
            <a:r>
              <a:rPr lang="en-US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and foster international scientific cooperation.</a:t>
            </a:r>
            <a:endParaRPr lang="it-IT" sz="2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sz="2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9665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ltrefreepress.com/public/uploads/2013/02/taranto-delfini.jpg"/>
          <p:cNvPicPr>
            <a:picLocks noChangeAspect="1" noChangeArrowheads="1"/>
          </p:cNvPicPr>
          <p:nvPr/>
        </p:nvPicPr>
        <p:blipFill rotWithShape="1">
          <a:blip r:embed="rId2"/>
          <a:srcRect l="8747" r="5870"/>
          <a:stretch/>
        </p:blipFill>
        <p:spPr bwMode="auto">
          <a:xfrm>
            <a:off x="0" y="0"/>
            <a:ext cx="58562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Rettangolo 4"/>
          <p:cNvSpPr/>
          <p:nvPr/>
        </p:nvSpPr>
        <p:spPr>
          <a:xfrm>
            <a:off x="405015" y="332656"/>
            <a:ext cx="3292889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1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Thanks</a:t>
            </a:r>
            <a:endParaRPr lang="it-IT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007590" y="692696"/>
            <a:ext cx="3028906" cy="24929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41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I </a:t>
            </a:r>
            <a:r>
              <a:rPr lang="it-IT" sz="1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acknoweledge</a:t>
            </a:r>
            <a:r>
              <a:rPr lang="it-IT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</a:t>
            </a:r>
          </a:p>
          <a:p>
            <a:pPr defTabSz="9141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the </a:t>
            </a:r>
            <a:r>
              <a:rPr lang="it-IT" sz="1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helpful</a:t>
            </a:r>
            <a:r>
              <a:rPr lang="it-IT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</a:t>
            </a:r>
            <a:r>
              <a:rPr lang="it-IT" sz="1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support</a:t>
            </a:r>
            <a:r>
              <a:rPr lang="it-IT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of</a:t>
            </a:r>
          </a:p>
          <a:p>
            <a:pPr defTabSz="914174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+mn-cs"/>
            </a:endParaRPr>
          </a:p>
          <a:p>
            <a:pPr defTabSz="9141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 w="11430"/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Massimo </a:t>
            </a:r>
            <a:r>
              <a:rPr lang="it-IT" sz="2400" b="1" dirty="0" err="1">
                <a:ln w="11430"/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Corbo</a:t>
            </a:r>
            <a:endParaRPr lang="it-IT" sz="2400" b="1" dirty="0">
              <a:ln w="11430"/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+mn-cs"/>
            </a:endParaRPr>
          </a:p>
          <a:p>
            <a:pPr defTabSz="9141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for </a:t>
            </a:r>
            <a:r>
              <a:rPr lang="it-IT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graphic</a:t>
            </a:r>
            <a:r>
              <a:rPr lang="it-IT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processing</a:t>
            </a:r>
          </a:p>
          <a:p>
            <a:pPr defTabSz="914174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+mn-cs"/>
            </a:endParaRPr>
          </a:p>
          <a:p>
            <a:pPr defTabSz="914174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b="1" dirty="0">
              <a:ln w="11430"/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+mn-cs"/>
            </a:endParaRPr>
          </a:p>
          <a:p>
            <a:pPr defTabSz="9141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</a:t>
            </a:r>
          </a:p>
        </p:txBody>
      </p:sp>
      <p:pic>
        <p:nvPicPr>
          <p:cNvPr id="69637" name="Picture 3" descr="issdef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1825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97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422"/>
            <a:ext cx="8352928" cy="6537716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000" y="6212212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912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624"/>
            <a:ext cx="6840760" cy="672017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167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1" descr="issdef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087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11560" y="1064925"/>
            <a:ext cx="78886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Prequel</a:t>
            </a:r>
          </a:p>
          <a:p>
            <a:pPr marL="342900" indent="-342900">
              <a:buFont typeface="+mj-lt"/>
              <a:buAutoNum type="arabicPeriod"/>
            </a:pP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SENTIERI Project: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SENTIERI Project: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SENTIERI Project: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</a:t>
            </a:r>
            <a:r>
              <a:rPr lang="it-IT" sz="3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  <a:endParaRPr lang="it-IT" sz="3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35050"/>
            <a:ext cx="822950" cy="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9845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1847</Words>
  <Application>Microsoft Office PowerPoint</Application>
  <PresentationFormat>Presentazione su schermo (4:3)</PresentationFormat>
  <Paragraphs>715</Paragraphs>
  <Slides>66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75" baseType="lpstr">
      <vt:lpstr>Arial</vt:lpstr>
      <vt:lpstr>Arial Black</vt:lpstr>
      <vt:lpstr>Calibri</vt:lpstr>
      <vt:lpstr>Courier New</vt:lpstr>
      <vt:lpstr>Tahoma</vt:lpstr>
      <vt:lpstr>Times New Roman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Priolo CS’s environmental contaminants  and IARC evaluations</vt:lpstr>
      <vt:lpstr>Malignant neoplasms and environmental contaminants Epidemiologic evidence evaluation – References used</vt:lpstr>
      <vt:lpstr>Malignant neoplasms and environmental contaminants Epidemiologic evidence evaluation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2017-10-27T06:45:56Z</dcterms:created>
  <dcterms:modified xsi:type="dcterms:W3CDTF">2017-10-27T06:46:08Z</dcterms:modified>
</cp:coreProperties>
</file>