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6"/>
  </p:sldMasterIdLst>
  <p:notesMasterIdLst>
    <p:notesMasterId r:id="rId68"/>
  </p:notesMasterIdLst>
  <p:handoutMasterIdLst>
    <p:handoutMasterId r:id="rId69"/>
  </p:handoutMasterIdLst>
  <p:sldIdLst>
    <p:sldId id="682" r:id="rId47"/>
    <p:sldId id="807" r:id="rId48"/>
    <p:sldId id="789" r:id="rId49"/>
    <p:sldId id="724" r:id="rId50"/>
    <p:sldId id="561" r:id="rId51"/>
    <p:sldId id="637" r:id="rId52"/>
    <p:sldId id="814" r:id="rId53"/>
    <p:sldId id="815" r:id="rId54"/>
    <p:sldId id="811" r:id="rId55"/>
    <p:sldId id="710" r:id="rId56"/>
    <p:sldId id="809" r:id="rId57"/>
    <p:sldId id="819" r:id="rId58"/>
    <p:sldId id="793" r:id="rId59"/>
    <p:sldId id="798" r:id="rId60"/>
    <p:sldId id="722" r:id="rId61"/>
    <p:sldId id="803" r:id="rId62"/>
    <p:sldId id="806" r:id="rId63"/>
    <p:sldId id="723" r:id="rId64"/>
    <p:sldId id="816" r:id="rId65"/>
    <p:sldId id="817" r:id="rId66"/>
    <p:sldId id="802" r:id="rId67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6697"/>
    <a:srgbClr val="CACACA"/>
    <a:srgbClr val="81C7C2"/>
    <a:srgbClr val="B0CA3B"/>
    <a:srgbClr val="09306F"/>
    <a:srgbClr val="F18F24"/>
    <a:srgbClr val="9FE6E9"/>
    <a:srgbClr val="000000"/>
    <a:srgbClr val="D4096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867" autoAdjust="0"/>
    <p:restoredTop sz="97971" autoAdjust="0"/>
  </p:normalViewPr>
  <p:slideViewPr>
    <p:cSldViewPr snapToGrid="0" showGuides="1">
      <p:cViewPr varScale="1">
        <p:scale>
          <a:sx n="74" d="100"/>
          <a:sy n="74" d="100"/>
        </p:scale>
        <p:origin x="1458" y="60"/>
      </p:cViewPr>
      <p:guideLst>
        <p:guide orient="horz" pos="699"/>
        <p:guide/>
      </p:guideLst>
    </p:cSldViewPr>
  </p:slideViewPr>
  <p:outlineViewPr>
    <p:cViewPr>
      <p:scale>
        <a:sx n="33" d="100"/>
        <a:sy n="33" d="100"/>
      </p:scale>
      <p:origin x="0" y="80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>
        <p:scale>
          <a:sx n="150" d="100"/>
          <a:sy n="150" d="100"/>
        </p:scale>
        <p:origin x="-1880" y="44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63" Type="http://schemas.openxmlformats.org/officeDocument/2006/relationships/slide" Target="slides/slide17.xml"/><Relationship Id="rId68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slide" Target="slides/slide20.xml"/><Relationship Id="rId7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61" Type="http://schemas.openxmlformats.org/officeDocument/2006/relationships/slide" Target="slides/slide1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5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hena\users$\flohar\flohar\PhD\Avhandling%20-%20dissertation\Avhandling\Drafts\Figure%201%20lithium%20u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600" dirty="0"/>
              <a:t>World </a:t>
            </a:r>
            <a:r>
              <a:rPr lang="sv-SE" sz="1600" dirty="0" err="1"/>
              <a:t>lithium</a:t>
            </a:r>
            <a:r>
              <a:rPr lang="sv-SE" sz="1600" dirty="0"/>
              <a:t> </a:t>
            </a:r>
            <a:r>
              <a:rPr lang="sv-SE" sz="1600" dirty="0" err="1"/>
              <a:t>mine</a:t>
            </a:r>
            <a:r>
              <a:rPr lang="sv-SE" sz="1600" dirty="0"/>
              <a:t> </a:t>
            </a:r>
            <a:r>
              <a:rPr lang="sv-SE" sz="1600" dirty="0" err="1"/>
              <a:t>production</a:t>
            </a:r>
            <a:r>
              <a:rPr lang="sv-SE" sz="1600" dirty="0"/>
              <a:t> </a:t>
            </a:r>
          </a:p>
          <a:p>
            <a:pPr>
              <a:defRPr/>
            </a:pPr>
            <a:r>
              <a:rPr lang="sv-SE" sz="1600" dirty="0"/>
              <a:t>(</a:t>
            </a:r>
            <a:r>
              <a:rPr lang="sv-SE" sz="1600" dirty="0" err="1"/>
              <a:t>tonnes</a:t>
            </a:r>
            <a:r>
              <a:rPr lang="sv-SE" sz="1600" dirty="0"/>
              <a:t>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Producers!$B$3:$B$10</c:f>
              <c:strCache>
                <c:ptCount val="8"/>
                <c:pt idx="0">
                  <c:v>Brazil</c:v>
                </c:pt>
                <c:pt idx="1">
                  <c:v>Portugal</c:v>
                </c:pt>
                <c:pt idx="2">
                  <c:v>U.S.A.</c:v>
                </c:pt>
                <c:pt idx="3">
                  <c:v>Zimbawe</c:v>
                </c:pt>
                <c:pt idx="4">
                  <c:v>Argentina</c:v>
                </c:pt>
                <c:pt idx="5">
                  <c:v>China</c:v>
                </c:pt>
                <c:pt idx="6">
                  <c:v>Chile</c:v>
                </c:pt>
                <c:pt idx="7">
                  <c:v>Australia</c:v>
                </c:pt>
              </c:strCache>
            </c:strRef>
          </c:cat>
          <c:val>
            <c:numRef>
              <c:f>Producers!$C$3:$C$10</c:f>
              <c:numCache>
                <c:formatCode>General</c:formatCode>
                <c:ptCount val="8"/>
                <c:pt idx="0">
                  <c:v>400</c:v>
                </c:pt>
                <c:pt idx="1">
                  <c:v>570</c:v>
                </c:pt>
                <c:pt idx="2">
                  <c:v>870</c:v>
                </c:pt>
                <c:pt idx="3">
                  <c:v>1000</c:v>
                </c:pt>
                <c:pt idx="4">
                  <c:v>2900</c:v>
                </c:pt>
                <c:pt idx="5">
                  <c:v>5000</c:v>
                </c:pt>
                <c:pt idx="6">
                  <c:v>12900</c:v>
                </c:pt>
                <c:pt idx="7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2-437C-918D-13D80B0CE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315392"/>
        <c:axId val="73054464"/>
      </c:barChart>
      <c:catAx>
        <c:axId val="70315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3054464"/>
        <c:crosses val="autoZero"/>
        <c:auto val="1"/>
        <c:lblAlgn val="ctr"/>
        <c:lblOffset val="100"/>
        <c:noMultiLvlLbl val="0"/>
      </c:catAx>
      <c:valAx>
        <c:axId val="7305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1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/>
              <a:t>Uses of Lithium </a:t>
            </a:r>
          </a:p>
        </c:rich>
      </c:tx>
      <c:layout>
        <c:manualLayout>
          <c:xMode val="edge"/>
          <c:yMode val="edge"/>
          <c:x val="0.29385875317191529"/>
          <c:y val="4.01035864232939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64260717410317E-2"/>
          <c:y val="0.17379192184310296"/>
          <c:w val="0.47471369203849517"/>
          <c:h val="0.79118948673082534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Ceramics and glass</c:v>
                </c:pt>
                <c:pt idx="1">
                  <c:v>Batteries</c:v>
                </c:pt>
                <c:pt idx="2">
                  <c:v>Lubricating greases</c:v>
                </c:pt>
                <c:pt idx="3">
                  <c:v>Continuous casting</c:v>
                </c:pt>
                <c:pt idx="4">
                  <c:v>Air treatment</c:v>
                </c:pt>
                <c:pt idx="5">
                  <c:v>Medicine</c:v>
                </c:pt>
                <c:pt idx="6">
                  <c:v>Other uses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7"/>
                <c:pt idx="0">
                  <c:v>0.28999999999999998</c:v>
                </c:pt>
                <c:pt idx="1">
                  <c:v>0.27</c:v>
                </c:pt>
                <c:pt idx="2">
                  <c:v>0.12</c:v>
                </c:pt>
                <c:pt idx="3">
                  <c:v>0.05</c:v>
                </c:pt>
                <c:pt idx="4">
                  <c:v>0.04</c:v>
                </c:pt>
                <c:pt idx="5">
                  <c:v>0.02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1-482B-94FF-9AE554EE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3"/>
      </c:doughnutChart>
    </c:plotArea>
    <c:legend>
      <c:legendPos val="r"/>
      <c:layout>
        <c:manualLayout>
          <c:xMode val="edge"/>
          <c:yMode val="edge"/>
          <c:x val="0.58248672813386126"/>
          <c:y val="0.18070148526235591"/>
          <c:w val="0.40084667541557306"/>
          <c:h val="0.68940762613006712"/>
        </c:manualLayout>
      </c:layout>
      <c:overlay val="0"/>
      <c:spPr>
        <a:ln>
          <a:noFill/>
        </a:ln>
      </c:spPr>
      <c:txPr>
        <a:bodyPr/>
        <a:lstStyle/>
        <a:p>
          <a:pPr>
            <a:defRPr sz="15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8682-497B-4DDF-BA03-10117ED17BD8}" type="datetimeFigureOut">
              <a:rPr lang="sv-SE" smtClean="0"/>
              <a:pPr/>
              <a:t>2017-10-27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44FD-6ECD-4D6B-A311-C930C7658452}" type="slidenum">
              <a:rPr lang="sv-SE" smtClean="0"/>
              <a:pPr/>
              <a:t>‹N›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21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1062-8D69-4B05-8518-EF355D9F7951}" type="datetimeFigureOut">
              <a:rPr lang="sv-SE" smtClean="0"/>
              <a:pPr/>
              <a:t>2017-10-27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D9E8-22BF-4A1B-BC56-31CFB6FFBE7F}" type="slidenum">
              <a:rPr lang="sv-SE" smtClean="0"/>
              <a:pPr/>
              <a:t>‹N›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30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9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9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9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9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9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26B2EF-97CE-4564-A890-7590F94F7392}" type="slidenum">
              <a:rPr lang="sv-SE" altLang="sv-SE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sv-SE" altLang="sv-S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KI bild Aula Medica 2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-12" r="1028" b="7548"/>
          <a:stretch/>
        </p:blipFill>
        <p:spPr>
          <a:xfrm>
            <a:off x="77215" y="846686"/>
            <a:ext cx="8984950" cy="5626033"/>
          </a:xfrm>
          <a:prstGeom prst="rect">
            <a:avLst/>
          </a:prstGeom>
        </p:spPr>
      </p:pic>
      <p:sp>
        <p:nvSpPr>
          <p:cNvPr id="27" name="Rektangel 26"/>
          <p:cNvSpPr/>
          <p:nvPr userDrawn="1"/>
        </p:nvSpPr>
        <p:spPr>
          <a:xfrm>
            <a:off x="79377" y="3387202"/>
            <a:ext cx="8976152" cy="307207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83872" y="6520763"/>
            <a:ext cx="1403488" cy="252413"/>
          </a:xfrm>
        </p:spPr>
        <p:txBody>
          <a:bodyPr/>
          <a:lstStyle/>
          <a:p>
            <a:fld id="{9E31B5A5-FEFE-41D5-9EE6-A623AF27EC07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3236" y="6524625"/>
            <a:ext cx="5298722" cy="252413"/>
          </a:xfrm>
        </p:spPr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9025" y="3846989"/>
            <a:ext cx="8359688" cy="1231106"/>
          </a:xfrm>
          <a:noFill/>
        </p:spPr>
        <p:txBody>
          <a:bodyPr wrap="square" lIns="0" tIns="0" rIns="0" bIns="0" anchor="t" anchorCtr="0">
            <a:normAutofit/>
          </a:bodyPr>
          <a:lstStyle>
            <a:lvl1pPr>
              <a:defRPr kumimoji="0" lang="sv-S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9025" y="5193196"/>
            <a:ext cx="8359688" cy="304699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  <a:def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59450" y="6225800"/>
            <a:ext cx="3313111" cy="263900"/>
          </a:xfrm>
          <a:noFill/>
        </p:spPr>
        <p:txBody>
          <a:bodyPr vert="horz"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  <a:defRPr lang="sv-SE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sv-SE" dirty="0"/>
              <a:t>© Copyright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97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0D17-2341-419F-A590-E8D164820A8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2017-10-27</a:t>
            </a:fld>
            <a:endParaRPr lang="sv-SE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  <a:latin typeface="Gill Sans MT"/>
              </a:rPr>
              <a:t>Florencia Harari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99CC-ED00-1642-9F85-0BB549B36E3A}" type="slidenum">
              <a:rPr lang="sv-SE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‹N›</a:t>
            </a:fld>
            <a:endParaRPr lang="sv-SE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-Logo_rgb_platta.tif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1683" b="2245"/>
          <a:stretch>
            <a:fillRect/>
          </a:stretch>
        </p:blipFill>
        <p:spPr bwMode="auto">
          <a:xfrm>
            <a:off x="81888" y="84160"/>
            <a:ext cx="8991600" cy="666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2258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F56-99E7-4910-8465-29521D54EB7B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‹N›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C415-CBB9-47D7-B859-5CFB91400E11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E0B1-53FC-433D-AE8D-A7384613FADB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991" y="4149725"/>
            <a:ext cx="7906008" cy="229318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0800" rIns="72000" bIns="10080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1304925"/>
            <a:ext cx="5688011" cy="2844800"/>
          </a:xfrm>
        </p:spPr>
        <p:txBody>
          <a:bodyPr wrap="square" tIns="0" bIns="144000" anchor="ctr" anchorCtr="0">
            <a:normAutofit/>
          </a:bodyPr>
          <a:lstStyle>
            <a:lvl1pPr algn="l">
              <a:defRPr sz="3200" b="0" cap="none">
                <a:solidFill>
                  <a:srgbClr val="870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8" y="4365103"/>
            <a:ext cx="5688011" cy="1908695"/>
          </a:xfrm>
        </p:spPr>
        <p:txBody>
          <a:bodyPr wrap="square" tIns="0" anchor="ctr" anchorCtr="0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7101367" y="2195560"/>
            <a:ext cx="2844800" cy="1063529"/>
          </a:xfrm>
          <a:prstGeom prst="rect">
            <a:avLst/>
          </a:prstGeom>
          <a:solidFill>
            <a:srgbClr val="81C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2168525"/>
            <a:ext cx="4068762" cy="41080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9949" y="2168525"/>
            <a:ext cx="4068763" cy="41080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3E20-2785-47A8-BB63-738A83540C5A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‹N›</a:t>
            </a:fld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2168523"/>
            <a:ext cx="5148263" cy="3947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949-5BE8-4498-9C96-3FAE58964307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5759325" y="1628801"/>
            <a:ext cx="3205163" cy="44874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395288" y="1016001"/>
            <a:ext cx="5148262" cy="1152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 hasCustomPrompt="1"/>
          </p:nvPr>
        </p:nvSpPr>
        <p:spPr>
          <a:xfrm>
            <a:off x="5974976" y="6044208"/>
            <a:ext cx="2989263" cy="26511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700"/>
            </a:lvl1pPr>
          </a:lstStyle>
          <a:p>
            <a:pPr lvl="0"/>
            <a:r>
              <a:rPr lang="sv-SE" dirty="0"/>
              <a:t>Plats för fotografi bildhänvisning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2168524"/>
            <a:ext cx="5148263" cy="4108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394-BAC7-421C-A215-5CCCE51507BB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5759450" y="2168523"/>
            <a:ext cx="2989263" cy="20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5759450" y="4242573"/>
            <a:ext cx="2989263" cy="20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9450" y="6012646"/>
            <a:ext cx="2989263" cy="263900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buNone/>
              <a:defRPr lang="sv-SE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700" dirty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759450" y="3938626"/>
            <a:ext cx="2989263" cy="263900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buNone/>
              <a:defRPr lang="sv-SE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700" dirty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95287" y="2168524"/>
            <a:ext cx="8353425" cy="410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CA06-5FDE-4B08-A0B5-4816FAB00B10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287" y="5417708"/>
            <a:ext cx="5148263" cy="858866"/>
          </a:xfrm>
        </p:spPr>
        <p:txBody>
          <a:bodyPr vert="horz" wrap="square" lIns="90000" tIns="90000" rIns="90000" bIns="9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buClr>
                <a:srgbClr val="870052"/>
              </a:buClr>
              <a:buNone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CDB1-F570-40A0-8623-9C7CC2765094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9450" y="6177368"/>
            <a:ext cx="2989263" cy="147637"/>
          </a:xfrm>
        </p:spPr>
        <p:txBody>
          <a:bodyPr>
            <a:normAutofit/>
          </a:bodyPr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Källhänvisning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F0F-BEB2-46D1-959A-D3A6F40A4034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‹N›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994462" y="0"/>
            <a:ext cx="757082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/>
        </p:nvSpPr>
        <p:spPr>
          <a:xfrm>
            <a:off x="79376" y="87755"/>
            <a:ext cx="8975725" cy="684212"/>
          </a:xfrm>
          <a:prstGeom prst="rect">
            <a:avLst/>
          </a:prstGeom>
          <a:gradFill>
            <a:gsLst>
              <a:gs pos="0">
                <a:srgbClr val="AA4A7E"/>
              </a:gs>
              <a:gs pos="75000">
                <a:srgbClr val="87005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0800" rIns="72000" bIns="10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2558472" y="87755"/>
            <a:ext cx="6567056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18" y="6531434"/>
            <a:ext cx="8976591" cy="24083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8" y="1016001"/>
            <a:ext cx="8353426" cy="1152524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2168524"/>
            <a:ext cx="8353426" cy="4109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88192" y="6524729"/>
            <a:ext cx="1403488" cy="252413"/>
          </a:xfrm>
          <a:prstGeom prst="rect">
            <a:avLst/>
          </a:prstGeom>
        </p:spPr>
        <p:txBody>
          <a:bodyPr vert="horz" wrap="none" lIns="0" tIns="64800" rIns="108000" bIns="64800" rtlCol="0" anchor="b" anchorCtr="0">
            <a:noAutofit/>
          </a:bodyPr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F370D2-B443-4A31-BDAF-4AEFF298BC8C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388" y="6524729"/>
            <a:ext cx="5905224" cy="252413"/>
          </a:xfrm>
          <a:prstGeom prst="rect">
            <a:avLst/>
          </a:prstGeom>
        </p:spPr>
        <p:txBody>
          <a:bodyPr vert="horz" wrap="none" lIns="108000" tIns="64800" rIns="108000" bIns="64800" rtlCol="0" anchor="ctr">
            <a:no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22059" y="6524729"/>
            <a:ext cx="1406041" cy="252413"/>
          </a:xfrm>
          <a:prstGeom prst="rect">
            <a:avLst/>
          </a:prstGeom>
        </p:spPr>
        <p:txBody>
          <a:bodyPr vert="horz" wrap="none" lIns="108000" tIns="64800" rIns="0" bIns="64800" rtlCol="0" anchor="b" anchorCtr="0">
            <a:no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EB67E61E-FCDC-4F3C-AB78-7D3149DF4D02}" type="slidenum">
              <a:rPr lang="sv-SE" smtClean="0"/>
              <a:pPr/>
              <a:t>‹N›</a:t>
            </a:fld>
            <a:endParaRPr lang="sv-SE" dirty="0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192" y="190040"/>
            <a:ext cx="1800200" cy="4849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531258" y="136242"/>
            <a:ext cx="3441002" cy="5872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72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9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chemeClr val="accent3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975" algn="l" defTabSz="914400" rtl="0" eaLnBrk="1" latinLnBrk="0" hangingPunct="1">
        <a:lnSpc>
          <a:spcPct val="110000"/>
        </a:lnSpc>
        <a:spcBef>
          <a:spcPts val="5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ct val="110000"/>
        </a:lnSpc>
        <a:spcBef>
          <a:spcPts val="4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6AA6-28CE-4044-AC97-D0B57905C911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02673" y="1338257"/>
            <a:ext cx="8359688" cy="17059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44000" rIns="0" bIns="1152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sv-SE" sz="3200" b="1" dirty="0"/>
              <a:t>Drinking water contaminants </a:t>
            </a:r>
          </a:p>
          <a:p>
            <a:pPr algn="ctr"/>
            <a:r>
              <a:rPr lang="en-US" altLang="sv-SE" sz="3200" b="1" dirty="0"/>
              <a:t>and health effects: </a:t>
            </a:r>
          </a:p>
          <a:p>
            <a:pPr algn="ctr"/>
            <a:endParaRPr lang="en-US" altLang="sv-SE" sz="1600" b="1" dirty="0"/>
          </a:p>
          <a:p>
            <a:pPr algn="ctr"/>
            <a:r>
              <a:rPr lang="en-US" altLang="sv-SE" sz="3200" b="1" dirty="0"/>
              <a:t>the example of exposure to lithium</a:t>
            </a:r>
            <a:endParaRPr lang="sv-SE" sz="3200" b="1" dirty="0"/>
          </a:p>
        </p:txBody>
      </p:sp>
      <p:sp>
        <p:nvSpPr>
          <p:cNvPr id="13" name="Underrubrik 4"/>
          <p:cNvSpPr txBox="1">
            <a:spLocks/>
          </p:cNvSpPr>
          <p:nvPr/>
        </p:nvSpPr>
        <p:spPr>
          <a:xfrm>
            <a:off x="402673" y="3470358"/>
            <a:ext cx="8359688" cy="19343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/>
              <a:t>Florencia Harari, MD PhD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/>
          </a:p>
          <a:p>
            <a:pPr marL="0" indent="0" algn="ctr">
              <a:lnSpc>
                <a:spcPct val="80000"/>
              </a:lnSpc>
              <a:buNone/>
            </a:pPr>
            <a:endParaRPr lang="sv-SE" altLang="sv-SE" sz="1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1400" dirty="0" err="1"/>
              <a:t>Institute</a:t>
            </a:r>
            <a:r>
              <a:rPr lang="sv-SE" altLang="sv-SE" sz="1400" dirty="0"/>
              <a:t> </a:t>
            </a:r>
            <a:r>
              <a:rPr lang="sv-SE" altLang="sv-SE" sz="1400" dirty="0" err="1"/>
              <a:t>of</a:t>
            </a:r>
            <a:r>
              <a:rPr lang="sv-SE" altLang="sv-SE" sz="1400" dirty="0"/>
              <a:t> </a:t>
            </a:r>
            <a:r>
              <a:rPr lang="sv-SE" altLang="sv-SE" sz="1400" dirty="0" err="1"/>
              <a:t>Environmental</a:t>
            </a:r>
            <a:r>
              <a:rPr lang="sv-SE" altLang="sv-SE" sz="1400" dirty="0"/>
              <a:t> Medicine,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1400" dirty="0"/>
              <a:t>Karolinska Institutet, Sweden</a:t>
            </a:r>
          </a:p>
          <a:p>
            <a:pPr marL="0" indent="0" algn="ctr">
              <a:lnSpc>
                <a:spcPct val="80000"/>
              </a:lnSpc>
              <a:buNone/>
            </a:pPr>
            <a:endParaRPr lang="sv-SE" altLang="sv-SE" sz="1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1400" dirty="0" err="1"/>
              <a:t>Department</a:t>
            </a:r>
            <a:r>
              <a:rPr lang="sv-SE" altLang="sv-SE" sz="1400" dirty="0"/>
              <a:t> </a:t>
            </a:r>
            <a:r>
              <a:rPr lang="sv-SE" altLang="sv-SE" sz="1400" dirty="0" err="1"/>
              <a:t>of</a:t>
            </a:r>
            <a:r>
              <a:rPr lang="sv-SE" altLang="sv-SE" sz="1400" dirty="0"/>
              <a:t> </a:t>
            </a:r>
            <a:r>
              <a:rPr lang="sv-SE" altLang="sv-SE" sz="1400" dirty="0" err="1"/>
              <a:t>Occupational</a:t>
            </a:r>
            <a:r>
              <a:rPr lang="sv-SE" altLang="sv-SE" sz="1400" dirty="0"/>
              <a:t> and </a:t>
            </a:r>
            <a:r>
              <a:rPr lang="sv-SE" altLang="sv-SE" sz="1400" dirty="0" err="1"/>
              <a:t>Environmental</a:t>
            </a:r>
            <a:r>
              <a:rPr lang="sv-SE" altLang="sv-SE" sz="1400" dirty="0"/>
              <a:t> Medicine,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1400" dirty="0"/>
              <a:t>University </a:t>
            </a:r>
            <a:r>
              <a:rPr lang="sv-SE" altLang="sv-SE" sz="1400" dirty="0" err="1"/>
              <a:t>of</a:t>
            </a:r>
            <a:r>
              <a:rPr lang="sv-SE" altLang="sv-SE" sz="1400" dirty="0"/>
              <a:t> Gothenburg, Sweden</a:t>
            </a:r>
          </a:p>
          <a:p>
            <a:pPr marL="0" indent="0" algn="ctr">
              <a:lnSpc>
                <a:spcPct val="80000"/>
              </a:lnSpc>
              <a:buNone/>
            </a:pP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11480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65175" y="2064418"/>
            <a:ext cx="7400381" cy="3398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58228" y="773510"/>
            <a:ext cx="8805395" cy="8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2200" dirty="0" err="1"/>
              <a:t>Mother-child</a:t>
            </a:r>
            <a:r>
              <a:rPr lang="sv-SE" sz="2200" dirty="0"/>
              <a:t> </a:t>
            </a:r>
            <a:r>
              <a:rPr lang="sv-SE" sz="2200" dirty="0" err="1"/>
              <a:t>cohort</a:t>
            </a:r>
            <a:r>
              <a:rPr lang="sv-SE" sz="2200" dirty="0"/>
              <a:t> in Argentina (N=194; 88% participation rate)</a:t>
            </a:r>
          </a:p>
          <a:p>
            <a:r>
              <a:rPr lang="sv-SE" sz="1600" b="0" dirty="0" err="1"/>
              <a:t>October</a:t>
            </a:r>
            <a:r>
              <a:rPr lang="sv-SE" sz="1600" b="0" dirty="0"/>
              <a:t> 2012 </a:t>
            </a:r>
            <a:r>
              <a:rPr lang="sv-SE" sz="1600" b="0" dirty="0" err="1"/>
              <a:t>to</a:t>
            </a:r>
            <a:r>
              <a:rPr lang="sv-SE" sz="1600" b="0" dirty="0"/>
              <a:t> December 2013</a:t>
            </a:r>
            <a:endParaRPr lang="en-US" sz="1200" b="0" dirty="0"/>
          </a:p>
          <a:p>
            <a:endParaRPr lang="en-US" sz="1400" b="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33400" y="3699895"/>
            <a:ext cx="82150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51521" y="2455189"/>
            <a:ext cx="403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latin typeface="+mj-lt"/>
              </a:rPr>
              <a:t>Pregnancy</a:t>
            </a:r>
            <a:endParaRPr lang="sv-SE" b="1" dirty="0">
              <a:latin typeface="+mj-lt"/>
            </a:endParaRPr>
          </a:p>
          <a:p>
            <a:pPr algn="ctr"/>
            <a:r>
              <a:rPr lang="sv-SE" b="1" dirty="0">
                <a:latin typeface="+mj-lt"/>
              </a:rPr>
              <a:t>trimesters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71600" y="3379611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707904" y="3379611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300192" y="3699895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83874" y="3012944"/>
            <a:ext cx="64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latin typeface="+mj-lt"/>
              </a:rPr>
              <a:t>1st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30001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latin typeface="+mj-lt"/>
              </a:rPr>
              <a:t>3rd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7276" y="4099691"/>
            <a:ext cx="2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err="1">
                <a:latin typeface="+mj-lt"/>
              </a:rPr>
              <a:t>Birth</a:t>
            </a:r>
            <a:endParaRPr lang="sv-SE" sz="1800" b="1" dirty="0"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57260" y="3667643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7668344" y="3692391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364224" y="4096596"/>
            <a:ext cx="187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latin typeface="+mj-lt"/>
              </a:rPr>
              <a:t>3 </a:t>
            </a:r>
            <a:r>
              <a:rPr lang="sv-SE" sz="1800" b="1" dirty="0" err="1">
                <a:latin typeface="+mj-lt"/>
              </a:rPr>
              <a:t>months</a:t>
            </a:r>
            <a:endParaRPr lang="sv-SE" sz="1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4445" y="4115935"/>
            <a:ext cx="187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latin typeface="+mj-lt"/>
              </a:rPr>
              <a:t>6 </a:t>
            </a:r>
            <a:r>
              <a:rPr lang="sv-SE" sz="1800" b="1" dirty="0" err="1">
                <a:latin typeface="+mj-lt"/>
              </a:rPr>
              <a:t>months</a:t>
            </a:r>
            <a:endParaRPr lang="sv-SE" sz="18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1918" y="4597097"/>
            <a:ext cx="4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latin typeface="+mj-lt"/>
              </a:rPr>
              <a:t>Infant age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339752" y="3362367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979712" y="30036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latin typeface="+mj-lt"/>
              </a:rPr>
              <a:t>2nd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>
          <a:xfrm>
            <a:off x="288192" y="6524729"/>
            <a:ext cx="1403488" cy="252413"/>
          </a:xfrm>
        </p:spPr>
        <p:txBody>
          <a:bodyPr/>
          <a:lstStyle/>
          <a:p>
            <a:fld id="{959E5CB5-4090-4D42-91FF-91128F50F397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388" y="6524729"/>
            <a:ext cx="5905224" cy="252413"/>
          </a:xfrm>
        </p:spPr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68" y="1358380"/>
            <a:ext cx="1576232" cy="20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10276" y="1665443"/>
            <a:ext cx="3901684" cy="880412"/>
            <a:chOff x="310276" y="1181217"/>
            <a:chExt cx="3901684" cy="867725"/>
          </a:xfrm>
        </p:grpSpPr>
        <p:sp>
          <p:nvSpPr>
            <p:cNvPr id="32" name="TextBox 31"/>
            <p:cNvSpPr txBox="1"/>
            <p:nvPr/>
          </p:nvSpPr>
          <p:spPr>
            <a:xfrm>
              <a:off x="310276" y="1181217"/>
              <a:ext cx="3901684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err="1"/>
                <a:t>Blood</a:t>
              </a:r>
              <a:r>
                <a:rPr lang="sv-SE" sz="1400" dirty="0"/>
                <a:t>, </a:t>
              </a:r>
              <a:r>
                <a:rPr lang="sv-SE" sz="1400" dirty="0" err="1"/>
                <a:t>urine</a:t>
              </a:r>
              <a:r>
                <a:rPr lang="sv-SE" sz="1400" dirty="0"/>
                <a:t>, </a:t>
              </a:r>
              <a:r>
                <a:rPr lang="sv-SE" sz="1400" dirty="0" err="1"/>
                <a:t>water</a:t>
              </a:r>
              <a:r>
                <a:rPr lang="sv-SE" sz="1400" dirty="0"/>
                <a:t>, ultrasound, </a:t>
              </a:r>
              <a:r>
                <a:rPr lang="sv-SE" sz="1400" dirty="0" err="1"/>
                <a:t>anthropometry</a:t>
              </a:r>
              <a:r>
                <a:rPr lang="sv-SE" sz="1400" dirty="0"/>
                <a:t>, </a:t>
              </a:r>
              <a:r>
                <a:rPr lang="sv-SE" sz="1400" dirty="0" err="1"/>
                <a:t>questionnaire</a:t>
              </a:r>
              <a:r>
                <a:rPr lang="sv-SE" sz="1400" dirty="0"/>
                <a:t>.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2261118" y="1704437"/>
              <a:ext cx="6898" cy="3445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2281739" y="4530923"/>
            <a:ext cx="2375521" cy="1112614"/>
            <a:chOff x="2281739" y="4219001"/>
            <a:chExt cx="2375521" cy="1112614"/>
          </a:xfrm>
        </p:grpSpPr>
        <p:sp>
          <p:nvSpPr>
            <p:cNvPr id="35" name="TextBox 34"/>
            <p:cNvSpPr txBox="1"/>
            <p:nvPr/>
          </p:nvSpPr>
          <p:spPr>
            <a:xfrm>
              <a:off x="2281739" y="4808395"/>
              <a:ext cx="2375521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Cord </a:t>
              </a:r>
              <a:r>
                <a:rPr lang="sv-SE" sz="1400" dirty="0" err="1"/>
                <a:t>blood</a:t>
              </a:r>
              <a:r>
                <a:rPr lang="sv-SE" sz="1400" dirty="0"/>
                <a:t>, placenta, </a:t>
              </a:r>
              <a:r>
                <a:rPr lang="sv-SE" sz="1400" dirty="0" err="1"/>
                <a:t>anthropometry</a:t>
              </a:r>
              <a:r>
                <a:rPr lang="sv-SE" sz="1400" dirty="0"/>
                <a:t>.</a:t>
              </a: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 bwMode="auto">
            <a:xfrm flipH="1">
              <a:off x="3469500" y="4219001"/>
              <a:ext cx="1030356" cy="5893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/>
          <p:nvPr/>
        </p:nvGrpSpPr>
        <p:grpSpPr>
          <a:xfrm>
            <a:off x="4860032" y="4530923"/>
            <a:ext cx="2108380" cy="1488063"/>
            <a:chOff x="2137723" y="3843424"/>
            <a:chExt cx="2108380" cy="1488063"/>
          </a:xfrm>
        </p:grpSpPr>
        <p:sp>
          <p:nvSpPr>
            <p:cNvPr id="38" name="TextBox 37"/>
            <p:cNvSpPr txBox="1"/>
            <p:nvPr/>
          </p:nvSpPr>
          <p:spPr>
            <a:xfrm>
              <a:off x="2137723" y="4592823"/>
              <a:ext cx="2108380" cy="7386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err="1"/>
                <a:t>Urine</a:t>
              </a:r>
              <a:r>
                <a:rPr lang="sv-SE" sz="1400" dirty="0"/>
                <a:t>, </a:t>
              </a:r>
              <a:r>
                <a:rPr lang="sv-SE" sz="1400" dirty="0" err="1"/>
                <a:t>breast</a:t>
              </a:r>
              <a:r>
                <a:rPr lang="sv-SE" sz="1400" dirty="0"/>
                <a:t> milk, </a:t>
              </a:r>
              <a:r>
                <a:rPr lang="sv-SE" sz="1400" dirty="0" err="1"/>
                <a:t>anthropometry</a:t>
              </a:r>
              <a:r>
                <a:rPr lang="sv-SE" sz="1400" dirty="0"/>
                <a:t>, </a:t>
              </a:r>
              <a:r>
                <a:rPr lang="sv-SE" sz="1400" dirty="0" err="1"/>
                <a:t>questionnaire</a:t>
              </a:r>
              <a:endParaRPr lang="sv-SE" sz="1100" dirty="0"/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 bwMode="auto">
            <a:xfrm flipH="1">
              <a:off x="3191913" y="3843424"/>
              <a:ext cx="138794" cy="7493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7011277" y="5263841"/>
            <a:ext cx="1881269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/>
              <a:t>Blood</a:t>
            </a:r>
            <a:r>
              <a:rPr lang="sv-SE" sz="1400" dirty="0"/>
              <a:t>, </a:t>
            </a:r>
            <a:r>
              <a:rPr lang="sv-SE" sz="1400" dirty="0" err="1"/>
              <a:t>urine</a:t>
            </a:r>
            <a:r>
              <a:rPr lang="sv-SE" sz="1400" dirty="0"/>
              <a:t>, </a:t>
            </a:r>
            <a:r>
              <a:rPr lang="sv-SE" sz="1400" dirty="0" err="1"/>
              <a:t>mouth</a:t>
            </a:r>
            <a:r>
              <a:rPr lang="sv-SE" sz="1400" dirty="0"/>
              <a:t> cells, </a:t>
            </a:r>
            <a:r>
              <a:rPr lang="sv-SE" sz="1400" dirty="0" err="1"/>
              <a:t>anthropometry</a:t>
            </a:r>
            <a:r>
              <a:rPr lang="sv-SE" sz="1400" dirty="0"/>
              <a:t>, </a:t>
            </a:r>
            <a:r>
              <a:rPr lang="sv-SE" sz="1400" dirty="0" err="1"/>
              <a:t>questionnaire</a:t>
            </a:r>
            <a:endParaRPr lang="sv-SE" sz="14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8021308" y="4469023"/>
            <a:ext cx="144248" cy="757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8" y="4608269"/>
            <a:ext cx="1066723" cy="177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4450068" y="1400143"/>
            <a:ext cx="4572000" cy="2031325"/>
            <a:chOff x="4450068" y="1400143"/>
            <a:chExt cx="4572000" cy="2031325"/>
          </a:xfrm>
        </p:grpSpPr>
        <p:sp>
          <p:nvSpPr>
            <p:cNvPr id="2" name="Rektangel 1"/>
            <p:cNvSpPr/>
            <p:nvPr/>
          </p:nvSpPr>
          <p:spPr>
            <a:xfrm>
              <a:off x="4450068" y="1400143"/>
              <a:ext cx="4572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dirty="0"/>
                <a:t>Non-</a:t>
              </a:r>
              <a:r>
                <a:rPr lang="sv-SE" dirty="0" err="1"/>
                <a:t>smokers</a:t>
              </a:r>
              <a:endParaRPr lang="sv-SE" dirty="0"/>
            </a:p>
            <a:p>
              <a:pPr>
                <a:lnSpc>
                  <a:spcPct val="150000"/>
                </a:lnSpc>
              </a:pPr>
              <a:r>
                <a:rPr lang="sv-SE" dirty="0"/>
                <a:t>No </a:t>
              </a:r>
              <a:r>
                <a:rPr lang="sv-SE" dirty="0" err="1"/>
                <a:t>alcohol</a:t>
              </a:r>
              <a:endParaRPr lang="sv-SE" dirty="0"/>
            </a:p>
            <a:p>
              <a:pPr>
                <a:lnSpc>
                  <a:spcPct val="150000"/>
                </a:lnSpc>
              </a:pPr>
              <a:r>
                <a:rPr lang="sv-SE" dirty="0"/>
                <a:t>43% </a:t>
              </a:r>
              <a:r>
                <a:rPr lang="sv-SE" dirty="0" err="1"/>
                <a:t>coca</a:t>
              </a:r>
              <a:r>
                <a:rPr lang="sv-SE" dirty="0"/>
                <a:t> </a:t>
              </a:r>
              <a:r>
                <a:rPr lang="sv-SE" dirty="0" err="1"/>
                <a:t>chewing</a:t>
              </a:r>
              <a:r>
                <a:rPr lang="sv-SE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sv-SE" dirty="0"/>
                <a:t>Age 13 to 41 </a:t>
              </a:r>
              <a:r>
                <a:rPr lang="sv-SE" dirty="0" err="1"/>
                <a:t>years</a:t>
              </a:r>
              <a:endParaRPr lang="sv-SE" dirty="0"/>
            </a:p>
            <a:p>
              <a:pPr algn="ctr"/>
              <a:endParaRPr lang="sv-SE" dirty="0"/>
            </a:p>
          </p:txBody>
        </p:sp>
        <p:sp>
          <p:nvSpPr>
            <p:cNvPr id="4" name="Höger klammerparentes 3"/>
            <p:cNvSpPr/>
            <p:nvPr/>
          </p:nvSpPr>
          <p:spPr>
            <a:xfrm>
              <a:off x="6411433" y="1400143"/>
              <a:ext cx="324635" cy="197946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59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250824" y="1017918"/>
            <a:ext cx="8297844" cy="5521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Lithium in drinking water and maternal health: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2000" b="1" dirty="0"/>
              <a:t>Lithium exposure from drinking water during pregnancy </a:t>
            </a:r>
            <a:r>
              <a:rPr lang="en-US" sz="2000" dirty="0"/>
              <a:t>has been associated with: </a:t>
            </a:r>
            <a:r>
              <a:rPr lang="en-US" sz="2000" b="1" dirty="0"/>
              <a:t>impaired maternal thyroid</a:t>
            </a:r>
            <a:r>
              <a:rPr lang="en-US" sz="2000" dirty="0"/>
              <a:t> </a:t>
            </a:r>
            <a:r>
              <a:rPr lang="en-US" sz="2000" b="1" dirty="0"/>
              <a:t>function </a:t>
            </a:r>
            <a:r>
              <a:rPr lang="en-US" sz="2000" dirty="0"/>
              <a:t>(higher TSH and lower fT3 and T3). </a:t>
            </a:r>
            <a:r>
              <a:rPr lang="en-US" sz="1400" i="1" dirty="0"/>
              <a:t>Harari et al. Thyroid. 2015.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B09CC4-8D35-4D1F-A93C-9054AC38E81E}" type="datetime1">
              <a:rPr lang="sv-SE" smtClean="0"/>
              <a:t>2017-10-27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44346" y="6539452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sv-SE" dirty="0"/>
              <a:t>Florencia Harari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11</a:t>
            </a:fld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469371" y="3086746"/>
            <a:ext cx="3964405" cy="2884711"/>
            <a:chOff x="469371" y="3086746"/>
            <a:chExt cx="3964405" cy="2884711"/>
          </a:xfrm>
        </p:grpSpPr>
        <p:pic>
          <p:nvPicPr>
            <p:cNvPr id="31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71" y="3086746"/>
              <a:ext cx="3964405" cy="288471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786809" y="308674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dirty="0"/>
                <a:t>TSH</a:t>
              </a:r>
              <a:endParaRPr lang="sv-SE" b="1" dirty="0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531718" y="3065480"/>
            <a:ext cx="4115803" cy="2994877"/>
            <a:chOff x="4531718" y="3065480"/>
            <a:chExt cx="4115803" cy="2994877"/>
          </a:xfrm>
        </p:grpSpPr>
        <p:pic>
          <p:nvPicPr>
            <p:cNvPr id="3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718" y="3065480"/>
              <a:ext cx="4115803" cy="2994877"/>
            </a:xfrm>
            <a:prstGeom prst="rect">
              <a:avLst/>
            </a:prstGeom>
          </p:spPr>
        </p:pic>
        <p:sp>
          <p:nvSpPr>
            <p:cNvPr id="32" name="textruta 31"/>
            <p:cNvSpPr txBox="1"/>
            <p:nvPr/>
          </p:nvSpPr>
          <p:spPr>
            <a:xfrm>
              <a:off x="7522059" y="3086746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dirty="0"/>
                <a:t>fT3</a:t>
              </a:r>
              <a:endParaRPr lang="sv-S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84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250824" y="1017918"/>
            <a:ext cx="8677276" cy="5521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Lithium in drinking water and maternal health (</a:t>
            </a:r>
            <a:r>
              <a:rPr lang="en-US" sz="2600" b="1" dirty="0" err="1"/>
              <a:t>cont</a:t>
            </a:r>
            <a:r>
              <a:rPr lang="en-US" sz="2600" b="1" dirty="0"/>
              <a:t>).: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2000" b="1" dirty="0"/>
              <a:t>Lithium exposure from drinking water during pregnancy </a:t>
            </a:r>
            <a:r>
              <a:rPr lang="en-US" sz="2000" dirty="0"/>
              <a:t>has been associated with: </a:t>
            </a:r>
            <a:r>
              <a:rPr lang="en-US" sz="2000" b="1" dirty="0"/>
              <a:t>altered maternal calcium homeostasis </a:t>
            </a:r>
            <a:r>
              <a:rPr lang="en-US" sz="2000" dirty="0"/>
              <a:t>(a 5-times increased risk of vitamin D3 deficiency). </a:t>
            </a:r>
            <a:r>
              <a:rPr lang="en-US" sz="1600" i="1" dirty="0"/>
              <a:t>Harari et al. </a:t>
            </a:r>
            <a:r>
              <a:rPr lang="en-US" sz="1600" i="1" dirty="0" err="1"/>
              <a:t>Env</a:t>
            </a:r>
            <a:r>
              <a:rPr lang="en-US" sz="1600" i="1" dirty="0"/>
              <a:t> Res. 2016</a:t>
            </a:r>
            <a:r>
              <a:rPr lang="en-US" sz="1600" dirty="0"/>
              <a:t> </a:t>
            </a:r>
            <a:endParaRPr lang="en-US" sz="1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B09CC4-8D35-4D1F-A93C-9054AC38E81E}" type="datetime1">
              <a:rPr lang="sv-SE" smtClean="0"/>
              <a:t>2017-10-27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44346" y="6539452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sv-SE" dirty="0"/>
              <a:t>Florencia Harari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12</a:t>
            </a:fld>
            <a:endParaRPr lang="sv-SE" dirty="0"/>
          </a:p>
        </p:txBody>
      </p:sp>
      <p:grpSp>
        <p:nvGrpSpPr>
          <p:cNvPr id="16" name="Grupp 15"/>
          <p:cNvGrpSpPr/>
          <p:nvPr/>
        </p:nvGrpSpPr>
        <p:grpSpPr>
          <a:xfrm>
            <a:off x="1781912" y="3139373"/>
            <a:ext cx="4895036" cy="3179564"/>
            <a:chOff x="3352969" y="1250378"/>
            <a:chExt cx="5566644" cy="387814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969" y="1250378"/>
              <a:ext cx="5566644" cy="3878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6"/>
            <p:cNvSpPr txBox="1"/>
            <p:nvPr/>
          </p:nvSpPr>
          <p:spPr>
            <a:xfrm>
              <a:off x="6008906" y="1571963"/>
              <a:ext cx="2525566" cy="90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latin typeface="+mj-lt"/>
                </a:rPr>
                <a:t>-6.1 </a:t>
              </a:r>
              <a:r>
                <a:rPr lang="sv-SE" sz="1200" dirty="0" err="1">
                  <a:latin typeface="+mj-lt"/>
                </a:rPr>
                <a:t>nmol</a:t>
              </a:r>
              <a:r>
                <a:rPr lang="sv-SE" sz="1200" dirty="0">
                  <a:latin typeface="+mj-lt"/>
                </a:rPr>
                <a:t>/L (95%CI -9.5; -2.6) </a:t>
              </a:r>
            </a:p>
            <a:p>
              <a:endParaRPr lang="sv-SE" sz="900" dirty="0">
                <a:latin typeface="+mj-lt"/>
              </a:endParaRPr>
            </a:p>
            <a:p>
              <a:r>
                <a:rPr lang="sv-SE" sz="1050" dirty="0">
                  <a:latin typeface="+mj-lt"/>
                </a:rPr>
                <a:t>for a 25 </a:t>
              </a:r>
              <a:r>
                <a:rPr lang="el-GR" sz="1050" dirty="0">
                  <a:latin typeface="+mj-lt"/>
                </a:rPr>
                <a:t>μ</a:t>
              </a:r>
              <a:r>
                <a:rPr lang="sv-SE" sz="1050" dirty="0">
                  <a:latin typeface="+mj-lt"/>
                </a:rPr>
                <a:t>g/L </a:t>
              </a:r>
              <a:r>
                <a:rPr lang="sv-SE" sz="1050" dirty="0" err="1">
                  <a:latin typeface="+mj-lt"/>
                </a:rPr>
                <a:t>increase</a:t>
              </a:r>
              <a:r>
                <a:rPr lang="sv-SE" sz="1050" dirty="0">
                  <a:latin typeface="+mj-lt"/>
                </a:rPr>
                <a:t> in </a:t>
              </a:r>
              <a:r>
                <a:rPr lang="sv-SE" sz="1050" dirty="0" err="1">
                  <a:latin typeface="+mj-lt"/>
                </a:rPr>
                <a:t>blood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lithium</a:t>
              </a:r>
              <a:r>
                <a:rPr lang="sv-SE" sz="105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9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1241946"/>
            <a:ext cx="6866750" cy="1969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Lithium in drinking water and infant health</a:t>
            </a:r>
            <a:r>
              <a:rPr lang="en-US" sz="2600" dirty="0"/>
              <a:t>:</a:t>
            </a:r>
          </a:p>
          <a:p>
            <a:pPr marL="180975" lvl="1">
              <a:spcBef>
                <a:spcPts val="900"/>
              </a:spcBef>
              <a:spcAft>
                <a:spcPts val="0"/>
              </a:spcAft>
              <a:buSzTx/>
            </a:pPr>
            <a:r>
              <a:rPr lang="en-US" sz="2000" b="1" dirty="0"/>
              <a:t>Lithium</a:t>
            </a:r>
            <a:r>
              <a:rPr lang="en-US" sz="2000" dirty="0"/>
              <a:t> exposure </a:t>
            </a:r>
            <a:r>
              <a:rPr lang="en-US" sz="2000" b="1" dirty="0"/>
              <a:t>during</a:t>
            </a:r>
            <a:r>
              <a:rPr lang="en-US" sz="2000" dirty="0"/>
              <a:t> </a:t>
            </a:r>
            <a:r>
              <a:rPr lang="en-US" sz="2000" b="1" dirty="0"/>
              <a:t>pregnancy</a:t>
            </a:r>
            <a:r>
              <a:rPr lang="en-US" sz="2000" dirty="0"/>
              <a:t> was associated with </a:t>
            </a:r>
            <a:r>
              <a:rPr lang="en-US" sz="2000" b="1" dirty="0"/>
              <a:t>impaired</a:t>
            </a:r>
            <a:r>
              <a:rPr lang="en-US" sz="2000" dirty="0"/>
              <a:t> </a:t>
            </a:r>
            <a:r>
              <a:rPr lang="en-US" sz="2000" b="1" dirty="0"/>
              <a:t>fetal</a:t>
            </a:r>
            <a:r>
              <a:rPr lang="en-US" sz="2000" dirty="0"/>
              <a:t> </a:t>
            </a:r>
            <a:r>
              <a:rPr lang="en-US" sz="2000" b="1" dirty="0"/>
              <a:t>size: newborns</a:t>
            </a:r>
            <a:r>
              <a:rPr lang="en-US" sz="2000" dirty="0"/>
              <a:t> of mothers in the </a:t>
            </a:r>
            <a:r>
              <a:rPr lang="en-US" sz="2000" b="1" dirty="0"/>
              <a:t>highest </a:t>
            </a:r>
            <a:r>
              <a:rPr lang="en-US" sz="2000" b="1" dirty="0" err="1"/>
              <a:t>tertile</a:t>
            </a:r>
            <a:r>
              <a:rPr lang="en-US" sz="2000" b="1" dirty="0"/>
              <a:t> of exposure</a:t>
            </a:r>
            <a:r>
              <a:rPr lang="en-US" sz="2000" dirty="0"/>
              <a:t> were </a:t>
            </a:r>
            <a:r>
              <a:rPr lang="en-US" sz="2000" b="1" dirty="0"/>
              <a:t>0.8 cm shorter </a:t>
            </a:r>
            <a:r>
              <a:rPr lang="en-US" sz="2000" dirty="0"/>
              <a:t>compared to those in the lowest </a:t>
            </a:r>
            <a:r>
              <a:rPr lang="en-US" sz="2000" dirty="0" err="1"/>
              <a:t>tertile</a:t>
            </a:r>
            <a:r>
              <a:rPr lang="en-US" sz="2000" dirty="0"/>
              <a:t>. </a:t>
            </a:r>
            <a:r>
              <a:rPr lang="en-US" sz="1400" i="1" dirty="0"/>
              <a:t>Harari et al. </a:t>
            </a:r>
            <a:r>
              <a:rPr lang="en-US" sz="1400" i="1" dirty="0" err="1"/>
              <a:t>Env</a:t>
            </a:r>
            <a:r>
              <a:rPr lang="en-US" sz="1400" i="1" dirty="0"/>
              <a:t> Int. 2015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9E01-4A80-4E55-81B8-405D8409AA2C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60" y="1193613"/>
            <a:ext cx="14747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12" y="3211033"/>
            <a:ext cx="4275146" cy="32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55" y="2515822"/>
            <a:ext cx="4155285" cy="333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A51-168D-4221-BBB6-639A547C06D2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32" name="Platshållare för innehåll 2"/>
          <p:cNvSpPr>
            <a:spLocks noGrp="1"/>
          </p:cNvSpPr>
          <p:nvPr>
            <p:ph idx="1"/>
          </p:nvPr>
        </p:nvSpPr>
        <p:spPr>
          <a:xfrm>
            <a:off x="86263" y="5971141"/>
            <a:ext cx="8353426" cy="55913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D40963"/>
              </a:buClr>
              <a:buNone/>
            </a:pPr>
            <a:r>
              <a:rPr lang="en-US" sz="1050" dirty="0">
                <a:solidFill>
                  <a:prstClr val="black"/>
                </a:solidFill>
              </a:rPr>
              <a:t>Models adjusted for age, U-iodine and selenium, infant sex, excl. breastfeeding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+mj-lt"/>
              </a:rPr>
              <a:t>*Change per 10 </a:t>
            </a:r>
            <a:r>
              <a:rPr lang="el-GR" sz="1000" dirty="0">
                <a:latin typeface="+mj-lt"/>
              </a:rPr>
              <a:t>μ</a:t>
            </a:r>
            <a:r>
              <a:rPr lang="sv-SE" sz="1000" dirty="0">
                <a:latin typeface="+mj-lt"/>
              </a:rPr>
              <a:t>g/L </a:t>
            </a:r>
            <a:r>
              <a:rPr lang="sv-SE" sz="1000" dirty="0" err="1">
                <a:latin typeface="+mj-lt"/>
              </a:rPr>
              <a:t>increase</a:t>
            </a:r>
            <a:r>
              <a:rPr lang="sv-SE" sz="1000" dirty="0">
                <a:latin typeface="+mj-lt"/>
              </a:rPr>
              <a:t> in </a:t>
            </a:r>
            <a:r>
              <a:rPr lang="sv-SE" sz="1000" dirty="0" err="1">
                <a:latin typeface="+mj-lt"/>
              </a:rPr>
              <a:t>maternal</a:t>
            </a:r>
            <a:r>
              <a:rPr lang="sv-SE" sz="1000" dirty="0">
                <a:latin typeface="+mj-lt"/>
              </a:rPr>
              <a:t> or cord </a:t>
            </a:r>
            <a:r>
              <a:rPr lang="sv-SE" sz="1000" dirty="0" err="1">
                <a:latin typeface="+mj-lt"/>
              </a:rPr>
              <a:t>blood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lithium</a:t>
            </a:r>
            <a:r>
              <a:rPr lang="sv-SE" sz="1000" dirty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+mj-lt"/>
              </a:rPr>
              <a:t>**Change per 50 </a:t>
            </a:r>
            <a:r>
              <a:rPr lang="el-GR" sz="1000" dirty="0">
                <a:latin typeface="+mj-lt"/>
              </a:rPr>
              <a:t>μ</a:t>
            </a:r>
            <a:r>
              <a:rPr lang="sv-SE" sz="1000" dirty="0">
                <a:latin typeface="+mj-lt"/>
              </a:rPr>
              <a:t>g/L </a:t>
            </a:r>
            <a:r>
              <a:rPr lang="sv-SE" sz="1000" dirty="0" err="1">
                <a:latin typeface="+mj-lt"/>
              </a:rPr>
              <a:t>increase</a:t>
            </a:r>
            <a:r>
              <a:rPr lang="sv-SE" sz="1000" dirty="0">
                <a:latin typeface="+mj-lt"/>
              </a:rPr>
              <a:t> in infant </a:t>
            </a:r>
            <a:r>
              <a:rPr lang="sv-SE" sz="1000" dirty="0" err="1">
                <a:latin typeface="+mj-lt"/>
              </a:rPr>
              <a:t>urinary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lithium</a:t>
            </a:r>
            <a:r>
              <a:rPr lang="sv-SE" sz="1000" dirty="0">
                <a:latin typeface="+mj-lt"/>
              </a:rPr>
              <a:t>.</a:t>
            </a:r>
            <a:endParaRPr lang="en-US" sz="1000" dirty="0">
              <a:latin typeface="+mj-lt"/>
            </a:endParaRPr>
          </a:p>
        </p:txBody>
      </p:sp>
      <p:sp>
        <p:nvSpPr>
          <p:cNvPr id="33" name="Platshållare för innehåll 2"/>
          <p:cNvSpPr txBox="1">
            <a:spLocks/>
          </p:cNvSpPr>
          <p:nvPr/>
        </p:nvSpPr>
        <p:spPr>
          <a:xfrm>
            <a:off x="288192" y="1837489"/>
            <a:ext cx="8353426" cy="7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Inverse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associations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between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infant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urinary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lithium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(0-3m) and fT3 and T3</a:t>
            </a:r>
          </a:p>
          <a:p>
            <a:pPr marL="0" indent="0">
              <a:buNone/>
            </a:pP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Borderline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inverse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associations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between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cord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blood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</a:rPr>
              <a:t>lithium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</a:rPr>
              <a:t> and fT3 and T3.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72890"/>
              </p:ext>
            </p:extLst>
          </p:nvPr>
        </p:nvGraphicFramePr>
        <p:xfrm>
          <a:off x="9341031" y="5339953"/>
          <a:ext cx="314897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Lithium</a:t>
                      </a:r>
                      <a:r>
                        <a:rPr lang="sv-SE" sz="1200" dirty="0"/>
                        <a:t> (</a:t>
                      </a:r>
                      <a:r>
                        <a:rPr lang="el-GR" sz="1200" dirty="0"/>
                        <a:t>μ</a:t>
                      </a:r>
                      <a:r>
                        <a:rPr lang="sv-SE" sz="1200" dirty="0"/>
                        <a:t>g/L) </a:t>
                      </a:r>
                      <a:r>
                        <a:rPr lang="sv-SE" sz="1200" baseline="0" dirty="0"/>
                        <a:t>in: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Median (</a:t>
                      </a:r>
                      <a:r>
                        <a:rPr lang="sv-SE" sz="1200" dirty="0" err="1"/>
                        <a:t>range</a:t>
                      </a:r>
                      <a:r>
                        <a:rPr lang="sv-SE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r>
                        <a:rPr lang="sv-SE" sz="1200" dirty="0"/>
                        <a:t>Maternal </a:t>
                      </a:r>
                      <a:r>
                        <a:rPr lang="sv-SE" sz="1200" dirty="0" err="1"/>
                        <a:t>blood</a:t>
                      </a:r>
                      <a:r>
                        <a:rPr lang="sv-SE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25</a:t>
                      </a:r>
                      <a:r>
                        <a:rPr lang="sv-SE" sz="1200" dirty="0"/>
                        <a:t> </a:t>
                      </a:r>
                      <a:r>
                        <a:rPr lang="sv-SE" sz="1100" dirty="0"/>
                        <a:t>(1.9-145)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r>
                        <a:rPr lang="sv-SE" sz="1200" dirty="0"/>
                        <a:t>Cord </a:t>
                      </a:r>
                      <a:r>
                        <a:rPr lang="sv-SE" sz="1200" dirty="0" err="1"/>
                        <a:t>blood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47</a:t>
                      </a:r>
                      <a:r>
                        <a:rPr lang="sv-SE" sz="1200" dirty="0"/>
                        <a:t> </a:t>
                      </a:r>
                      <a:r>
                        <a:rPr lang="sv-SE" sz="1100" dirty="0"/>
                        <a:t>(11-147)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r>
                        <a:rPr lang="sv-SE" sz="1200" dirty="0"/>
                        <a:t>Infant </a:t>
                      </a:r>
                      <a:r>
                        <a:rPr lang="sv-SE" sz="1200" dirty="0" err="1"/>
                        <a:t>urine</a:t>
                      </a:r>
                      <a:r>
                        <a:rPr lang="sv-SE" sz="1200" dirty="0"/>
                        <a:t> (0-3m)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70</a:t>
                      </a:r>
                      <a:r>
                        <a:rPr lang="sv-SE" sz="1200" dirty="0"/>
                        <a:t> </a:t>
                      </a:r>
                      <a:r>
                        <a:rPr lang="sv-SE" sz="1100" dirty="0"/>
                        <a:t>(3.0-864)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r>
                        <a:rPr lang="sv-SE" sz="1200" dirty="0"/>
                        <a:t>Infant </a:t>
                      </a:r>
                      <a:r>
                        <a:rPr lang="sv-SE" sz="1200" dirty="0" err="1"/>
                        <a:t>urine</a:t>
                      </a:r>
                      <a:r>
                        <a:rPr lang="sv-SE" sz="1200" dirty="0"/>
                        <a:t> (3-6m)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200</a:t>
                      </a:r>
                      <a:r>
                        <a:rPr lang="sv-SE" sz="1200" dirty="0"/>
                        <a:t> </a:t>
                      </a:r>
                      <a:r>
                        <a:rPr lang="sv-SE" sz="1100" dirty="0"/>
                        <a:t>(21-1995)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2" y="2610892"/>
            <a:ext cx="3902149" cy="31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184652" y="963981"/>
            <a:ext cx="8473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Lithium in drinking water and infant health</a:t>
            </a:r>
            <a:r>
              <a:rPr lang="en-US" sz="2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41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66491"/>
            <a:ext cx="8353426" cy="48119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Elevated exposure to lithium through drinking water during pregnancy may adversely affect prenatal development, possibly through disruption of the thyroid and calcium systems.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Lithium seems to have endocrine disruption properties.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If confirmed in other and larger studies, the findings have implications for the public health.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Reinforce the need for thorough screening of lithium concentrations in drinking and bottled water and further evaluation of the health effects.</a:t>
            </a:r>
            <a:endParaRPr lang="sv-SE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A3FA-2965-4D00-BBFF-6C43B966DC6A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083" y="892654"/>
            <a:ext cx="8893834" cy="476369"/>
          </a:xfrm>
          <a:prstGeom prst="rect">
            <a:avLst/>
          </a:prstGeom>
        </p:spPr>
        <p:txBody>
          <a:bodyPr vert="horz" wrap="square" lIns="0" tIns="144000" rIns="0" bIns="1152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General </a:t>
            </a:r>
            <a:r>
              <a:rPr lang="sv-SE" sz="3200" dirty="0" err="1"/>
              <a:t>conclusions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836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375E-D785-4D44-9234-F1D9C7F79061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1" y="1016001"/>
            <a:ext cx="4127956" cy="43680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82" y="925765"/>
            <a:ext cx="5034289" cy="4178412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-46990" y="1016000"/>
            <a:ext cx="3083132" cy="4221126"/>
            <a:chOff x="129447" y="1016001"/>
            <a:chExt cx="4618667" cy="5385563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447" y="1016001"/>
              <a:ext cx="4127956" cy="4368021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810" y="1463039"/>
              <a:ext cx="4616304" cy="4938525"/>
            </a:xfrm>
            <a:prstGeom prst="rect">
              <a:avLst/>
            </a:prstGeom>
          </p:spPr>
        </p:pic>
      </p:grp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/>
          <a:srcRect b="27030"/>
          <a:stretch/>
        </p:blipFill>
        <p:spPr>
          <a:xfrm>
            <a:off x="1198785" y="3725484"/>
            <a:ext cx="4924986" cy="266468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574" y="777414"/>
            <a:ext cx="3648557" cy="30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1016001"/>
            <a:ext cx="8353426" cy="706473"/>
          </a:xfrm>
        </p:spPr>
        <p:txBody>
          <a:bodyPr/>
          <a:lstStyle/>
          <a:p>
            <a:r>
              <a:rPr lang="sv-SE" b="1" dirty="0" err="1"/>
              <a:t>Consequences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findings</a:t>
            </a:r>
            <a:r>
              <a:rPr lang="sv-SE" b="1" dirty="0"/>
              <a:t>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1871330"/>
            <a:ext cx="8353426" cy="4407069"/>
          </a:xfrm>
        </p:spPr>
        <p:txBody>
          <a:bodyPr>
            <a:normAutofit/>
          </a:bodyPr>
          <a:lstStyle/>
          <a:p>
            <a:r>
              <a:rPr lang="sv-SE" dirty="0"/>
              <a:t>Attacks from a </a:t>
            </a:r>
            <a:r>
              <a:rPr lang="en-US" dirty="0"/>
              <a:t>company commercializing lithium-containing bottled water to stop the dissemination of results and to ask for removal of the articles in the newspapers.</a:t>
            </a:r>
          </a:p>
          <a:p>
            <a:endParaRPr lang="sv-SE" dirty="0"/>
          </a:p>
          <a:p>
            <a:r>
              <a:rPr lang="sv-SE" dirty="0" err="1"/>
              <a:t>Ministry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Health in Salta, Argentina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municipality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received</a:t>
            </a:r>
            <a:r>
              <a:rPr lang="sv-SE" dirty="0"/>
              <a:t> </a:t>
            </a:r>
            <a:r>
              <a:rPr lang="sv-SE" dirty="0" err="1"/>
              <a:t>continuous</a:t>
            </a:r>
            <a:r>
              <a:rPr lang="sv-SE" dirty="0"/>
              <a:t> </a:t>
            </a:r>
            <a:r>
              <a:rPr lang="sv-SE" dirty="0" err="1"/>
              <a:t>reports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results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measured</a:t>
            </a:r>
            <a:r>
              <a:rPr lang="sv-SE" dirty="0"/>
              <a:t> </a:t>
            </a:r>
            <a:r>
              <a:rPr lang="sv-SE" dirty="0" err="1"/>
              <a:t>lithium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metals</a:t>
            </a:r>
            <a:r>
              <a:rPr lang="sv-SE" dirty="0"/>
              <a:t> in alternative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sources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Swedish </a:t>
            </a:r>
            <a:r>
              <a:rPr lang="sv-SE" dirty="0" err="1"/>
              <a:t>Food</a:t>
            </a:r>
            <a:r>
              <a:rPr lang="sv-SE" dirty="0"/>
              <a:t> Agency:</a:t>
            </a:r>
          </a:p>
          <a:p>
            <a:pPr lvl="1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available</a:t>
            </a:r>
            <a:r>
              <a:rPr lang="sv-SE" dirty="0"/>
              <a:t> data on </a:t>
            </a:r>
            <a:r>
              <a:rPr lang="sv-SE" dirty="0" err="1"/>
              <a:t>lithium</a:t>
            </a:r>
            <a:r>
              <a:rPr lang="sv-SE" dirty="0"/>
              <a:t> in </a:t>
            </a:r>
            <a:r>
              <a:rPr lang="sv-SE" dirty="0" err="1"/>
              <a:t>drinking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Safe</a:t>
            </a:r>
            <a:r>
              <a:rPr lang="sv-SE" dirty="0"/>
              <a:t>/</a:t>
            </a:r>
            <a:r>
              <a:rPr lang="sv-SE" dirty="0" err="1"/>
              <a:t>harmful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? </a:t>
            </a:r>
            <a:r>
              <a:rPr lang="sv-SE" dirty="0" err="1"/>
              <a:t>Benefitial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? </a:t>
            </a:r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C680-0EED-4B5B-A812-815C9047C202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2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5175" y="1491202"/>
            <a:ext cx="7400381" cy="3398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64" y="473408"/>
            <a:ext cx="8353426" cy="802257"/>
          </a:xfrm>
        </p:spPr>
        <p:txBody>
          <a:bodyPr>
            <a:normAutofit/>
          </a:bodyPr>
          <a:lstStyle/>
          <a:p>
            <a:r>
              <a:rPr lang="sv-SE" b="1" dirty="0" err="1"/>
              <a:t>Acknowledgments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6" y="1269233"/>
            <a:ext cx="4237099" cy="5245318"/>
          </a:xfrm>
        </p:spPr>
        <p:txBody>
          <a:bodyPr>
            <a:noAutofit/>
          </a:bodyPr>
          <a:lstStyle/>
          <a:p>
            <a:r>
              <a:rPr lang="sv-SE" sz="2000" b="1" dirty="0" err="1"/>
              <a:t>Participating</a:t>
            </a:r>
            <a:r>
              <a:rPr lang="sv-SE" sz="2000" b="1" dirty="0"/>
              <a:t> </a:t>
            </a:r>
            <a:r>
              <a:rPr lang="sv-SE" sz="2000" b="1" dirty="0" err="1"/>
              <a:t>mothers</a:t>
            </a:r>
            <a:r>
              <a:rPr lang="sv-SE" sz="2000" b="1" dirty="0"/>
              <a:t> and infants</a:t>
            </a:r>
          </a:p>
          <a:p>
            <a:pPr>
              <a:lnSpc>
                <a:spcPct val="100000"/>
              </a:lnSpc>
            </a:pPr>
            <a:r>
              <a:rPr lang="sv-SE" sz="1400" b="1" dirty="0"/>
              <a:t>Hospital Dr. </a:t>
            </a:r>
            <a:r>
              <a:rPr lang="sv-SE" sz="1400" b="1" dirty="0" err="1"/>
              <a:t>Nicolás</a:t>
            </a:r>
            <a:r>
              <a:rPr lang="sv-SE" sz="1400" b="1" dirty="0"/>
              <a:t> </a:t>
            </a:r>
            <a:r>
              <a:rPr lang="sv-SE" sz="1400" b="1" dirty="0" err="1"/>
              <a:t>Cayetano</a:t>
            </a:r>
            <a:r>
              <a:rPr lang="sv-SE" sz="1400" b="1" dirty="0"/>
              <a:t> </a:t>
            </a:r>
            <a:r>
              <a:rPr lang="sv-SE" sz="1400" b="1" dirty="0" err="1"/>
              <a:t>Pagano</a:t>
            </a:r>
            <a:r>
              <a:rPr lang="sv-SE" sz="1400" b="1" dirty="0"/>
              <a:t>,  San Antonio de los Cobres, Argentina</a:t>
            </a:r>
          </a:p>
          <a:p>
            <a:pPr lvl="1">
              <a:lnSpc>
                <a:spcPct val="100000"/>
              </a:lnSpc>
            </a:pPr>
            <a:r>
              <a:rPr lang="sv-SE" sz="1000" dirty="0" err="1"/>
              <a:t>Esperanza</a:t>
            </a:r>
            <a:r>
              <a:rPr lang="sv-SE" sz="1000" dirty="0"/>
              <a:t> </a:t>
            </a:r>
            <a:r>
              <a:rPr lang="sv-SE" sz="1000" dirty="0" err="1"/>
              <a:t>Casimiro</a:t>
            </a:r>
            <a:endParaRPr lang="sv-SE" sz="1000" dirty="0"/>
          </a:p>
          <a:p>
            <a:pPr lvl="1">
              <a:lnSpc>
                <a:spcPct val="100000"/>
              </a:lnSpc>
            </a:pPr>
            <a:r>
              <a:rPr lang="sv-SE" sz="1000" dirty="0" err="1"/>
              <a:t>Graciela</a:t>
            </a:r>
            <a:r>
              <a:rPr lang="sv-SE" sz="1000" dirty="0"/>
              <a:t> </a:t>
            </a:r>
            <a:r>
              <a:rPr lang="sv-SE" sz="1000" dirty="0" err="1"/>
              <a:t>Colque</a:t>
            </a:r>
            <a:endParaRPr lang="sv-SE" sz="1000" dirty="0"/>
          </a:p>
          <a:p>
            <a:pPr lvl="1">
              <a:lnSpc>
                <a:spcPct val="100000"/>
              </a:lnSpc>
            </a:pPr>
            <a:r>
              <a:rPr lang="sv-SE" sz="1000" dirty="0"/>
              <a:t>Alicia </a:t>
            </a:r>
            <a:r>
              <a:rPr lang="sv-SE" sz="1000" dirty="0" err="1"/>
              <a:t>Soriano</a:t>
            </a:r>
            <a:endParaRPr lang="sv-SE" sz="1000" dirty="0"/>
          </a:p>
          <a:p>
            <a:pPr lvl="1">
              <a:lnSpc>
                <a:spcPct val="100000"/>
              </a:lnSpc>
            </a:pPr>
            <a:r>
              <a:rPr lang="sv-SE" sz="1000" dirty="0"/>
              <a:t>Luis Lima</a:t>
            </a:r>
          </a:p>
          <a:p>
            <a:pPr lvl="1">
              <a:lnSpc>
                <a:spcPct val="100000"/>
              </a:lnSpc>
            </a:pPr>
            <a:r>
              <a:rPr lang="sv-SE" sz="1000" dirty="0" err="1"/>
              <a:t>Wilfredo</a:t>
            </a:r>
            <a:r>
              <a:rPr lang="sv-SE" sz="1000" dirty="0"/>
              <a:t> </a:t>
            </a:r>
            <a:r>
              <a:rPr lang="sv-SE" sz="1000" dirty="0" err="1"/>
              <a:t>Medrano</a:t>
            </a:r>
            <a:endParaRPr lang="sv-SE" sz="1000" dirty="0"/>
          </a:p>
          <a:p>
            <a:pPr lvl="1">
              <a:lnSpc>
                <a:spcPct val="100000"/>
              </a:lnSpc>
            </a:pPr>
            <a:r>
              <a:rPr lang="sv-SE" sz="1000" dirty="0" err="1"/>
              <a:t>Primary</a:t>
            </a:r>
            <a:r>
              <a:rPr lang="sv-SE" sz="1000" dirty="0"/>
              <a:t> </a:t>
            </a:r>
            <a:r>
              <a:rPr lang="sv-SE" sz="1000" dirty="0" err="1"/>
              <a:t>health</a:t>
            </a:r>
            <a:r>
              <a:rPr lang="sv-SE" sz="1000" dirty="0"/>
              <a:t> </a:t>
            </a:r>
            <a:r>
              <a:rPr lang="sv-SE" sz="1000" dirty="0" err="1"/>
              <a:t>care</a:t>
            </a:r>
            <a:r>
              <a:rPr lang="sv-SE" sz="1000" dirty="0"/>
              <a:t> </a:t>
            </a:r>
            <a:r>
              <a:rPr lang="sv-SE" sz="1000" dirty="0" err="1"/>
              <a:t>workers</a:t>
            </a:r>
            <a:endParaRPr lang="sv-SE" sz="1000" b="1" dirty="0"/>
          </a:p>
          <a:p>
            <a:pPr>
              <a:lnSpc>
                <a:spcPct val="100000"/>
              </a:lnSpc>
            </a:pPr>
            <a:r>
              <a:rPr lang="sv-SE" sz="1400" b="1" dirty="0" err="1"/>
              <a:t>Ministry</a:t>
            </a:r>
            <a:r>
              <a:rPr lang="sv-SE" sz="1400" b="1" dirty="0"/>
              <a:t> of Health in Salta, Argentina</a:t>
            </a:r>
          </a:p>
          <a:p>
            <a:pPr lvl="1">
              <a:lnSpc>
                <a:spcPct val="100000"/>
              </a:lnSpc>
            </a:pPr>
            <a:r>
              <a:rPr lang="sv-SE" sz="1000" dirty="0"/>
              <a:t>Alberto Gentile</a:t>
            </a:r>
          </a:p>
          <a:p>
            <a:pPr>
              <a:lnSpc>
                <a:spcPct val="100000"/>
              </a:lnSpc>
            </a:pPr>
            <a:r>
              <a:rPr lang="sv-SE" sz="1400" b="1" dirty="0"/>
              <a:t>University </a:t>
            </a:r>
            <a:r>
              <a:rPr lang="sv-SE" sz="1400" b="1" dirty="0" err="1"/>
              <a:t>of</a:t>
            </a:r>
            <a:r>
              <a:rPr lang="sv-SE" sz="1400" b="1" dirty="0"/>
              <a:t> Salta, Argentina</a:t>
            </a:r>
          </a:p>
          <a:p>
            <a:pPr lvl="1">
              <a:lnSpc>
                <a:spcPct val="100000"/>
              </a:lnSpc>
            </a:pPr>
            <a:r>
              <a:rPr lang="sv-SE" sz="1000" dirty="0" err="1"/>
              <a:t>Analía</a:t>
            </a:r>
            <a:r>
              <a:rPr lang="sv-SE" sz="1000" dirty="0"/>
              <a:t> </a:t>
            </a:r>
            <a:r>
              <a:rPr lang="sv-SE" sz="1000" dirty="0" err="1"/>
              <a:t>Boemo</a:t>
            </a:r>
            <a:endParaRPr lang="sv-SE" sz="1000" b="1" dirty="0"/>
          </a:p>
          <a:p>
            <a:pPr>
              <a:lnSpc>
                <a:spcPct val="100000"/>
              </a:lnSpc>
            </a:pPr>
            <a:r>
              <a:rPr lang="sv-SE" sz="1400" b="1" dirty="0"/>
              <a:t>INTA </a:t>
            </a:r>
            <a:r>
              <a:rPr lang="sv-SE" sz="1400" b="1" dirty="0" err="1"/>
              <a:t>institute</a:t>
            </a:r>
            <a:r>
              <a:rPr lang="sv-SE" sz="1400" b="1" dirty="0"/>
              <a:t>, Chile</a:t>
            </a:r>
          </a:p>
          <a:p>
            <a:pPr lvl="1">
              <a:lnSpc>
                <a:spcPct val="100000"/>
              </a:lnSpc>
            </a:pPr>
            <a:r>
              <a:rPr lang="sv-SE" sz="1000" dirty="0"/>
              <a:t>Ana María Ronco</a:t>
            </a:r>
          </a:p>
          <a:p>
            <a:pPr lvl="1">
              <a:lnSpc>
                <a:spcPct val="100000"/>
              </a:lnSpc>
            </a:pPr>
            <a:r>
              <a:rPr lang="sv-SE" sz="1000" dirty="0"/>
              <a:t>Miguel Llanos</a:t>
            </a:r>
          </a:p>
          <a:p>
            <a:pPr lvl="1">
              <a:lnSpc>
                <a:spcPct val="100000"/>
              </a:lnSpc>
            </a:pPr>
            <a:r>
              <a:rPr lang="sv-SE" sz="1000" dirty="0" err="1"/>
              <a:t>Francisca</a:t>
            </a:r>
            <a:r>
              <a:rPr lang="sv-SE" sz="1000" dirty="0"/>
              <a:t> Castro</a:t>
            </a:r>
            <a:endParaRPr lang="sv-SE" sz="300" dirty="0"/>
          </a:p>
          <a:p>
            <a:r>
              <a:rPr lang="sv-SE" sz="1400" b="1" dirty="0" err="1"/>
              <a:t>Funding</a:t>
            </a:r>
            <a:r>
              <a:rPr lang="sv-SE" sz="1400" b="1" dirty="0"/>
              <a:t> </a:t>
            </a:r>
            <a:r>
              <a:rPr lang="sv-SE" sz="1400" b="1" dirty="0" err="1"/>
              <a:t>agencies</a:t>
            </a:r>
            <a:r>
              <a:rPr lang="sv-SE" sz="1400" b="1" dirty="0"/>
              <a:t>:</a:t>
            </a:r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8A3-A814-4785-8C5B-9AA28FAE8624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26" y="5752551"/>
            <a:ext cx="4914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901"/>
            <a:ext cx="9092186" cy="802257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02" y="5752551"/>
            <a:ext cx="1695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65096" y="1269232"/>
            <a:ext cx="3685394" cy="457738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err="1"/>
              <a:t>Institute</a:t>
            </a:r>
            <a:r>
              <a:rPr lang="sv-SE" sz="1600" b="1" dirty="0"/>
              <a:t> of Environmental Medicine, Karolinska Institutet, Sweden</a:t>
            </a:r>
          </a:p>
          <a:p>
            <a:pPr lvl="1"/>
            <a:r>
              <a:rPr lang="sv-SE" sz="1400" dirty="0" err="1"/>
              <a:t>Unit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Metals</a:t>
            </a:r>
            <a:r>
              <a:rPr lang="sv-SE" sz="1400" dirty="0"/>
              <a:t> and Health, </a:t>
            </a:r>
            <a:r>
              <a:rPr lang="sv-SE" sz="1400" dirty="0" err="1"/>
              <a:t>Nutritional</a:t>
            </a:r>
            <a:r>
              <a:rPr lang="sv-SE" sz="1400" dirty="0"/>
              <a:t> </a:t>
            </a:r>
            <a:r>
              <a:rPr lang="sv-SE" sz="1400" dirty="0" err="1"/>
              <a:t>Epidemiology</a:t>
            </a:r>
            <a:r>
              <a:rPr lang="sv-SE" sz="1400" dirty="0"/>
              <a:t>, and </a:t>
            </a:r>
            <a:r>
              <a:rPr lang="sv-SE" sz="1400" dirty="0" err="1"/>
              <a:t>Biostatistics</a:t>
            </a:r>
            <a:endParaRPr lang="sv-SE" sz="1400" dirty="0"/>
          </a:p>
          <a:p>
            <a:pPr lvl="1"/>
            <a:r>
              <a:rPr lang="sv-SE" sz="1400" dirty="0"/>
              <a:t>Marie Vahter</a:t>
            </a:r>
          </a:p>
          <a:p>
            <a:pPr lvl="1"/>
            <a:r>
              <a:rPr lang="sv-SE" sz="1400" dirty="0"/>
              <a:t>Agneta Åkesson</a:t>
            </a:r>
          </a:p>
          <a:p>
            <a:pPr lvl="1"/>
            <a:r>
              <a:rPr lang="sv-SE" sz="1400" dirty="0"/>
              <a:t>Karin Broberg</a:t>
            </a:r>
          </a:p>
          <a:p>
            <a:pPr lvl="1"/>
            <a:r>
              <a:rPr lang="sv-SE" sz="1400" dirty="0"/>
              <a:t>Brita Palm</a:t>
            </a:r>
          </a:p>
          <a:p>
            <a:pPr lvl="1"/>
            <a:r>
              <a:rPr lang="sv-SE" sz="1400" dirty="0"/>
              <a:t>Margaretha </a:t>
            </a:r>
            <a:r>
              <a:rPr lang="sv-SE" sz="1400" dirty="0" err="1"/>
              <a:t>Grandér</a:t>
            </a:r>
            <a:endParaRPr lang="sv-SE" sz="1400" dirty="0"/>
          </a:p>
          <a:p>
            <a:pPr lvl="1"/>
            <a:r>
              <a:rPr lang="sv-SE" sz="1400" dirty="0"/>
              <a:t>Helena Nordqvist</a:t>
            </a:r>
          </a:p>
          <a:p>
            <a:pPr lvl="1"/>
            <a:r>
              <a:rPr lang="sv-SE" sz="1400" dirty="0" err="1"/>
              <a:t>Ying</a:t>
            </a:r>
            <a:r>
              <a:rPr lang="sv-SE" sz="1400" dirty="0"/>
              <a:t> Lu</a:t>
            </a:r>
          </a:p>
          <a:p>
            <a:pPr lvl="1"/>
            <a:r>
              <a:rPr lang="sv-SE" sz="1400" dirty="0"/>
              <a:t>Barbro </a:t>
            </a:r>
            <a:r>
              <a:rPr lang="sv-SE" sz="1400" dirty="0" err="1"/>
              <a:t>Nermell</a:t>
            </a:r>
            <a:endParaRPr lang="sv-SE" sz="1400" dirty="0"/>
          </a:p>
          <a:p>
            <a:pPr lvl="1"/>
            <a:r>
              <a:rPr lang="sv-SE" sz="1400" dirty="0"/>
              <a:t>Matteo Bottai</a:t>
            </a:r>
          </a:p>
          <a:p>
            <a:pPr lvl="1"/>
            <a:r>
              <a:rPr lang="sv-SE" sz="1400" dirty="0"/>
              <a:t>Margareta </a:t>
            </a:r>
            <a:r>
              <a:rPr lang="sv-SE" sz="1400" dirty="0" err="1"/>
              <a:t>Langeén</a:t>
            </a:r>
            <a:endParaRPr lang="sv-SE" sz="1400" dirty="0"/>
          </a:p>
          <a:p>
            <a:pPr lvl="1"/>
            <a:r>
              <a:rPr lang="sv-SE" sz="1400" dirty="0"/>
              <a:t>Anna Karin Bernhardsson</a:t>
            </a:r>
          </a:p>
          <a:p>
            <a:r>
              <a:rPr lang="sv-SE" sz="1600" b="1" dirty="0"/>
              <a:t>National </a:t>
            </a:r>
            <a:r>
              <a:rPr lang="sv-SE" sz="1600" b="1" dirty="0" err="1"/>
              <a:t>Food</a:t>
            </a:r>
            <a:r>
              <a:rPr lang="sv-SE" sz="1600" b="1" dirty="0"/>
              <a:t> Agency, Sweden</a:t>
            </a:r>
          </a:p>
          <a:p>
            <a:pPr lvl="1"/>
            <a:r>
              <a:rPr lang="sv-SE" sz="1400" dirty="0"/>
              <a:t>Gabriela </a:t>
            </a:r>
            <a:r>
              <a:rPr lang="sv-SE" sz="1400" dirty="0" err="1"/>
              <a:t>Concha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492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F56-99E7-4910-8465-29521D54EB7B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676400"/>
            <a:ext cx="7772400" cy="1143000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5909481"/>
            <a:ext cx="7625687" cy="4970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Florencia.Harari@amm.gu.se</a:t>
            </a:r>
          </a:p>
        </p:txBody>
      </p:sp>
    </p:spTree>
    <p:extLst>
      <p:ext uri="{BB962C8B-B14F-4D97-AF65-F5344CB8AC3E}">
        <p14:creationId xmlns:p14="http://schemas.microsoft.com/office/powerpoint/2010/main" val="22383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1016001"/>
            <a:ext cx="8353426" cy="674254"/>
          </a:xfrm>
        </p:spPr>
        <p:txBody>
          <a:bodyPr>
            <a:normAutofit/>
          </a:bodyPr>
          <a:lstStyle/>
          <a:p>
            <a:r>
              <a:rPr lang="sv-SE" sz="2400" b="1" dirty="0" err="1"/>
              <a:t>Drinking</a:t>
            </a:r>
            <a:r>
              <a:rPr lang="sv-SE" sz="2400" b="1" dirty="0"/>
              <a:t> </a:t>
            </a:r>
            <a:r>
              <a:rPr lang="sv-SE" sz="2400" b="1" dirty="0" err="1"/>
              <a:t>water</a:t>
            </a:r>
            <a:r>
              <a:rPr lang="sv-SE" sz="2400" b="1" dirty="0"/>
              <a:t> </a:t>
            </a:r>
            <a:r>
              <a:rPr lang="sv-SE" sz="2400" b="1" dirty="0" err="1"/>
              <a:t>contaminants</a:t>
            </a:r>
            <a:r>
              <a:rPr lang="sv-SE" sz="2400" b="1" dirty="0"/>
              <a:t>: a public </a:t>
            </a:r>
            <a:r>
              <a:rPr lang="sv-SE" sz="2400" b="1" dirty="0" err="1"/>
              <a:t>health</a:t>
            </a:r>
            <a:r>
              <a:rPr lang="sv-SE" sz="2400" b="1" dirty="0"/>
              <a:t> problem 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than </a:t>
            </a:r>
            <a:r>
              <a:rPr lang="en-US" sz="2400" b="1" dirty="0"/>
              <a:t>2 billion people </a:t>
            </a:r>
            <a:r>
              <a:rPr lang="en-US" sz="2400" dirty="0"/>
              <a:t>worldwide still don’t have access to safe drinking water sources. </a:t>
            </a:r>
            <a:r>
              <a:rPr lang="en-US" i="1" dirty="0"/>
              <a:t>UN 2015</a:t>
            </a:r>
            <a:endParaRPr lang="en-US" dirty="0"/>
          </a:p>
          <a:p>
            <a:endParaRPr lang="en-US" sz="2000" dirty="0"/>
          </a:p>
          <a:p>
            <a:r>
              <a:rPr lang="en-US" sz="2400" dirty="0"/>
              <a:t>Metals such as </a:t>
            </a:r>
            <a:r>
              <a:rPr lang="en-US" sz="2400" b="1" dirty="0"/>
              <a:t>arsenic</a:t>
            </a:r>
            <a:r>
              <a:rPr lang="en-US" sz="2400" dirty="0"/>
              <a:t> and </a:t>
            </a:r>
            <a:r>
              <a:rPr lang="en-US" sz="2400" b="1" dirty="0"/>
              <a:t>lead</a:t>
            </a:r>
            <a:r>
              <a:rPr lang="en-US" sz="2400" dirty="0"/>
              <a:t> are well-known water contaminants with reported health effects even at low levels of exposure. </a:t>
            </a:r>
            <a:r>
              <a:rPr lang="en-US" sz="1400" i="1" dirty="0"/>
              <a:t>Moon et al 2017, Milton et al 2017, NTP 2012</a:t>
            </a:r>
          </a:p>
          <a:p>
            <a:endParaRPr lang="en-US" sz="2400" dirty="0"/>
          </a:p>
          <a:p>
            <a:r>
              <a:rPr lang="en-US" sz="2400" dirty="0"/>
              <a:t>Less is known about other metals contaminating drinking water sources such as </a:t>
            </a:r>
            <a:r>
              <a:rPr lang="en-US" sz="2400" b="1" dirty="0"/>
              <a:t>lithium</a:t>
            </a:r>
            <a:r>
              <a:rPr lang="en-US" sz="2400" dirty="0"/>
              <a:t>.</a:t>
            </a:r>
          </a:p>
          <a:p>
            <a:endParaRPr lang="sv-SE" sz="2400" i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CDB1-F570-40A0-8623-9C7CC2765094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1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909481"/>
            <a:ext cx="7625687" cy="4970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Florencia.Harari@amm.gu.se</a:t>
            </a:r>
          </a:p>
        </p:txBody>
      </p:sp>
    </p:spTree>
    <p:extLst>
      <p:ext uri="{BB962C8B-B14F-4D97-AF65-F5344CB8AC3E}">
        <p14:creationId xmlns:p14="http://schemas.microsoft.com/office/powerpoint/2010/main" val="245234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7FE3-7A69-4AC1-96DC-402AC5B5C1A8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9" name="Picture 6" descr="http://d75822.medialib.glogster.com/media/c7/c7d4aa9b8c3d9e4c6c861f8d155eef90b0c3ada72ad4292cb49b2b2d6db5ff62/lith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" y="142179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1408" y="3020676"/>
            <a:ext cx="4220207" cy="3308230"/>
            <a:chOff x="291408" y="2411083"/>
            <a:chExt cx="4220207" cy="330823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310551" y="2411083"/>
            <a:ext cx="4201064" cy="3308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91408" y="4333587"/>
              <a:ext cx="11288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Zimbabwe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4422830" y="2888217"/>
            <a:ext cx="4489007" cy="3526717"/>
            <a:chOff x="4422830" y="2260150"/>
            <a:chExt cx="4489007" cy="3526717"/>
          </a:xfrm>
        </p:grpSpPr>
        <p:sp>
          <p:nvSpPr>
            <p:cNvPr id="11" name="TextBox 10"/>
            <p:cNvSpPr txBox="1"/>
            <p:nvPr/>
          </p:nvSpPr>
          <p:spPr>
            <a:xfrm>
              <a:off x="5814061" y="5483062"/>
              <a:ext cx="30019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100" dirty="0"/>
                <a:t>U.S. </a:t>
              </a:r>
              <a:r>
                <a:rPr lang="en-US" sz="1100" dirty="0"/>
                <a:t>Geological</a:t>
              </a:r>
              <a:r>
                <a:rPr lang="sv-SE" sz="1100" dirty="0"/>
                <a:t> Survey, 2012, 2015</a:t>
              </a:r>
            </a:p>
          </p:txBody>
        </p:sp>
        <p:graphicFrame>
          <p:nvGraphicFramePr>
            <p:cNvPr id="15" name="Chart 14"/>
            <p:cNvGraphicFramePr/>
            <p:nvPr>
              <p:extLst/>
            </p:nvPr>
          </p:nvGraphicFramePr>
          <p:xfrm>
            <a:off x="4422830" y="2260150"/>
            <a:ext cx="4489007" cy="35267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2" name="Rektangel 11"/>
          <p:cNvSpPr/>
          <p:nvPr/>
        </p:nvSpPr>
        <p:spPr>
          <a:xfrm>
            <a:off x="6996023" y="5273108"/>
            <a:ext cx="1173192" cy="279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619388" y="1413270"/>
            <a:ext cx="7214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Light</a:t>
            </a:r>
            <a:r>
              <a:rPr lang="sv-SE" sz="2000" dirty="0"/>
              <a:t> non-</a:t>
            </a:r>
            <a:r>
              <a:rPr lang="sv-SE" sz="2000" dirty="0" err="1"/>
              <a:t>essential</a:t>
            </a:r>
            <a:r>
              <a:rPr lang="sv-SE" sz="2000" dirty="0"/>
              <a:t> </a:t>
            </a:r>
            <a:r>
              <a:rPr lang="sv-SE" sz="2000" dirty="0" err="1"/>
              <a:t>metal</a:t>
            </a:r>
            <a:r>
              <a:rPr lang="sv-SE" sz="20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Occurs</a:t>
            </a:r>
            <a:r>
              <a:rPr lang="sv-SE" sz="2000" dirty="0"/>
              <a:t> </a:t>
            </a:r>
            <a:r>
              <a:rPr lang="sv-SE" altLang="sv-SE" sz="2000" dirty="0" err="1"/>
              <a:t>naturally</a:t>
            </a:r>
            <a:r>
              <a:rPr lang="sv-SE" altLang="sv-SE" sz="2000" dirty="0"/>
              <a:t> in rocks, </a:t>
            </a:r>
            <a:r>
              <a:rPr lang="sv-SE" altLang="sv-SE" sz="2000" dirty="0" err="1"/>
              <a:t>soil</a:t>
            </a:r>
            <a:r>
              <a:rPr lang="sv-SE" altLang="sv-SE" sz="2000" dirty="0"/>
              <a:t> and </a:t>
            </a:r>
            <a:r>
              <a:rPr lang="sv-SE" altLang="sv-SE" sz="2000" dirty="0" err="1"/>
              <a:t>groundwater</a:t>
            </a:r>
            <a:r>
              <a:rPr lang="sv-SE" altLang="sv-SE" sz="2000" dirty="0"/>
              <a:t>.</a:t>
            </a:r>
            <a:endParaRPr lang="sv-S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Increasing</a:t>
            </a:r>
            <a:r>
              <a:rPr lang="sv-SE" sz="2000" dirty="0"/>
              <a:t> </a:t>
            </a:r>
            <a:r>
              <a:rPr lang="sv-SE" sz="2000" dirty="0" err="1"/>
              <a:t>extraction</a:t>
            </a:r>
            <a:r>
              <a:rPr lang="sv-SE" sz="2000" dirty="0"/>
              <a:t> and </a:t>
            </a:r>
            <a:r>
              <a:rPr lang="sv-SE" sz="2000" dirty="0" err="1"/>
              <a:t>use</a:t>
            </a:r>
            <a:r>
              <a:rPr lang="sv-SE" sz="2000" dirty="0"/>
              <a:t> </a:t>
            </a:r>
            <a:r>
              <a:rPr lang="sv-SE" sz="2000" dirty="0" err="1"/>
              <a:t>worldwide</a:t>
            </a:r>
            <a:r>
              <a:rPr lang="sv-SE" sz="2000" dirty="0"/>
              <a:t>.</a:t>
            </a:r>
          </a:p>
        </p:txBody>
      </p:sp>
      <p:sp>
        <p:nvSpPr>
          <p:cNvPr id="16" name="Rektangel 11"/>
          <p:cNvSpPr/>
          <p:nvPr/>
        </p:nvSpPr>
        <p:spPr>
          <a:xfrm>
            <a:off x="6996023" y="3892923"/>
            <a:ext cx="1173192" cy="279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0" y="627465"/>
            <a:ext cx="9004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b="1" dirty="0" err="1"/>
              <a:t>Lithium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29031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051" y="835572"/>
            <a:ext cx="7904984" cy="630621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3200" b="1" dirty="0" err="1"/>
              <a:t>Lithium</a:t>
            </a:r>
            <a:r>
              <a:rPr lang="sv-SE" altLang="sv-SE" sz="3200" b="1" dirty="0"/>
              <a:t> in </a:t>
            </a:r>
            <a:r>
              <a:rPr lang="sv-SE" altLang="sv-SE" sz="3200" b="1" dirty="0" err="1"/>
              <a:t>drinking</a:t>
            </a:r>
            <a:r>
              <a:rPr lang="sv-SE" altLang="sv-SE" sz="3200" b="1" dirty="0"/>
              <a:t> </a:t>
            </a:r>
            <a:r>
              <a:rPr lang="sv-SE" altLang="sv-SE" sz="3200" b="1" dirty="0" err="1"/>
              <a:t>water</a:t>
            </a:r>
            <a:r>
              <a:rPr lang="sv-SE" altLang="sv-SE" sz="3200" b="1" dirty="0"/>
              <a:t>: a problem? </a:t>
            </a:r>
            <a:endParaRPr lang="en-US" altLang="sv-SE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377" y="1466193"/>
            <a:ext cx="8749723" cy="1181314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Lithium may occur in drinking water </a:t>
            </a:r>
            <a:r>
              <a:rPr lang="sv-SE" sz="2400" dirty="0"/>
              <a:t>at </a:t>
            </a:r>
            <a:r>
              <a:rPr lang="sv-SE" sz="2400" dirty="0" err="1"/>
              <a:t>varying</a:t>
            </a:r>
            <a:r>
              <a:rPr lang="sv-SE" sz="2400" dirty="0"/>
              <a:t> </a:t>
            </a:r>
            <a:r>
              <a:rPr lang="sv-SE" sz="2400" dirty="0" err="1"/>
              <a:t>concentrations</a:t>
            </a:r>
            <a:r>
              <a:rPr lang="sv-SE" sz="2400" dirty="0"/>
              <a:t> (1-5,000 µg/L).</a:t>
            </a:r>
            <a:endParaRPr lang="sv-SE" altLang="sv-SE" sz="2400" dirty="0"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sv-SE" altLang="sv-SE" sz="2400" dirty="0" err="1">
                <a:cs typeface="Arial" charset="0"/>
              </a:rPr>
              <a:t>Unknown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how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many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people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are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exposed</a:t>
            </a:r>
            <a:r>
              <a:rPr lang="sv-SE" altLang="sv-SE" sz="2400" dirty="0">
                <a:cs typeface="Arial" charset="0"/>
              </a:rPr>
              <a:t> to </a:t>
            </a:r>
            <a:r>
              <a:rPr lang="sv-SE" altLang="sv-SE" sz="2400" dirty="0" err="1">
                <a:cs typeface="Arial" charset="0"/>
              </a:rPr>
              <a:t>lithium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worldwide</a:t>
            </a:r>
            <a:r>
              <a:rPr lang="sv-SE" altLang="sv-SE" sz="2400" dirty="0">
                <a:cs typeface="Arial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sv-SE" altLang="sv-SE" sz="2400" dirty="0" err="1">
                <a:cs typeface="Arial" charset="0"/>
              </a:rPr>
              <a:t>Guideline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values</a:t>
            </a:r>
            <a:r>
              <a:rPr lang="sv-SE" altLang="sv-SE" sz="2400" dirty="0">
                <a:cs typeface="Arial" charset="0"/>
              </a:rPr>
              <a:t> </a:t>
            </a:r>
            <a:r>
              <a:rPr lang="sv-SE" altLang="sv-SE" sz="2400" dirty="0" err="1">
                <a:cs typeface="Arial" charset="0"/>
              </a:rPr>
              <a:t>only</a:t>
            </a:r>
            <a:r>
              <a:rPr lang="sv-SE" altLang="sv-SE" sz="2400" dirty="0">
                <a:cs typeface="Arial" charset="0"/>
              </a:rPr>
              <a:t> in </a:t>
            </a:r>
            <a:r>
              <a:rPr lang="en-US" altLang="sv-SE" sz="2400" dirty="0">
                <a:cs typeface="Arial" charset="0"/>
              </a:rPr>
              <a:t>Ukraine</a:t>
            </a:r>
            <a:r>
              <a:rPr lang="sv-SE" altLang="sv-SE" sz="2400" dirty="0">
                <a:cs typeface="Arial" charset="0"/>
              </a:rPr>
              <a:t> and </a:t>
            </a:r>
            <a:r>
              <a:rPr lang="en-US" altLang="sv-SE" sz="2400" dirty="0">
                <a:cs typeface="Arial" charset="0"/>
              </a:rPr>
              <a:t>Russia</a:t>
            </a:r>
            <a:r>
              <a:rPr lang="sv-SE" altLang="sv-SE" sz="2400" dirty="0">
                <a:cs typeface="Arial" charset="0"/>
              </a:rPr>
              <a:t> (30 </a:t>
            </a:r>
            <a:r>
              <a:rPr lang="sv-SE" altLang="sv-SE" sz="2400" dirty="0">
                <a:cs typeface="Times New Roman" pitchFamily="18" charset="0"/>
              </a:rPr>
              <a:t>µg/L).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D6190E-98AD-46FE-950B-B5FE58422367}" type="datetime1">
              <a:rPr lang="sv-SE" altLang="sv-SE" smtClean="0">
                <a:solidFill>
                  <a:prstClr val="white"/>
                </a:solidFill>
              </a:rPr>
              <a:t>2017-10-27</a:t>
            </a:fld>
            <a:endParaRPr lang="sv-SE" altLang="sv-SE">
              <a:solidFill>
                <a:prstClr val="white"/>
              </a:solidFill>
            </a:endParaRPr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2DDCAB-FAF5-4DCE-8D2A-0684765A7BB7}" type="slidenum">
              <a:rPr lang="sv-SE" altLang="sv-SE" smtClean="0">
                <a:solidFill>
                  <a:prstClr val="white"/>
                </a:solidFill>
              </a:rPr>
              <a:pPr/>
              <a:t>4</a:t>
            </a:fld>
            <a:endParaRPr lang="sv-SE" altLang="sv-SE">
              <a:solidFill>
                <a:prstClr val="white"/>
              </a:solidFill>
            </a:endParaRPr>
          </a:p>
        </p:txBody>
      </p:sp>
      <p:sp>
        <p:nvSpPr>
          <p:cNvPr id="615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>
                <a:solidFill>
                  <a:prstClr val="white"/>
                </a:solidFill>
              </a:rPr>
              <a:t>Florencia Harari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1306309" y="2647507"/>
            <a:ext cx="6933924" cy="3877222"/>
            <a:chOff x="528638" y="1902685"/>
            <a:chExt cx="8086725" cy="44196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1902685"/>
              <a:ext cx="8086725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7250" y="3785338"/>
              <a:ext cx="45719" cy="45719"/>
            </a:xfrm>
            <a:prstGeom prst="rect">
              <a:avLst/>
            </a:prstGeom>
          </p:spPr>
        </p:pic>
      </p:grpSp>
      <p:sp>
        <p:nvSpPr>
          <p:cNvPr id="14" name="Rektangel 13"/>
          <p:cNvSpPr/>
          <p:nvPr/>
        </p:nvSpPr>
        <p:spPr>
          <a:xfrm>
            <a:off x="2498651" y="6027733"/>
            <a:ext cx="753848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50000"/>
              </a:lnSpc>
            </a:pPr>
            <a:r>
              <a:rPr lang="sv-SE" altLang="sv-SE" sz="2000" dirty="0">
                <a:cs typeface="Times New Roman" pitchFamily="18" charset="0"/>
              </a:rPr>
              <a:t>(</a:t>
            </a:r>
            <a:r>
              <a:rPr lang="sv-SE" altLang="sv-SE" sz="2000" dirty="0" err="1">
                <a:cs typeface="Times New Roman" pitchFamily="18" charset="0"/>
              </a:rPr>
              <a:t>Lithium</a:t>
            </a:r>
            <a:r>
              <a:rPr lang="sv-SE" altLang="sv-SE" sz="2000" dirty="0">
                <a:cs typeface="Times New Roman" pitchFamily="18" charset="0"/>
              </a:rPr>
              <a:t> </a:t>
            </a:r>
            <a:r>
              <a:rPr lang="sv-SE" altLang="sv-SE" sz="2000" dirty="0" err="1">
                <a:cs typeface="Times New Roman" pitchFamily="18" charset="0"/>
              </a:rPr>
              <a:t>therapy</a:t>
            </a:r>
            <a:r>
              <a:rPr lang="sv-SE" altLang="sv-SE" sz="2000" dirty="0">
                <a:cs typeface="Times New Roman" pitchFamily="18" charset="0"/>
              </a:rPr>
              <a:t> from ~300,000 µg/dag)</a:t>
            </a:r>
            <a:endParaRPr lang="sv-SE" altLang="sv-SE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192" y="6524729"/>
            <a:ext cx="1403488" cy="252413"/>
          </a:xfrm>
        </p:spPr>
        <p:txBody>
          <a:bodyPr/>
          <a:lstStyle/>
          <a:p>
            <a:fld id="{81624E91-7EFD-4A33-92E8-9BC5FE44D11D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388" y="6524729"/>
            <a:ext cx="5905224" cy="252413"/>
          </a:xfrm>
        </p:spPr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grpSp>
        <p:nvGrpSpPr>
          <p:cNvPr id="7" name="Group 6"/>
          <p:cNvGrpSpPr/>
          <p:nvPr/>
        </p:nvGrpSpPr>
        <p:grpSpPr>
          <a:xfrm>
            <a:off x="702868" y="2658633"/>
            <a:ext cx="2588792" cy="3243276"/>
            <a:chOff x="5505874" y="2994861"/>
            <a:chExt cx="2588792" cy="3243276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298" y="3178362"/>
              <a:ext cx="723636" cy="20449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63" y="2994861"/>
              <a:ext cx="1019069" cy="27963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874" y="3152536"/>
              <a:ext cx="902026" cy="2735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093" y="4011333"/>
              <a:ext cx="768573" cy="22268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984" y="4140626"/>
              <a:ext cx="649924" cy="20328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5" y="4075962"/>
              <a:ext cx="723900" cy="216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itle 1"/>
          <p:cNvSpPr txBox="1">
            <a:spLocks/>
          </p:cNvSpPr>
          <p:nvPr/>
        </p:nvSpPr>
        <p:spPr>
          <a:xfrm>
            <a:off x="147782" y="977633"/>
            <a:ext cx="8780318" cy="1058181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err="1"/>
              <a:t>Lithium</a:t>
            </a:r>
            <a:r>
              <a:rPr lang="sv-SE" sz="2800" dirty="0"/>
              <a:t> </a:t>
            </a:r>
            <a:r>
              <a:rPr lang="sv-SE" sz="2800" dirty="0" err="1"/>
              <a:t>occurs</a:t>
            </a:r>
            <a:r>
              <a:rPr lang="sv-SE" sz="2800" dirty="0"/>
              <a:t> </a:t>
            </a:r>
            <a:r>
              <a:rPr lang="sv-SE" sz="2800" dirty="0" err="1"/>
              <a:t>also</a:t>
            </a:r>
            <a:r>
              <a:rPr lang="sv-SE" sz="2800" dirty="0"/>
              <a:t> at </a:t>
            </a:r>
            <a:r>
              <a:rPr lang="sv-SE" sz="2800" dirty="0" err="1"/>
              <a:t>highly</a:t>
            </a:r>
            <a:r>
              <a:rPr lang="sv-SE" sz="2800" dirty="0"/>
              <a:t> </a:t>
            </a:r>
            <a:r>
              <a:rPr lang="sv-SE" sz="2800" dirty="0" err="1"/>
              <a:t>varying</a:t>
            </a:r>
            <a:r>
              <a:rPr lang="sv-SE" sz="2800" dirty="0"/>
              <a:t> </a:t>
            </a:r>
            <a:r>
              <a:rPr lang="sv-SE" sz="2800" dirty="0" err="1"/>
              <a:t>concentrations</a:t>
            </a:r>
            <a:r>
              <a:rPr lang="sv-SE" sz="2800" dirty="0"/>
              <a:t> (10-10,000 </a:t>
            </a:r>
            <a:r>
              <a:rPr lang="el-GR" sz="2800" dirty="0">
                <a:latin typeface="Calibri"/>
              </a:rPr>
              <a:t>μ</a:t>
            </a:r>
            <a:r>
              <a:rPr lang="sv-SE" sz="2800" dirty="0">
                <a:latin typeface="Calibri"/>
              </a:rPr>
              <a:t>g/L) </a:t>
            </a:r>
            <a:r>
              <a:rPr lang="sv-SE" sz="2800" dirty="0"/>
              <a:t>in </a:t>
            </a:r>
            <a:r>
              <a:rPr lang="sv-SE" sz="2800" dirty="0" err="1"/>
              <a:t>bottled</a:t>
            </a:r>
            <a:r>
              <a:rPr lang="sv-SE" sz="2800" dirty="0"/>
              <a:t> </a:t>
            </a:r>
            <a:r>
              <a:rPr lang="sv-SE" sz="2800" dirty="0" err="1"/>
              <a:t>water</a:t>
            </a:r>
            <a:r>
              <a:rPr lang="sv-SE" sz="2800" dirty="0"/>
              <a:t>.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3534189" y="2881269"/>
            <a:ext cx="4956464" cy="3332050"/>
            <a:chOff x="3534189" y="2881269"/>
            <a:chExt cx="4956464" cy="3332050"/>
          </a:xfrm>
        </p:grpSpPr>
        <p:grpSp>
          <p:nvGrpSpPr>
            <p:cNvPr id="19" name="Grupp 18"/>
            <p:cNvGrpSpPr/>
            <p:nvPr/>
          </p:nvGrpSpPr>
          <p:grpSpPr>
            <a:xfrm>
              <a:off x="3534189" y="2881269"/>
              <a:ext cx="4956464" cy="3332050"/>
              <a:chOff x="3534189" y="2881269"/>
              <a:chExt cx="4956464" cy="3332050"/>
            </a:xfrm>
          </p:grpSpPr>
          <p:pic>
            <p:nvPicPr>
              <p:cNvPr id="13" name="Bildobjekt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189" y="2881269"/>
                <a:ext cx="4956464" cy="2798004"/>
              </a:xfrm>
              <a:prstGeom prst="rect">
                <a:avLst/>
              </a:prstGeom>
            </p:spPr>
          </p:pic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3908001" y="5758282"/>
                <a:ext cx="4582652" cy="455037"/>
              </a:xfrm>
              <a:prstGeom prst="rect">
                <a:avLst/>
              </a:prstGeom>
            </p:spPr>
            <p:txBody>
              <a:bodyPr vert="horz" wrap="square" lIns="0" tIns="144000" rIns="0" bIns="115200" rtlCol="0" anchor="b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6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v-SE" sz="2800" dirty="0"/>
                  <a:t>And </a:t>
                </a:r>
                <a:r>
                  <a:rPr lang="sv-SE" sz="2800" dirty="0" err="1"/>
                  <a:t>even</a:t>
                </a:r>
                <a:r>
                  <a:rPr lang="sv-SE" sz="2800" dirty="0"/>
                  <a:t> </a:t>
                </a:r>
                <a:r>
                  <a:rPr lang="sv-SE" sz="2800" dirty="0" err="1"/>
                  <a:t>historically</a:t>
                </a:r>
                <a:r>
                  <a:rPr lang="sv-SE" sz="2800" dirty="0"/>
                  <a:t>…..</a:t>
                </a:r>
              </a:p>
            </p:txBody>
          </p:sp>
        </p:grpSp>
        <p:pic>
          <p:nvPicPr>
            <p:cNvPr id="18" name="Bildobjekt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5" r="33227"/>
            <a:stretch/>
          </p:blipFill>
          <p:spPr>
            <a:xfrm>
              <a:off x="7717079" y="2973608"/>
              <a:ext cx="508000" cy="140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6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250824" y="1017918"/>
            <a:ext cx="7406169" cy="28997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Lithium is used to treat bipolar disease: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000" dirty="0"/>
          </a:p>
          <a:p>
            <a:r>
              <a:rPr lang="en-US" sz="2400" dirty="0"/>
              <a:t>The main adverse effects are:</a:t>
            </a:r>
            <a:endParaRPr lang="sv-SE" sz="24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Kidney impairment and polyuria. </a:t>
            </a:r>
            <a:endParaRPr lang="sv-SE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Hypothyroidism and goiter.</a:t>
            </a:r>
            <a:endParaRPr lang="sv-SE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Hyperparathyroidism</a:t>
            </a:r>
            <a:endParaRPr lang="sv-SE" sz="2000" dirty="0"/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2C5711-AF10-4AD7-9804-F4D5847DB14C}" type="datetime1">
              <a:rPr lang="sv-SE" smtClean="0"/>
              <a:t>2017-10-27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44346" y="6539452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sv-SE" dirty="0"/>
              <a:t>Florencia Harari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15646" y="633336"/>
            <a:ext cx="1656184" cy="2208245"/>
            <a:chOff x="6643435" y="4024113"/>
            <a:chExt cx="1656184" cy="2208245"/>
          </a:xfrm>
        </p:grpSpPr>
        <p:pic>
          <p:nvPicPr>
            <p:cNvPr id="9" name="Picture 8" descr="http://3.bp.blogspot.com/_iu19fmRyv6I/Se5TLFEeJqI/AAAAAAAAAmo/M5oSSoJiVgg/s400/pastillas+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435" y="4024113"/>
              <a:ext cx="1656184" cy="2208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85798" y="5450245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68218" y="5378312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703740">
              <a:off x="7362825" y="5059720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4676" y="5039758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60232" y="5341581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843197">
              <a:off x="6710109" y="4991195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96172" y="5018763"/>
              <a:ext cx="301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715703">
              <a:off x="6998623" y="4488220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9130141">
              <a:off x="7610241" y="4332083"/>
              <a:ext cx="2712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21008701">
              <a:off x="7883680" y="4707139"/>
              <a:ext cx="301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latin typeface="Calibri" pitchFamily="34" charset="0"/>
                  <a:ea typeface="Adobe Fan Heiti Std B" pitchFamily="34" charset="-128"/>
                </a:rPr>
                <a:t>Li</a:t>
              </a:r>
              <a:endParaRPr lang="sv-SE" sz="1050" dirty="0">
                <a:latin typeface="Calibri" pitchFamily="34" charset="0"/>
                <a:ea typeface="Adobe Fan Heiti Std B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88878" y="4580181"/>
              <a:ext cx="2712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9927805">
              <a:off x="7550815" y="4736213"/>
              <a:ext cx="2712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5848" y="4543624"/>
              <a:ext cx="2712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>
                  <a:latin typeface="Calibri" pitchFamily="34" charset="0"/>
                  <a:ea typeface="Adobe Fan Heiti Std B" pitchFamily="34" charset="-128"/>
                </a:rPr>
                <a:t>Li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88" y="4061679"/>
            <a:ext cx="14747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390915" y="6116128"/>
            <a:ext cx="271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100" dirty="0" err="1"/>
              <a:t>Grandjean</a:t>
            </a:r>
            <a:r>
              <a:rPr lang="sv-SE" sz="1100" dirty="0"/>
              <a:t> </a:t>
            </a:r>
            <a:r>
              <a:rPr lang="sv-SE" sz="1100" i="1" dirty="0"/>
              <a:t>et al</a:t>
            </a:r>
            <a:r>
              <a:rPr lang="sv-SE" sz="1100" dirty="0"/>
              <a:t>, 2013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162214" y="4278304"/>
            <a:ext cx="7406169" cy="2138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Adverse effects during pregnancy are</a:t>
            </a:r>
            <a:r>
              <a:rPr lang="sv-SE" sz="2400" dirty="0"/>
              <a:t>:</a:t>
            </a:r>
          </a:p>
          <a:p>
            <a:pPr lvl="2">
              <a:lnSpc>
                <a:spcPct val="100000"/>
              </a:lnSpc>
              <a:defRPr/>
            </a:pPr>
            <a:r>
              <a:rPr lang="sv-SE" sz="2000" dirty="0"/>
              <a:t>Malformations</a:t>
            </a:r>
          </a:p>
          <a:p>
            <a:pPr lvl="2">
              <a:lnSpc>
                <a:spcPct val="100000"/>
              </a:lnSpc>
              <a:defRPr/>
            </a:pPr>
            <a:r>
              <a:rPr lang="sv-SE" sz="2000" dirty="0"/>
              <a:t>Fetal </a:t>
            </a:r>
            <a:r>
              <a:rPr lang="en-US" sz="2000" dirty="0"/>
              <a:t>hypothyroidism and goiter</a:t>
            </a:r>
            <a:endParaRPr lang="sv-SE" sz="2000" dirty="0"/>
          </a:p>
          <a:p>
            <a:pPr lvl="2">
              <a:lnSpc>
                <a:spcPct val="100000"/>
              </a:lnSpc>
              <a:defRPr/>
            </a:pPr>
            <a:r>
              <a:rPr lang="sv-SE" sz="2000" dirty="0" err="1"/>
              <a:t>Prematurity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27" name="Grupp 26"/>
          <p:cNvGrpSpPr/>
          <p:nvPr/>
        </p:nvGrpSpPr>
        <p:grpSpPr>
          <a:xfrm>
            <a:off x="4633936" y="2013776"/>
            <a:ext cx="2096675" cy="1750255"/>
            <a:chOff x="4692146" y="1892861"/>
            <a:chExt cx="2096675" cy="1750255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867" y="1892861"/>
              <a:ext cx="1059954" cy="883295"/>
            </a:xfrm>
            <a:prstGeom prst="rect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2146" y="2007559"/>
              <a:ext cx="979723" cy="1595549"/>
            </a:xfrm>
            <a:prstGeom prst="rect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41" y="2887226"/>
              <a:ext cx="755890" cy="75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1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05" y="1656272"/>
            <a:ext cx="6134949" cy="47629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F5E-001A-4B84-95F7-6D1EAF884579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-53368" y="865020"/>
            <a:ext cx="9005979" cy="82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 dirty="0"/>
              <a:t>Aim: </a:t>
            </a:r>
            <a:r>
              <a:rPr lang="en-US" sz="1700" dirty="0"/>
              <a:t>to investigate the association between environmental lithium exposure with </a:t>
            </a:r>
          </a:p>
          <a:p>
            <a:pPr algn="ctr">
              <a:lnSpc>
                <a:spcPct val="150000"/>
              </a:lnSpc>
            </a:pPr>
            <a:r>
              <a:rPr lang="en-US" sz="1700" dirty="0"/>
              <a:t>maternal and infant health.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12249" y="2415006"/>
            <a:ext cx="29588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Drinking</a:t>
            </a:r>
            <a:r>
              <a:rPr lang="sv-SE" b="1" dirty="0"/>
              <a:t> </a:t>
            </a:r>
            <a:r>
              <a:rPr lang="sv-SE" b="1" dirty="0" err="1"/>
              <a:t>water</a:t>
            </a:r>
            <a:r>
              <a:rPr lang="sv-SE" b="1" dirty="0"/>
              <a:t>*:</a:t>
            </a:r>
          </a:p>
          <a:p>
            <a:endParaRPr lang="sv-SE" b="1" dirty="0"/>
          </a:p>
          <a:p>
            <a:r>
              <a:rPr lang="sv-SE" b="1" dirty="0" err="1"/>
              <a:t>Lithium</a:t>
            </a:r>
            <a:r>
              <a:rPr lang="sv-SE" dirty="0"/>
              <a:t>:   5 - 850 µg/L</a:t>
            </a:r>
          </a:p>
          <a:p>
            <a:endParaRPr lang="sv-SE" sz="1400" b="1" dirty="0"/>
          </a:p>
          <a:p>
            <a:r>
              <a:rPr lang="sv-SE" sz="1400" b="1" dirty="0" err="1"/>
              <a:t>Boron</a:t>
            </a:r>
            <a:r>
              <a:rPr lang="sv-SE" sz="1400" dirty="0"/>
              <a:t>:     300 - 7,000 µg/L</a:t>
            </a:r>
          </a:p>
          <a:p>
            <a:r>
              <a:rPr lang="sv-SE" sz="1400" b="1" dirty="0" err="1"/>
              <a:t>Arsenic</a:t>
            </a:r>
            <a:r>
              <a:rPr lang="sv-SE" sz="1400" dirty="0"/>
              <a:t>:  1 - 250 µg/L</a:t>
            </a:r>
          </a:p>
          <a:p>
            <a:r>
              <a:rPr lang="sv-SE" sz="1400" b="1" dirty="0"/>
              <a:t>Cesium</a:t>
            </a:r>
            <a:r>
              <a:rPr lang="sv-SE" sz="1400" dirty="0"/>
              <a:t>:  1 - 400 µg/L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200" i="1" dirty="0"/>
          </a:p>
          <a:p>
            <a:endParaRPr lang="sv-SE" sz="1200" i="1" dirty="0"/>
          </a:p>
          <a:p>
            <a:endParaRPr lang="sv-SE" sz="1200" i="1" dirty="0"/>
          </a:p>
          <a:p>
            <a:endParaRPr lang="sv-SE" sz="1200" i="1" dirty="0"/>
          </a:p>
          <a:p>
            <a:endParaRPr lang="sv-SE" sz="1200" i="1" dirty="0"/>
          </a:p>
          <a:p>
            <a:endParaRPr lang="sv-SE" sz="1200" i="1" dirty="0"/>
          </a:p>
          <a:p>
            <a:r>
              <a:rPr lang="sv-SE" sz="1200" i="1" dirty="0"/>
              <a:t>*Vahter et al 1995,</a:t>
            </a:r>
          </a:p>
          <a:p>
            <a:r>
              <a:rPr lang="sv-SE" sz="1200" i="1" dirty="0" err="1"/>
              <a:t>Concha</a:t>
            </a:r>
            <a:r>
              <a:rPr lang="sv-SE" sz="1200" i="1" dirty="0"/>
              <a:t> et al. 2010,</a:t>
            </a:r>
          </a:p>
          <a:p>
            <a:r>
              <a:rPr lang="sv-SE" sz="1200" i="1" dirty="0" err="1"/>
              <a:t>Harari</a:t>
            </a:r>
            <a:r>
              <a:rPr lang="sv-SE" sz="1200" i="1" dirty="0"/>
              <a:t> 2015,</a:t>
            </a:r>
          </a:p>
          <a:p>
            <a:r>
              <a:rPr lang="sv-SE" sz="1200" i="1" dirty="0" err="1"/>
              <a:t>Igra</a:t>
            </a:r>
            <a:r>
              <a:rPr lang="sv-SE" sz="1200" i="1" dirty="0"/>
              <a:t> et al. 2016</a:t>
            </a:r>
          </a:p>
        </p:txBody>
      </p:sp>
      <p:sp>
        <p:nvSpPr>
          <p:cNvPr id="10" name="Rektangel 9"/>
          <p:cNvSpPr/>
          <p:nvPr/>
        </p:nvSpPr>
        <p:spPr>
          <a:xfrm>
            <a:off x="138021" y="2829464"/>
            <a:ext cx="2596553" cy="60384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3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757867"/>
            <a:ext cx="89820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609E-17B6-4598-91D1-82A37FD186B1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67880" y="1170180"/>
            <a:ext cx="2506310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ctr">
              <a:buClr>
                <a:schemeClr val="accent1"/>
              </a:buClr>
              <a:buNone/>
            </a:pPr>
            <a:r>
              <a:rPr lang="sv-SE" dirty="0"/>
              <a:t>~8,000 </a:t>
            </a:r>
            <a:r>
              <a:rPr lang="sv-SE" dirty="0" err="1"/>
              <a:t>inhabitants</a:t>
            </a:r>
            <a:endParaRPr lang="sv-SE" dirty="0"/>
          </a:p>
          <a:p>
            <a:pPr marL="0" lvl="1" indent="0" algn="ctr">
              <a:buClr>
                <a:schemeClr val="accent1"/>
              </a:buClr>
              <a:buNone/>
            </a:pPr>
            <a:endParaRPr lang="sv-SE" dirty="0"/>
          </a:p>
          <a:p>
            <a:pPr marL="0" lvl="1" algn="ctr">
              <a:buClr>
                <a:schemeClr val="accent1"/>
              </a:buClr>
            </a:pPr>
            <a:r>
              <a:rPr lang="sv-SE" dirty="0" err="1">
                <a:solidFill>
                  <a:schemeClr val="tx1"/>
                </a:solidFill>
              </a:rPr>
              <a:t>Mostly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indigenous</a:t>
            </a:r>
            <a:endParaRPr lang="sv-SE" dirty="0">
              <a:solidFill>
                <a:schemeClr val="tx1"/>
              </a:solidFill>
            </a:endParaRPr>
          </a:p>
          <a:p>
            <a:pPr marL="0" lvl="1" indent="0" algn="ctr">
              <a:buClr>
                <a:schemeClr val="accent1"/>
              </a:buClr>
              <a:buNone/>
            </a:pPr>
            <a:endParaRPr lang="sv-SE" baseline="30000" dirty="0"/>
          </a:p>
          <a:p>
            <a:pPr marL="0" lvl="1" algn="ctr">
              <a:buClr>
                <a:schemeClr val="accent1"/>
              </a:buClr>
            </a:pPr>
            <a:r>
              <a:rPr lang="sv-SE" dirty="0"/>
              <a:t>3,200-4,000 </a:t>
            </a:r>
            <a:r>
              <a:rPr lang="sv-SE" dirty="0" err="1"/>
              <a:t>masl</a:t>
            </a:r>
            <a:endParaRPr lang="sv-SE" dirty="0"/>
          </a:p>
          <a:p>
            <a:pPr marL="0" lvl="1" indent="0" algn="ctr">
              <a:buClr>
                <a:schemeClr val="accent1"/>
              </a:buClr>
              <a:buNone/>
            </a:pPr>
            <a:endParaRPr lang="sv-SE" dirty="0"/>
          </a:p>
          <a:p>
            <a:pPr marL="0" lvl="1" algn="ctr">
              <a:buClr>
                <a:schemeClr val="accent1"/>
              </a:buClr>
            </a:pPr>
            <a:r>
              <a:rPr lang="sv-SE" dirty="0" err="1"/>
              <a:t>Sparsely</a:t>
            </a:r>
            <a:r>
              <a:rPr lang="sv-SE" dirty="0"/>
              <a:t> </a:t>
            </a:r>
            <a:r>
              <a:rPr lang="sv-SE" dirty="0" err="1"/>
              <a:t>populated</a:t>
            </a:r>
            <a:endParaRPr lang="sv-SE" dirty="0"/>
          </a:p>
          <a:p>
            <a:pPr marL="0" lvl="1" indent="0" algn="ctr">
              <a:buClr>
                <a:schemeClr val="accent1"/>
              </a:buClr>
              <a:buNone/>
            </a:pPr>
            <a:endParaRPr lang="sv-SE" dirty="0"/>
          </a:p>
          <a:p>
            <a:pPr marL="0" lvl="1" indent="0" algn="ctr">
              <a:buClr>
                <a:schemeClr val="accent1"/>
              </a:buClr>
              <a:buNone/>
            </a:pPr>
            <a:r>
              <a:rPr lang="sv-SE" dirty="0"/>
              <a:t>~</a:t>
            </a:r>
            <a:r>
              <a:rPr lang="sv-SE" dirty="0">
                <a:solidFill>
                  <a:schemeClr val="tx1"/>
                </a:solidFill>
              </a:rPr>
              <a:t>200 </a:t>
            </a:r>
            <a:r>
              <a:rPr lang="sv-SE" dirty="0" err="1">
                <a:solidFill>
                  <a:schemeClr val="tx1"/>
                </a:solidFill>
              </a:rPr>
              <a:t>births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year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60" y="4252826"/>
            <a:ext cx="4969830" cy="217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" y="4245369"/>
            <a:ext cx="40671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9011" y="170612"/>
            <a:ext cx="8893834" cy="476369"/>
          </a:xfrm>
          <a:prstGeom prst="rect">
            <a:avLst/>
          </a:prstGeom>
        </p:spPr>
        <p:txBody>
          <a:bodyPr vert="horz" wrap="square" lIns="0" tIns="144000" rIns="0" bIns="1152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300" dirty="0" err="1">
                <a:solidFill>
                  <a:schemeClr val="bg1"/>
                </a:solidFill>
              </a:rPr>
              <a:t>Study</a:t>
            </a:r>
            <a:r>
              <a:rPr lang="sv-SE" sz="2300" dirty="0">
                <a:solidFill>
                  <a:schemeClr val="bg1"/>
                </a:solidFill>
              </a:rPr>
              <a:t> area</a:t>
            </a:r>
          </a:p>
        </p:txBody>
      </p:sp>
    </p:spTree>
    <p:extLst>
      <p:ext uri="{BB962C8B-B14F-4D97-AF65-F5344CB8AC3E}">
        <p14:creationId xmlns:p14="http://schemas.microsoft.com/office/powerpoint/2010/main" val="1340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7DF-006F-48B7-B0AF-2371C283E81A}" type="datetime1">
              <a:rPr lang="sv-SE" smtClean="0"/>
              <a:t>2017-10-27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Florencia Harari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98340"/>
            <a:ext cx="4068762" cy="2978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355675" y="4736988"/>
            <a:ext cx="93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</a:t>
            </a:r>
            <a:r>
              <a:rPr lang="sv-SE" baseline="-25000" dirty="0" err="1"/>
              <a:t>s</a:t>
            </a:r>
            <a:r>
              <a:rPr lang="sv-SE" dirty="0"/>
              <a:t>=0.82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596" y="5311227"/>
            <a:ext cx="4037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Lithium</a:t>
            </a:r>
            <a:r>
              <a:rPr lang="sv-SE" dirty="0"/>
              <a:t> in </a:t>
            </a:r>
            <a:r>
              <a:rPr lang="sv-SE" dirty="0" err="1"/>
              <a:t>maternal</a:t>
            </a:r>
            <a:r>
              <a:rPr lang="sv-SE" dirty="0"/>
              <a:t> </a:t>
            </a:r>
            <a:r>
              <a:rPr lang="sv-SE" dirty="0" err="1"/>
              <a:t>blood</a:t>
            </a:r>
            <a:r>
              <a:rPr lang="sv-SE" dirty="0"/>
              <a:t> (µg/L)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067829" y="3777641"/>
            <a:ext cx="3061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Lithium</a:t>
            </a:r>
            <a:r>
              <a:rPr lang="sv-SE" dirty="0"/>
              <a:t> in cord </a:t>
            </a:r>
            <a:r>
              <a:rPr lang="sv-SE" dirty="0" err="1"/>
              <a:t>blood</a:t>
            </a:r>
            <a:r>
              <a:rPr lang="sv-SE" dirty="0"/>
              <a:t> (µg/L)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13" y="5717320"/>
            <a:ext cx="8636560" cy="620397"/>
          </a:xfrm>
          <a:prstGeom prst="rect">
            <a:avLst/>
          </a:prstGeom>
        </p:spPr>
        <p:txBody>
          <a:bodyPr vert="horz" wrap="square" lIns="0" tIns="144000" rIns="0" bIns="1152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Thus, 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</a:rPr>
              <a:t>lithium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</a:rPr>
              <a:t>crosses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 the placenta.	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45770" y="878156"/>
            <a:ext cx="8636560" cy="869562"/>
          </a:xfrm>
          <a:prstGeom prst="rect">
            <a:avLst/>
          </a:prstGeom>
        </p:spPr>
        <p:txBody>
          <a:bodyPr vert="horz" wrap="square" lIns="0" tIns="144000" rIns="0" bIns="1152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Pilot </a:t>
            </a:r>
            <a:r>
              <a:rPr lang="sv-SE" sz="2800" b="1" dirty="0" err="1"/>
              <a:t>study</a:t>
            </a:r>
            <a:r>
              <a:rPr lang="sv-SE" sz="2800" b="1" dirty="0"/>
              <a:t> (n=10 pregnant </a:t>
            </a:r>
            <a:r>
              <a:rPr lang="sv-SE" sz="2800" b="1" dirty="0" err="1"/>
              <a:t>women</a:t>
            </a:r>
            <a:r>
              <a:rPr lang="sv-SE" sz="2800" b="1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72460" y="2431527"/>
            <a:ext cx="4108497" cy="3262199"/>
            <a:chOff x="4846700" y="1909822"/>
            <a:chExt cx="3627995" cy="3172782"/>
          </a:xfrm>
        </p:grpSpPr>
        <p:grpSp>
          <p:nvGrpSpPr>
            <p:cNvPr id="2" name="Group 1"/>
            <p:cNvGrpSpPr/>
            <p:nvPr/>
          </p:nvGrpSpPr>
          <p:grpSpPr>
            <a:xfrm>
              <a:off x="5055498" y="2198437"/>
              <a:ext cx="3419197" cy="2884167"/>
              <a:chOff x="5055498" y="2198437"/>
              <a:chExt cx="3419197" cy="2884167"/>
            </a:xfrm>
          </p:grpSpPr>
          <p:pic>
            <p:nvPicPr>
              <p:cNvPr id="15" name="Picture 2" descr="Full-size image (19 K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642"/>
              <a:stretch/>
            </p:blipFill>
            <p:spPr bwMode="auto">
              <a:xfrm>
                <a:off x="5055498" y="2198437"/>
                <a:ext cx="3287713" cy="259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Oval 17"/>
              <p:cNvSpPr/>
              <p:nvPr/>
            </p:nvSpPr>
            <p:spPr>
              <a:xfrm>
                <a:off x="5512283" y="2217041"/>
                <a:ext cx="767751" cy="22793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5378983" y="4559384"/>
                <a:ext cx="97975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lang="sv-SE" sz="1400" b="1" dirty="0" err="1">
                    <a:latin typeface="+mj-lt"/>
                  </a:rPr>
                  <a:t>First</a:t>
                </a:r>
                <a:r>
                  <a:rPr lang="sv-SE" sz="1400" b="1" dirty="0">
                    <a:latin typeface="+mj-lt"/>
                  </a:rPr>
                  <a:t> </a:t>
                </a:r>
                <a:r>
                  <a:rPr lang="sv-SE" sz="1400" b="1" dirty="0" err="1">
                    <a:latin typeface="+mj-lt"/>
                  </a:rPr>
                  <a:t>day</a:t>
                </a:r>
                <a:r>
                  <a:rPr lang="sv-SE" sz="1400" b="1" dirty="0">
                    <a:latin typeface="+mj-lt"/>
                  </a:rPr>
                  <a:t> </a:t>
                </a:r>
              </a:p>
              <a:p>
                <a:pPr algn="ctr"/>
                <a:r>
                  <a:rPr lang="sv-SE" sz="1400" b="1" dirty="0" err="1">
                    <a:latin typeface="+mj-lt"/>
                  </a:rPr>
                  <a:t>of</a:t>
                </a:r>
                <a:r>
                  <a:rPr lang="sv-SE" sz="1400" b="1" dirty="0">
                    <a:latin typeface="+mj-lt"/>
                  </a:rPr>
                  <a:t> </a:t>
                </a:r>
                <a:r>
                  <a:rPr lang="sv-SE" sz="1400" b="1" dirty="0" err="1">
                    <a:latin typeface="+mj-lt"/>
                  </a:rPr>
                  <a:t>birth</a:t>
                </a:r>
                <a:endParaRPr lang="sv-SE" sz="1400" b="1" dirty="0">
                  <a:latin typeface="+mj-lt"/>
                </a:endParaRPr>
              </a:p>
            </p:txBody>
          </p:sp>
          <p:sp>
            <p:nvSpPr>
              <p:cNvPr id="22" name="TextBox 4"/>
              <p:cNvSpPr txBox="1">
                <a:spLocks noChangeArrowheads="1"/>
              </p:cNvSpPr>
              <p:nvPr/>
            </p:nvSpPr>
            <p:spPr bwMode="auto">
              <a:xfrm>
                <a:off x="6233640" y="4548008"/>
                <a:ext cx="72167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lang="sv-SE" sz="1400" b="1" dirty="0">
                    <a:latin typeface="+mj-lt"/>
                  </a:rPr>
                  <a:t>2-4</a:t>
                </a:r>
              </a:p>
              <a:p>
                <a:pPr algn="ctr"/>
                <a:r>
                  <a:rPr lang="sv-SE" sz="1400" b="1" dirty="0" err="1">
                    <a:latin typeface="+mj-lt"/>
                  </a:rPr>
                  <a:t>weeks</a:t>
                </a:r>
                <a:endParaRPr lang="sv-SE" sz="1400" b="1" dirty="0">
                  <a:latin typeface="+mj-lt"/>
                </a:endParaRPr>
              </a:p>
            </p:txBody>
          </p:sp>
          <p:sp>
            <p:nvSpPr>
              <p:cNvPr id="25" name="TextBox 4"/>
              <p:cNvSpPr txBox="1">
                <a:spLocks noChangeArrowheads="1"/>
              </p:cNvSpPr>
              <p:nvPr/>
            </p:nvSpPr>
            <p:spPr bwMode="auto">
              <a:xfrm>
                <a:off x="6891106" y="4550280"/>
                <a:ext cx="830677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lang="sv-SE" sz="1400" b="1" dirty="0">
                    <a:latin typeface="+mj-lt"/>
                  </a:rPr>
                  <a:t>2-4</a:t>
                </a:r>
              </a:p>
              <a:p>
                <a:pPr algn="ctr"/>
                <a:r>
                  <a:rPr lang="sv-SE" sz="1400" b="1" dirty="0" err="1">
                    <a:latin typeface="+mj-lt"/>
                  </a:rPr>
                  <a:t>months</a:t>
                </a:r>
                <a:endParaRPr lang="sv-SE" sz="1400" b="1" dirty="0">
                  <a:latin typeface="+mj-lt"/>
                </a:endParaRPr>
              </a:p>
            </p:txBody>
          </p:sp>
          <p:sp>
            <p:nvSpPr>
              <p:cNvPr id="28" name="TextBox 4"/>
              <p:cNvSpPr txBox="1">
                <a:spLocks noChangeArrowheads="1"/>
              </p:cNvSpPr>
              <p:nvPr/>
            </p:nvSpPr>
            <p:spPr bwMode="auto">
              <a:xfrm>
                <a:off x="7644018" y="4552552"/>
                <a:ext cx="830677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lang="sv-SE" sz="1400" b="1" dirty="0">
                    <a:latin typeface="+mj-lt"/>
                  </a:rPr>
                  <a:t>4-6</a:t>
                </a:r>
              </a:p>
              <a:p>
                <a:pPr algn="ctr"/>
                <a:r>
                  <a:rPr lang="sv-SE" sz="1400" b="1" dirty="0" err="1">
                    <a:latin typeface="+mj-lt"/>
                  </a:rPr>
                  <a:t>months</a:t>
                </a:r>
                <a:endParaRPr lang="sv-SE" sz="1400" b="1" dirty="0">
                  <a:latin typeface="+mj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6200000">
              <a:off x="3423378" y="3333144"/>
              <a:ext cx="3172781" cy="326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/>
                <a:t>Lithium</a:t>
              </a:r>
              <a:r>
                <a:rPr lang="sv-SE" dirty="0"/>
                <a:t> in infant </a:t>
              </a:r>
              <a:r>
                <a:rPr lang="sv-SE" dirty="0" err="1"/>
                <a:t>urine</a:t>
              </a:r>
              <a:r>
                <a:rPr lang="sv-SE" dirty="0"/>
                <a:t> (µg/L)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6478292" y="5573396"/>
            <a:ext cx="2762841" cy="744191"/>
          </a:xfrm>
          <a:prstGeom prst="rect">
            <a:avLst/>
          </a:prstGeom>
        </p:spPr>
        <p:txBody>
          <a:bodyPr vert="horz" wrap="square" lIns="0" tIns="144000" rIns="0" bIns="1152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lvl="1">
              <a:spcBef>
                <a:spcPts val="900"/>
              </a:spcBef>
              <a:spcAft>
                <a:spcPts val="0"/>
              </a:spcAft>
              <a:buSzTx/>
            </a:pPr>
            <a:r>
              <a:rPr lang="en-US" sz="1400" i="1" dirty="0"/>
              <a:t>Harari et al. Rep </a:t>
            </a:r>
            <a:r>
              <a:rPr lang="en-US" sz="1400" i="1" dirty="0" err="1"/>
              <a:t>Tox</a:t>
            </a:r>
            <a:r>
              <a:rPr lang="en-US" sz="1400" i="1" dirty="0"/>
              <a:t>. 2012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21115" y="1857229"/>
            <a:ext cx="4168123" cy="744191"/>
          </a:xfrm>
          <a:prstGeom prst="rect">
            <a:avLst/>
          </a:prstGeom>
        </p:spPr>
        <p:txBody>
          <a:bodyPr vert="horz" wrap="square" lIns="0" tIns="144000" rIns="0" bIns="1152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dirty="0" err="1"/>
              <a:t>High</a:t>
            </a:r>
            <a:r>
              <a:rPr lang="sv-SE" sz="2000" dirty="0"/>
              <a:t> </a:t>
            </a:r>
            <a:r>
              <a:rPr lang="sv-SE" sz="2000" dirty="0" err="1"/>
              <a:t>correlation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maternal</a:t>
            </a:r>
            <a:r>
              <a:rPr lang="sv-SE" sz="2000" dirty="0"/>
              <a:t> and cord </a:t>
            </a:r>
            <a:r>
              <a:rPr lang="sv-SE" sz="2000" dirty="0" err="1"/>
              <a:t>blood</a:t>
            </a:r>
            <a:endParaRPr lang="sv-SE" sz="2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25877" y="1572791"/>
            <a:ext cx="3825296" cy="744191"/>
          </a:xfrm>
          <a:prstGeom prst="rect">
            <a:avLst/>
          </a:prstGeom>
        </p:spPr>
        <p:txBody>
          <a:bodyPr vert="horz" wrap="square" lIns="0" tIns="144000" rIns="0" bIns="1152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dirty="0"/>
              <a:t>The </a:t>
            </a:r>
            <a:r>
              <a:rPr lang="sv-SE" sz="2000" dirty="0" err="1"/>
              <a:t>lithium</a:t>
            </a:r>
            <a:r>
              <a:rPr lang="sv-SE" sz="2000" dirty="0"/>
              <a:t> </a:t>
            </a:r>
            <a:r>
              <a:rPr lang="sv-SE" sz="2000" dirty="0" err="1"/>
              <a:t>concentrations</a:t>
            </a:r>
            <a:r>
              <a:rPr lang="sv-SE" sz="2000" dirty="0"/>
              <a:t> in the </a:t>
            </a:r>
            <a:r>
              <a:rPr lang="sv-SE" sz="2000" dirty="0" err="1"/>
              <a:t>first</a:t>
            </a:r>
            <a:r>
              <a:rPr lang="sv-SE" sz="2000" dirty="0"/>
              <a:t> </a:t>
            </a:r>
            <a:r>
              <a:rPr lang="sv-SE" sz="2000" dirty="0" err="1"/>
              <a:t>urine</a:t>
            </a:r>
            <a:r>
              <a:rPr lang="sv-SE" sz="2000" dirty="0"/>
              <a:t> in </a:t>
            </a:r>
            <a:r>
              <a:rPr lang="sv-SE" sz="2000" dirty="0" err="1"/>
              <a:t>life</a:t>
            </a:r>
            <a:r>
              <a:rPr lang="sv-SE" sz="2000" dirty="0"/>
              <a:t> </a:t>
            </a:r>
            <a:r>
              <a:rPr lang="sv-SE" sz="2000" dirty="0" err="1"/>
              <a:t>were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</a:t>
            </a:r>
            <a:r>
              <a:rPr lang="sv-SE" sz="2000" dirty="0" err="1"/>
              <a:t>half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those</a:t>
            </a:r>
            <a:r>
              <a:rPr lang="sv-SE" sz="2000" dirty="0"/>
              <a:t> in </a:t>
            </a:r>
            <a:r>
              <a:rPr lang="sv-SE" sz="2000" dirty="0" err="1"/>
              <a:t>maternal</a:t>
            </a:r>
            <a:r>
              <a:rPr lang="sv-SE" sz="2000" dirty="0"/>
              <a:t> </a:t>
            </a:r>
            <a:r>
              <a:rPr lang="sv-SE" sz="2000" dirty="0" err="1"/>
              <a:t>urine</a:t>
            </a:r>
            <a:r>
              <a:rPr lang="sv-SE" sz="20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2320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6" grpId="0"/>
      <p:bldP spid="30" grpId="0"/>
      <p:bldP spid="31" grpId="0"/>
      <p:bldP spid="24" grpId="0"/>
    </p:bldLst>
  </p:timing>
</p:sld>
</file>

<file path=ppt/theme/theme1.xml><?xml version="1.0" encoding="utf-8"?>
<a:theme xmlns:a="http://schemas.openxmlformats.org/drawingml/2006/main" name="ki_mall_IMM">
  <a:themeElements>
    <a:clrScheme name="Karolinska Institutet">
      <a:dk1>
        <a:sysClr val="windowText" lastClr="000000"/>
      </a:dk1>
      <a:lt1>
        <a:sysClr val="window" lastClr="FFFFFF"/>
      </a:lt1>
      <a:dk2>
        <a:srgbClr val="808080"/>
      </a:dk2>
      <a:lt2>
        <a:srgbClr val="CACACA"/>
      </a:lt2>
      <a:accent1>
        <a:srgbClr val="870052"/>
      </a:accent1>
      <a:accent2>
        <a:srgbClr val="9FE6E9"/>
      </a:accent2>
      <a:accent3>
        <a:srgbClr val="D40963"/>
      </a:accent3>
      <a:accent4>
        <a:srgbClr val="8064A2"/>
      </a:accent4>
      <a:accent5>
        <a:srgbClr val="4BACC6"/>
      </a:accent5>
      <a:accent6>
        <a:srgbClr val="F79646"/>
      </a:accent6>
      <a:hlink>
        <a:srgbClr val="870052"/>
      </a:hlink>
      <a:folHlink>
        <a:srgbClr val="870052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DDE50DF-9FBB-4801-A909-9A62FE279CF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063E328-C907-4A98-AC96-9BBA8520DCA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00089C0-50A3-46B4-863A-014A1963387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E6B5A99-41AE-48DE-9C0F-1C4C4F3387E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57299E2-D96C-494D-ADF1-D26E0C63922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9A60F9D-71C0-4510-96F5-9B20B98DA47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CA5C175-6F35-4FCA-A477-F4D4F3801A7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A11BA6E-7C12-40F5-B5A8-A3776BB612B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1A17129-FB7D-4719-A0D1-FA9A6818013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322674A-5813-420A-93DE-3F34CCEF022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3166CE7-6B55-49E1-BDF3-BEF87DE5AEA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1295214-4179-41C9-9B66-1B24120DD25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AB65CD7-EC6F-4E20-89F0-23BF589E4B6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A6D8603-A916-422B-8E0C-5E35AED66B7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EC0E586-711C-4BE8-A4DF-35D61CBB0E3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096F921-031F-4A01-99E7-8CE8D282EF0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49CF4C3-965B-4F4E-8E86-291A7A4CC43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8252107-D132-4D5E-835E-2C630CA2A51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C878AE4-CF11-4C48-B2A9-201998DE338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60B3E9F-64CA-4434-A96D-D8ACCFB97EA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3DFC43E-6C50-42E5-A361-43C138E7C83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DE56A2F-D09C-4D08-9CD9-87779379342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11817F5-7D17-4B92-A19F-2A0933B81B9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BFB5693-0911-4561-A8B7-5BE9CF49A3B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2BAAFB0-B781-4710-943C-A906517F695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47BD585-92E0-4201-B2A7-8AE40CC9AFA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B4D445E-D547-4450-8DAF-DA76E2D87E0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727A09A-9A5E-41D9-9C6A-39C72BD2205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E1779D8-DF16-447B-A09A-F9088E3BFE5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8A95E0D-9ECA-4EA8-87B6-7C57C062EE9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8A3D871-36D9-43F5-947C-771DC3EA8F9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596144B-BFA2-4F6C-9933-1E0BE00B014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3E3CCCD-81DD-48C4-963C-E8248BC4862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583731C-D0AD-4777-B84B-EA69E63B77F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D41E761-E288-4A78-98E7-6A099E3917A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A7E237A-F21C-4B18-9939-28977AEEC10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1640559-5FCC-4899-9EEB-3CB756870A9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D5237E6-64E0-4F68-BA24-AB4177FFEC1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60479D5-89E7-48D1-B68D-3AEA5DF412A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BBAD762-1B4F-4927-B197-12E3D6816BF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E608616-7AC8-40AB-B497-F95FEA3CF42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EFA35E4-8C18-41BD-8162-57071033038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23DAAA1-2734-483E-849B-BB260875E88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36CBBB8-AF6C-4728-ADAB-A3CECD598FB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630116-CB5D-4229-A24B-AFF10E98340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ki_mall_IMM</Template>
  <TotalTime>18667</TotalTime>
  <Words>1202</Words>
  <Application>Microsoft Office PowerPoint</Application>
  <PresentationFormat>Presentazione su schermo (4:3)</PresentationFormat>
  <Paragraphs>269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Adobe Fan Heiti Std B</vt:lpstr>
      <vt:lpstr>Arial</vt:lpstr>
      <vt:lpstr>Calibri</vt:lpstr>
      <vt:lpstr>Gill Sans MT</vt:lpstr>
      <vt:lpstr>Times New Roman</vt:lpstr>
      <vt:lpstr>Wingdings</vt:lpstr>
      <vt:lpstr>ki_mall_IMM</vt:lpstr>
      <vt:lpstr>Presentazione standard di PowerPoint</vt:lpstr>
      <vt:lpstr>Drinking water contaminants: a public health problem </vt:lpstr>
      <vt:lpstr>Presentazione standard di PowerPoint</vt:lpstr>
      <vt:lpstr>Lithium in drinking water: a problem?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Consequences of the findings:</vt:lpstr>
      <vt:lpstr>Acknowledgments</vt:lpstr>
      <vt:lpstr>Presentazione standard di PowerPoint</vt:lpstr>
      <vt:lpstr>Presentazione standard di PowerPoint</vt:lpstr>
      <vt:lpstr>Thank you!</vt:lpstr>
    </vt:vector>
  </TitlesOfParts>
  <Company>Karolinska Institutet, IMM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Presentationens titel</dc:title>
  <dc:creator>Lena Ceesay</dc:creator>
  <cp:lastModifiedBy>Videorent-17</cp:lastModifiedBy>
  <cp:revision>271</cp:revision>
  <cp:lastPrinted>2015-10-05T15:53:09Z</cp:lastPrinted>
  <dcterms:created xsi:type="dcterms:W3CDTF">2014-09-05T11:40:25Z</dcterms:created>
  <dcterms:modified xsi:type="dcterms:W3CDTF">2017-10-27T07:01:02Z</dcterms:modified>
</cp:coreProperties>
</file>