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319" r:id="rId13"/>
    <p:sldId id="273" r:id="rId14"/>
    <p:sldId id="275" r:id="rId15"/>
    <p:sldId id="276" r:id="rId16"/>
    <p:sldId id="277" r:id="rId17"/>
    <p:sldId id="279" r:id="rId18"/>
    <p:sldId id="309" r:id="rId19"/>
    <p:sldId id="281" r:id="rId20"/>
    <p:sldId id="287" r:id="rId21"/>
    <p:sldId id="308" r:id="rId22"/>
    <p:sldId id="293" r:id="rId23"/>
    <p:sldId id="291" r:id="rId24"/>
    <p:sldId id="312" r:id="rId25"/>
    <p:sldId id="294" r:id="rId26"/>
    <p:sldId id="310" r:id="rId27"/>
    <p:sldId id="295" r:id="rId28"/>
    <p:sldId id="296" r:id="rId29"/>
    <p:sldId id="316" r:id="rId30"/>
    <p:sldId id="297" r:id="rId31"/>
    <p:sldId id="302" r:id="rId32"/>
    <p:sldId id="317" r:id="rId33"/>
    <p:sldId id="318" r:id="rId34"/>
    <p:sldId id="304" r:id="rId35"/>
    <p:sldId id="311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richardfuller\Desktop\Commission%20New%20Year%20files\Almost%20Final\Pollution%20charts%20013017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106861642294706E-2"/>
          <c:y val="2.37889769620757E-2"/>
          <c:w val="0.82664097602206499"/>
          <c:h val="0.67586629492325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Deaths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dPt>
          <c:dPt>
            <c:idx val="8"/>
            <c:invertIfNegative val="0"/>
            <c:bubble3D val="0"/>
            <c:spPr>
              <a:solidFill>
                <a:srgbClr val="FB8A0E"/>
              </a:solidFill>
              <a:ln>
                <a:noFill/>
              </a:ln>
            </c:spPr>
          </c:dPt>
          <c:errBars>
            <c:errBarType val="both"/>
            <c:errValType val="cust"/>
            <c:noEndCap val="0"/>
            <c:plus>
              <c:numRef>
                <c:f>Sheet1!$C$2:$C$10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22000</c:v>
                  </c:pt>
                  <c:pt idx="2">
                    <c:v>66000</c:v>
                  </c:pt>
                  <c:pt idx="3">
                    <c:v>119000</c:v>
                  </c:pt>
                  <c:pt idx="4">
                    <c:v>301000</c:v>
                  </c:pt>
                  <c:pt idx="5">
                    <c:v>531000</c:v>
                  </c:pt>
                  <c:pt idx="6">
                    <c:v>2296000</c:v>
                  </c:pt>
                  <c:pt idx="7">
                    <c:v>610000</c:v>
                  </c:pt>
                  <c:pt idx="8">
                    <c:v>2227000</c:v>
                  </c:pt>
                </c:numCache>
              </c:numRef>
            </c:plus>
            <c:minus>
              <c:numRef>
                <c:f>Sheet1!$D$2:$D$10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39000</c:v>
                  </c:pt>
                  <c:pt idx="2">
                    <c:v>68000</c:v>
                  </c:pt>
                  <c:pt idx="3">
                    <c:v>106000</c:v>
                  </c:pt>
                  <c:pt idx="4">
                    <c:v>320000</c:v>
                  </c:pt>
                  <c:pt idx="5">
                    <c:v>440000</c:v>
                  </c:pt>
                  <c:pt idx="6">
                    <c:v>1677000</c:v>
                  </c:pt>
                  <c:pt idx="7">
                    <c:v>620000</c:v>
                  </c:pt>
                  <c:pt idx="8">
                    <c:v>1918000</c:v>
                  </c:pt>
                </c:numCache>
              </c:numRef>
            </c:minus>
          </c:errBars>
          <c:cat>
            <c:strRef>
              <c:f>Sheet1!$A$2:$A$10</c:f>
              <c:strCache>
                <c:ptCount val="9"/>
                <c:pt idx="0">
                  <c:v>Ebola</c:v>
                </c:pt>
                <c:pt idx="1">
                  <c:v>War and Murder</c:v>
                </c:pt>
                <c:pt idx="2">
                  <c:v>Road Accidents</c:v>
                </c:pt>
                <c:pt idx="3">
                  <c:v>Malnutrition</c:v>
                </c:pt>
                <c:pt idx="4">
                  <c:v>Drug and Alcohol Use</c:v>
                </c:pt>
                <c:pt idx="5">
                  <c:v>AIDS, Malaria &amp; TB</c:v>
                </c:pt>
                <c:pt idx="6">
                  <c:v>Diet High in Sodium</c:v>
                </c:pt>
                <c:pt idx="7">
                  <c:v>Tobacco Smoking</c:v>
                </c:pt>
                <c:pt idx="8">
                  <c:v>Total Pollution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11300</c:v>
                </c:pt>
                <c:pt idx="1">
                  <c:v>409000</c:v>
                </c:pt>
                <c:pt idx="2">
                  <c:v>1362000</c:v>
                </c:pt>
                <c:pt idx="3">
                  <c:v>1414000</c:v>
                </c:pt>
                <c:pt idx="4">
                  <c:v>2750000</c:v>
                </c:pt>
                <c:pt idx="5">
                  <c:v>3036000</c:v>
                </c:pt>
                <c:pt idx="6">
                  <c:v>4123000</c:v>
                </c:pt>
                <c:pt idx="7">
                  <c:v>7165000</c:v>
                </c:pt>
                <c:pt idx="8" formatCode="General">
                  <c:v>9000000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1590784"/>
        <c:axId val="81275136"/>
      </c:barChart>
      <c:catAx>
        <c:axId val="81590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1275136"/>
        <c:crosses val="autoZero"/>
        <c:auto val="1"/>
        <c:lblAlgn val="ctr"/>
        <c:lblOffset val="100"/>
        <c:noMultiLvlLbl val="0"/>
      </c:catAx>
      <c:valAx>
        <c:axId val="81275136"/>
        <c:scaling>
          <c:orientation val="minMax"/>
          <c:max val="1200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588"/>
            </a:pPr>
            <a:endParaRPr lang="en-US"/>
          </a:p>
        </c:txPr>
        <c:crossAx val="81590784"/>
        <c:crosses val="autoZero"/>
        <c:crossBetween val="between"/>
        <c:dispUnits>
          <c:builtInUnit val="millions"/>
          <c:dispUnitsLbl>
            <c:layout/>
            <c:txPr>
              <a:bodyPr rot="-5400000" vert="horz"/>
              <a:lstStyle/>
              <a:p>
                <a:pPr algn="ctr" rtl="1"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</c:dispUnitsLbl>
        </c:dispUnits>
      </c:valAx>
      <c:spPr>
        <a:noFill/>
        <a:ln w="25366">
          <a:noFill/>
        </a:ln>
      </c:spPr>
    </c:plotArea>
    <c:plotVisOnly val="1"/>
    <c:dispBlanksAs val="gap"/>
    <c:showDLblsOverMax val="0"/>
  </c:chart>
  <c:txPr>
    <a:bodyPr/>
    <a:lstStyle/>
    <a:p>
      <a:pPr>
        <a:defRPr sz="1786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5"/>
          <c:order val="0"/>
          <c:tx>
            <c:strRef>
              <c:f>'Pollution over Time'!$A$23</c:f>
              <c:strCache>
                <c:ptCount val="1"/>
                <c:pt idx="0">
                  <c:v>All-Modern</c:v>
                </c:pt>
              </c:strCache>
            </c:strRef>
          </c:tx>
          <c:spPr>
            <a:ln>
              <a:solidFill>
                <a:srgbClr val="199DD4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77933C"/>
                </a:solidFill>
              </a:ln>
            </c:spPr>
          </c:marker>
          <c:cat>
            <c:numRef>
              <c:f>'Pollution over Time'!$D$4:$I$4</c:f>
              <c:numCache>
                <c:formatCode>0</c:formatCode>
                <c:ptCount val="6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</c:numCache>
            </c:numRef>
          </c:cat>
          <c:val>
            <c:numRef>
              <c:f>'Pollution over Time'!$D$23:$I$23</c:f>
              <c:numCache>
                <c:formatCode>General</c:formatCode>
                <c:ptCount val="6"/>
                <c:pt idx="0">
                  <c:v>4301541.8504611999</c:v>
                </c:pt>
                <c:pt idx="1">
                  <c:v>4593297.1731348997</c:v>
                </c:pt>
                <c:pt idx="2">
                  <c:v>4822093.1713258</c:v>
                </c:pt>
                <c:pt idx="3">
                  <c:v>5046844.2297058003</c:v>
                </c:pt>
                <c:pt idx="4">
                  <c:v>5121761.6617411003</c:v>
                </c:pt>
                <c:pt idx="5">
                  <c:v>5506932.9511650996</c:v>
                </c:pt>
              </c:numCache>
            </c:numRef>
          </c:val>
          <c:smooth val="0"/>
        </c:ser>
        <c:ser>
          <c:idx val="6"/>
          <c:order val="1"/>
          <c:tx>
            <c:strRef>
              <c:f>'Pollution over Time'!$A$24</c:f>
              <c:strCache>
                <c:ptCount val="1"/>
                <c:pt idx="0">
                  <c:v>All-Traditional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'Pollution over Time'!$D$4:$I$4</c:f>
              <c:numCache>
                <c:formatCode>0</c:formatCode>
                <c:ptCount val="6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</c:numCache>
            </c:numRef>
          </c:cat>
          <c:val>
            <c:numRef>
              <c:f>'Pollution over Time'!$D$24:$I$24</c:f>
              <c:numCache>
                <c:formatCode>General</c:formatCode>
                <c:ptCount val="6"/>
                <c:pt idx="0">
                  <c:v>5804595.4195518997</c:v>
                </c:pt>
                <c:pt idx="1">
                  <c:v>5502493.1893680003</c:v>
                </c:pt>
                <c:pt idx="2">
                  <c:v>5246628.6158085996</c:v>
                </c:pt>
                <c:pt idx="3">
                  <c:v>5031109.5808795998</c:v>
                </c:pt>
                <c:pt idx="4">
                  <c:v>4623027.9079107996</c:v>
                </c:pt>
                <c:pt idx="5">
                  <c:v>4232295.4906184003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649792"/>
        <c:axId val="84776576"/>
      </c:lineChart>
      <c:catAx>
        <c:axId val="79649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 Of Data Collection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/>
                <a:cs typeface="Arial"/>
              </a:defRPr>
            </a:pPr>
            <a:endParaRPr lang="en-US"/>
          </a:p>
        </c:txPr>
        <c:crossAx val="84776576"/>
        <c:crosses val="autoZero"/>
        <c:auto val="1"/>
        <c:lblAlgn val="ctr"/>
        <c:lblOffset val="100"/>
        <c:noMultiLvlLbl val="0"/>
      </c:catAx>
      <c:valAx>
        <c:axId val="847765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Deaths Attributed to Pollution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/>
                <a:cs typeface="Arial"/>
              </a:defRPr>
            </a:pPr>
            <a:endParaRPr lang="en-US"/>
          </a:p>
        </c:txPr>
        <c:crossAx val="79649792"/>
        <c:crosses val="autoZero"/>
        <c:crossBetween val="between"/>
        <c:dispUnits>
          <c:builtInUnit val="millions"/>
          <c:dispUnitsLbl>
            <c:layout/>
          </c:dispUnitsLbl>
        </c:dispUnits>
      </c:valAx>
      <c:spPr>
        <a:noFill/>
      </c:spPr>
    </c:plotArea>
    <c:legend>
      <c:legendPos val="r"/>
      <c:layout>
        <c:manualLayout>
          <c:xMode val="edge"/>
          <c:yMode val="edge"/>
          <c:x val="0.84816478157769404"/>
          <c:y val="0.23225113417114199"/>
          <c:w val="0.15183522337004199"/>
          <c:h val="0.43222569245883402"/>
        </c:manualLayout>
      </c:layout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NCDs</c:v>
                </c:pt>
              </c:strCache>
            </c:strRef>
          </c:tx>
          <c:spPr>
            <a:solidFill>
              <a:srgbClr val="199DD4"/>
            </a:solidFill>
          </c:spPr>
          <c:invertIfNegative val="0"/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6.6</c:v>
                </c:pt>
                <c:pt idx="1">
                  <c:v>5.2</c:v>
                </c:pt>
                <c:pt idx="2">
                  <c:v>0</c:v>
                </c:pt>
                <c:pt idx="3">
                  <c:v>0.85</c:v>
                </c:pt>
                <c:pt idx="4">
                  <c:v>0.7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Communicable Diseases</c:v>
                </c:pt>
              </c:strCache>
            </c:strRef>
          </c:tx>
          <c:spPr>
            <a:solidFill>
              <a:srgbClr val="FB8A0E"/>
            </a:solidFill>
          </c:spPr>
          <c:invertIfNegative val="0"/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</c:v>
                </c:pt>
                <c:pt idx="1">
                  <c:v>1.4</c:v>
                </c:pt>
                <c:pt idx="2">
                  <c:v>1.7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163456"/>
        <c:axId val="94423872"/>
      </c:barChart>
      <c:catAx>
        <c:axId val="94163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4423872"/>
        <c:crosses val="autoZero"/>
        <c:auto val="1"/>
        <c:lblAlgn val="ctr"/>
        <c:lblOffset val="100"/>
        <c:noMultiLvlLbl val="0"/>
      </c:catAx>
      <c:valAx>
        <c:axId val="944238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941634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 i="0">
              <a:latin typeface="Arial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Deaths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Deaths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B8A0E"/>
              </a:solidFill>
            </c:spPr>
          </c:dPt>
          <c:dPt>
            <c:idx val="1"/>
            <c:invertIfNegative val="0"/>
            <c:bubble3D val="0"/>
            <c:spPr>
              <a:solidFill>
                <a:srgbClr val="199DD4"/>
              </a:solidFill>
            </c:spPr>
          </c:dPt>
          <c:cat>
            <c:strRef>
              <c:f>Sheet1!$A$2:$A$3</c:f>
              <c:strCache>
                <c:ptCount val="2"/>
                <c:pt idx="0">
                  <c:v>Total Pollution</c:v>
                </c:pt>
                <c:pt idx="1">
                  <c:v>AIDS, Malaria &amp; Tuberculosis (2012)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axId val="97986048"/>
        <c:axId val="73841984"/>
      </c:barChart>
      <c:catAx>
        <c:axId val="97986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"/>
              </a:defRPr>
            </a:pPr>
            <a:endParaRPr lang="en-US"/>
          </a:p>
        </c:txPr>
        <c:crossAx val="73841984"/>
        <c:crosses val="autoZero"/>
        <c:auto val="1"/>
        <c:lblAlgn val="ctr"/>
        <c:lblOffset val="100"/>
        <c:noMultiLvlLbl val="0"/>
      </c:catAx>
      <c:valAx>
        <c:axId val="73841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latin typeface="Arial"/>
              </a:defRPr>
            </a:pPr>
            <a:endParaRPr lang="en-US"/>
          </a:p>
        </c:txPr>
        <c:crossAx val="97986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Development Assistance $</a:t>
            </a:r>
            <a:endParaRPr lang="en-US" sz="18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Deaths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B8A0E"/>
              </a:solidFill>
            </c:spPr>
          </c:dPt>
          <c:dPt>
            <c:idx val="1"/>
            <c:invertIfNegative val="0"/>
            <c:bubble3D val="0"/>
            <c:spPr>
              <a:solidFill>
                <a:srgbClr val="199DD4"/>
              </a:solidFill>
            </c:spPr>
          </c:dPt>
          <c:cat>
            <c:strRef>
              <c:f>Sheet1!$A$2:$A$3</c:f>
              <c:strCache>
                <c:ptCount val="2"/>
                <c:pt idx="0">
                  <c:v>Pollution (Chemicals/Soil and Ambient Air)</c:v>
                </c:pt>
                <c:pt idx="1">
                  <c:v>HIV/AIDS, Malaria &amp; Tuberculosis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axId val="95739904"/>
        <c:axId val="81283328"/>
      </c:barChart>
      <c:catAx>
        <c:axId val="95739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"/>
              </a:defRPr>
            </a:pPr>
            <a:endParaRPr lang="en-US"/>
          </a:p>
        </c:txPr>
        <c:crossAx val="81283328"/>
        <c:crosses val="autoZero"/>
        <c:auto val="1"/>
        <c:lblAlgn val="ctr"/>
        <c:lblOffset val="100"/>
        <c:noMultiLvlLbl val="0"/>
      </c:catAx>
      <c:valAx>
        <c:axId val="81283328"/>
        <c:scaling>
          <c:orientation val="minMax"/>
          <c:max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latin typeface="Arial"/>
              </a:defRPr>
            </a:pPr>
            <a:endParaRPr lang="en-US"/>
          </a:p>
        </c:txPr>
        <c:crossAx val="95739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85AFA-8866-4F2E-884C-548FB5838D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18525-4604-4A9B-AEA7-EDCEB744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8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2050" y="7239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b="1">
                <a:ea typeface="ＭＳ Ｐゴシック" charset="-128"/>
                <a:sym typeface="Noteworthy Bold" charset="0"/>
              </a:rPr>
              <a:t>Burden of disease, economic costs, enormous.  Solutions are doable.  Google can play a big part, using technology</a:t>
            </a:r>
          </a:p>
          <a:p>
            <a:endParaRPr lang="en-US" altLang="en-US" sz="2000" b="1">
              <a:ea typeface="ＭＳ Ｐゴシック" charset="-128"/>
              <a:sym typeface="Noteworthy Bold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3211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en-US" altLang="en-US" sz="2800" dirty="0" smtClean="0">
                <a:ea typeface="ＭＳ Ｐゴシック" charset="-128"/>
              </a:rPr>
              <a:t>Modern pollution not well researched: </a:t>
            </a:r>
            <a:br>
              <a:rPr lang="en-US" altLang="en-US" sz="2800" dirty="0" smtClean="0">
                <a:ea typeface="ＭＳ Ｐゴシック" charset="-128"/>
              </a:rPr>
            </a:br>
            <a:endParaRPr lang="en-US" altLang="en-US" sz="2800" dirty="0" smtClean="0">
              <a:ea typeface="ＭＳ Ｐゴシック" charset="-128"/>
            </a:endParaRPr>
          </a:p>
          <a:p>
            <a:pPr>
              <a:spcAft>
                <a:spcPts val="600"/>
              </a:spcAft>
            </a:pPr>
            <a:r>
              <a:rPr lang="en-US" altLang="en-US" sz="2800" dirty="0" smtClean="0">
                <a:ea typeface="ＭＳ Ｐゴシック" charset="-128"/>
              </a:rPr>
              <a:t>Burden of Disease underestimated</a:t>
            </a:r>
          </a:p>
          <a:p>
            <a:pPr>
              <a:spcAft>
                <a:spcPts val="600"/>
              </a:spcAft>
            </a:pPr>
            <a:r>
              <a:rPr lang="en-US" altLang="en-US" sz="2800" dirty="0" smtClean="0">
                <a:ea typeface="ＭＳ Ｐゴシック" charset="-128"/>
              </a:rPr>
              <a:t>Soil and chemicals—very limited coverage: </a:t>
            </a:r>
            <a:br>
              <a:rPr lang="en-US" altLang="en-US" sz="2800" dirty="0" smtClean="0">
                <a:ea typeface="ＭＳ Ｐゴシック" charset="-128"/>
              </a:rPr>
            </a:br>
            <a:r>
              <a:rPr lang="en-US" altLang="en-US" sz="2800" dirty="0" smtClean="0">
                <a:ea typeface="ＭＳ Ｐゴシック" charset="-128"/>
              </a:rPr>
              <a:t>only lead exposures from gasoline phase-out</a:t>
            </a:r>
          </a:p>
          <a:p>
            <a:pPr>
              <a:spcAft>
                <a:spcPts val="600"/>
              </a:spcAft>
            </a:pPr>
            <a:r>
              <a:rPr lang="en-US" altLang="en-US" sz="2800" dirty="0" smtClean="0">
                <a:ea typeface="ＭＳ Ｐゴシック" charset="-128"/>
              </a:rPr>
              <a:t>Other toxins NOT included in estimates</a:t>
            </a:r>
          </a:p>
          <a:p>
            <a:pPr lvl="1">
              <a:spcBef>
                <a:spcPct val="0"/>
              </a:spcBef>
            </a:pPr>
            <a:r>
              <a:rPr lang="en-US" altLang="en-US" sz="2400" dirty="0" smtClean="0">
                <a:ea typeface="ＭＳ Ｐゴシック" charset="-128"/>
              </a:rPr>
              <a:t>Mercury, arsenic, chromium, asbestos</a:t>
            </a:r>
          </a:p>
          <a:p>
            <a:pPr lvl="1">
              <a:spcBef>
                <a:spcPct val="0"/>
              </a:spcBef>
            </a:pPr>
            <a:r>
              <a:rPr lang="en-US" altLang="en-US" sz="2400" dirty="0" smtClean="0">
                <a:ea typeface="ＭＳ Ｐゴシック" charset="-128"/>
              </a:rPr>
              <a:t>Pesticides</a:t>
            </a:r>
          </a:p>
          <a:p>
            <a:pPr lvl="1">
              <a:spcBef>
                <a:spcPct val="0"/>
              </a:spcBef>
            </a:pPr>
            <a:r>
              <a:rPr lang="en-US" altLang="en-US" sz="2400" dirty="0" smtClean="0">
                <a:ea typeface="ＭＳ Ｐゴシック" charset="-128"/>
              </a:rPr>
              <a:t>Endocrine disruptors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D1539EA2-DB86-3043-9AAB-0296B864F205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- not in Lancet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8546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Far too little is known about the global distribution of these chemicals, patterns of exposure, and disease burden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3803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Some greenhouse gases (carbon black/soot/PM2.5) are toxic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  <a:p>
            <a:pPr eaLnBrk="1" hangingPunct="1"/>
            <a:r>
              <a:rPr lang="en-US" altLang="en-US" sz="2800">
                <a:ea typeface="ＭＳ Ｐゴシック" charset="-128"/>
              </a:rPr>
              <a:t>High carbon intensity industries are often highly toxic as well</a:t>
            </a:r>
          </a:p>
          <a:p>
            <a:pPr lvl="1" eaLnBrk="1" hangingPunct="1"/>
            <a:r>
              <a:rPr lang="en-US" altLang="en-US" sz="2400">
                <a:ea typeface="ＭＳ Ｐゴシック" charset="-128"/>
              </a:rPr>
              <a:t> Electricity generation, especially coal</a:t>
            </a:r>
          </a:p>
          <a:p>
            <a:pPr lvl="1" eaLnBrk="1" hangingPunct="1"/>
            <a:r>
              <a:rPr lang="en-US" altLang="en-US" sz="2400">
                <a:ea typeface="ＭＳ Ｐゴシック" charset="-128"/>
              </a:rPr>
              <a:t> Transportation – mobile sources of particulates</a:t>
            </a:r>
          </a:p>
          <a:p>
            <a:pPr lvl="1" eaLnBrk="1" hangingPunct="1"/>
            <a:r>
              <a:rPr lang="en-US" altLang="en-US" sz="2400">
                <a:ea typeface="ＭＳ Ｐゴシック" charset="-128"/>
              </a:rPr>
              <a:t> Mining and deforestation</a:t>
            </a:r>
          </a:p>
          <a:p>
            <a:pPr lvl="1" eaLnBrk="1" hangingPunct="1"/>
            <a:r>
              <a:rPr lang="en-US" altLang="en-US" sz="2400">
                <a:ea typeface="ＭＳ Ｐゴシック" charset="-128"/>
              </a:rPr>
              <a:t> Chemical manufacture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F05C6CC4-516A-0345-A9F5-431047BA64A4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608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charset="-128"/>
              </a:rPr>
              <a:t>Kuznets </a:t>
            </a:r>
            <a:r>
              <a:rPr lang="en-US" altLang="en-US" dirty="0">
                <a:ea typeface="ＭＳ Ｐゴシック" charset="-128"/>
              </a:rPr>
              <a:t>curve hypothesis (you must go through a polluting phase to grow) does not hold for toxic pollution</a:t>
            </a: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09E6841-3D12-7240-88DA-5C34D0DC8CFF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939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92% of deaths from pollution-related disease occur in low- and middle-income countries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In countries at all income levels, pollution disproportionately affects the poor and marginalized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Women, children, the elderly and minorities are the main victims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Contrast these sad realities with Pope Francis’ visionary social and environmental teaching in his encyclical, </a:t>
            </a:r>
            <a:r>
              <a:rPr lang="en-US" i="1" dirty="0" err="1" smtClean="0"/>
              <a:t>Laudato</a:t>
            </a:r>
            <a:r>
              <a:rPr lang="en-US" i="1" dirty="0" smtClean="0"/>
              <a:t> Si’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12514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Pollution threatens the human right to life, health and well-being</a:t>
            </a:r>
          </a:p>
          <a:p>
            <a:r>
              <a:rPr lang="en-US" sz="1200" dirty="0" smtClean="0"/>
              <a:t>It affects the rights of the child, the right to safe work, and protection of the most vulnerable</a:t>
            </a:r>
          </a:p>
          <a:p>
            <a:r>
              <a:rPr lang="en-US" sz="1200" dirty="0" smtClean="0"/>
              <a:t>Many countries recognize the right to a healthy environment</a:t>
            </a:r>
          </a:p>
          <a:p>
            <a:r>
              <a:rPr lang="en-US" sz="1200" dirty="0" smtClean="0"/>
              <a:t>Violating these rights often reflects environmental injustice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36723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Clr>
                <a:srgbClr val="E48621"/>
              </a:buClr>
            </a:pPr>
            <a:r>
              <a:rPr lang="en-US" altLang="en-US" sz="3000" dirty="0" smtClean="0"/>
              <a:t>Progress on pollution advances all SDGs, especially</a:t>
            </a:r>
          </a:p>
          <a:p>
            <a:pPr lvl="1">
              <a:lnSpc>
                <a:spcPct val="80000"/>
              </a:lnSpc>
              <a:buClr>
                <a:srgbClr val="E48621"/>
              </a:buClr>
            </a:pPr>
            <a:r>
              <a:rPr lang="en-US" altLang="en-US" sz="2600" dirty="0" smtClean="0"/>
              <a:t>Goal 1: end poverty </a:t>
            </a:r>
          </a:p>
          <a:p>
            <a:pPr lvl="1">
              <a:lnSpc>
                <a:spcPct val="80000"/>
              </a:lnSpc>
              <a:buClr>
                <a:srgbClr val="E48621"/>
              </a:buClr>
            </a:pPr>
            <a:r>
              <a:rPr lang="en-US" altLang="en-US" sz="2600" dirty="0" smtClean="0"/>
              <a:t>Goal 6: clean water</a:t>
            </a:r>
          </a:p>
          <a:p>
            <a:pPr lvl="1">
              <a:lnSpc>
                <a:spcPct val="80000"/>
              </a:lnSpc>
              <a:buClr>
                <a:srgbClr val="E48621"/>
              </a:buClr>
            </a:pPr>
            <a:r>
              <a:rPr lang="en-US" altLang="en-US" sz="2600" dirty="0" smtClean="0"/>
              <a:t>Goal 11: sustainable cities</a:t>
            </a:r>
          </a:p>
          <a:p>
            <a:pPr lvl="1">
              <a:lnSpc>
                <a:spcPct val="80000"/>
              </a:lnSpc>
              <a:buClr>
                <a:srgbClr val="E48621"/>
              </a:buClr>
            </a:pPr>
            <a:r>
              <a:rPr lang="en-US" altLang="en-US" sz="2600" dirty="0" smtClean="0"/>
              <a:t>Goal 12: responsible production and consumption</a:t>
            </a:r>
          </a:p>
          <a:p>
            <a:pPr lvl="1">
              <a:lnSpc>
                <a:spcPct val="80000"/>
              </a:lnSpc>
              <a:buClr>
                <a:srgbClr val="E48621"/>
              </a:buClr>
            </a:pPr>
            <a:r>
              <a:rPr lang="en-US" altLang="en-US" sz="2600" dirty="0" smtClean="0"/>
              <a:t>Goal 13: slow climate change – Progress toward SDG 13 will help to control pollution </a:t>
            </a:r>
          </a:p>
          <a:p>
            <a:pPr>
              <a:lnSpc>
                <a:spcPct val="80000"/>
              </a:lnSpc>
              <a:buClr>
                <a:srgbClr val="E48621"/>
              </a:buClr>
            </a:pPr>
            <a:endParaRPr lang="en-US" altLang="en-US" sz="3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84837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buClr>
                <a:srgbClr val="E48621"/>
              </a:buClr>
              <a:buFontTx/>
              <a:buChar char="•"/>
            </a:pPr>
            <a:r>
              <a:rPr lang="en-US" altLang="en-US">
                <a:ea typeface="ＭＳ Ｐゴシック" charset="-128"/>
              </a:rPr>
              <a:t>Urban air pollution – just beginning as a focal area</a:t>
            </a:r>
          </a:p>
          <a:p>
            <a:pPr marL="285750" indent="-285750" eaLnBrk="1" hangingPunct="1">
              <a:buClr>
                <a:srgbClr val="E48621"/>
              </a:buClr>
              <a:buFontTx/>
              <a:buChar char="•"/>
            </a:pPr>
            <a:r>
              <a:rPr lang="en-US" altLang="en-US">
                <a:ea typeface="ＭＳ Ｐゴシック" charset="-128"/>
              </a:rPr>
              <a:t>Soil - only some chemicals partially funded (pesticides, mercury, others)</a:t>
            </a:r>
          </a:p>
          <a:p>
            <a:pPr marL="285750" indent="-285750" eaLnBrk="1" hangingPunct="1">
              <a:buClr>
                <a:srgbClr val="E48621"/>
              </a:buClr>
              <a:buFontTx/>
              <a:buChar char="•"/>
            </a:pPr>
            <a:r>
              <a:rPr lang="en-US" altLang="en-US">
                <a:ea typeface="ＭＳ Ｐゴシック" charset="-128"/>
              </a:rPr>
              <a:t>GBD studies don’t include most diseases from toxins in soil and water   </a:t>
            </a:r>
          </a:p>
          <a:p>
            <a:pPr marL="285750" indent="-285750" eaLnBrk="1" hangingPunct="1">
              <a:buClr>
                <a:srgbClr val="E48621"/>
              </a:buClr>
              <a:buFontTx/>
              <a:buChar char="•"/>
            </a:pPr>
            <a:r>
              <a:rPr lang="en-US" altLang="en-US">
                <a:ea typeface="ＭＳ Ｐゴシック" charset="-128"/>
              </a:rPr>
              <a:t>LMICs lack national data, demand is low  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C5DA5D01-42DD-8E48-BEF2-1D10D707CF75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Household air pollution; </a:t>
            </a:r>
          </a:p>
          <a:p>
            <a:r>
              <a:rPr lang="en-US" sz="1200" dirty="0" smtClean="0"/>
              <a:t>Ambient air pollution -  fine particulate (PM </a:t>
            </a:r>
            <a:r>
              <a:rPr lang="en-US" sz="900" dirty="0" smtClean="0"/>
              <a:t>2.5</a:t>
            </a:r>
            <a:r>
              <a:rPr lang="en-US" sz="1200" dirty="0" smtClean="0"/>
              <a:t>) pollution and low-level ozone pollution;</a:t>
            </a:r>
          </a:p>
          <a:p>
            <a:r>
              <a:rPr lang="en-US" sz="1200" dirty="0" smtClean="0"/>
              <a:t>Water pollution – unsafe water source and inadequate sanitation; </a:t>
            </a:r>
          </a:p>
          <a:p>
            <a:r>
              <a:rPr lang="en-US" sz="1200" dirty="0" smtClean="0"/>
              <a:t>Soil pollution at active and abandoned industrial and mining sites; </a:t>
            </a:r>
          </a:p>
          <a:p>
            <a:r>
              <a:rPr lang="en-US" sz="1200" dirty="0" smtClean="0"/>
              <a:t>Occupational exposures to toxic chemicals and pesticides;  </a:t>
            </a:r>
            <a:r>
              <a:rPr lang="en-US" sz="1200" i="1" dirty="0" smtClean="0"/>
              <a:t>and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Lead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5339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Modern pollution is the product of a ‘take-make-use-dispose’ economic paradigm that Pope Francis has termed a “throwaway culture”.</a:t>
            </a:r>
          </a:p>
          <a:p>
            <a:r>
              <a:rPr lang="en-US" dirty="0" smtClean="0"/>
              <a:t>Pollution can be sharply reduced by transition toward a more sustainable, less wasteful economic paradigm.</a:t>
            </a:r>
          </a:p>
          <a:p>
            <a:r>
              <a:rPr lang="en-US" dirty="0" smtClean="0"/>
              <a:t>High-income and some mid-income countries are making good progress against pollution and have developed and implemented cost-effective control strategies based on law, policy and technology. </a:t>
            </a:r>
          </a:p>
          <a:p>
            <a:r>
              <a:rPr lang="en-US" dirty="0" smtClean="0"/>
              <a:t>These strategies are ready to be exported globally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29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85061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 of ambient air pollution in the United States yields about $30 in benefits for every dollar invested (95% CI $4 - $88). </a:t>
            </a:r>
          </a:p>
          <a:p>
            <a:r>
              <a:rPr lang="en-US" dirty="0" smtClean="0"/>
              <a:t>An aggregate benefit of $1.5 trillion against an investment since 1970 of $65 billion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Removal of lead from gasoline has added billions of dollars to economies around the world through the increased intelligence and economic productivity of lead-free generations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30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6624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 of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2286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Civil society</a:t>
            </a:r>
            <a:r>
              <a:rPr lang="en-US" baseline="0" dirty="0" smtClean="0"/>
              <a:t> a critical 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32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8372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Phil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13" indent="-228562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99937" indent="-228562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063" indent="-228562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187" indent="-228562" defTabSz="45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312" indent="-228562" defTabSz="45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438" indent="-228562" defTabSz="45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562" indent="-228562" defTabSz="45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E5561DEC-3CBE-4620-89D2-7EBD9E3F7E79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E01B4-EC53-4B01-99D3-37C6B46C7139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0A3E1AB2-E369-504C-8193-8FBDF45F8810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03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Rich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4597F825-CD87-E641-8326-EFF9BB576FCA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6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4597F825-CD87-E641-8326-EFF9BB576FCA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32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F6914185-1088-3F4B-9C9E-A114668AEAB6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094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charset="-128"/>
              </a:rPr>
              <a:t>Lead acid batteries are used in cars, </a:t>
            </a:r>
            <a:r>
              <a:rPr lang="en-US" altLang="en-US" b="1" dirty="0">
                <a:ea typeface="ＭＳ Ｐゴシック" charset="-128"/>
              </a:rPr>
              <a:t>solar panels,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13A03A4-ACE9-1D4E-B08A-99CEB3166442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80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Pollution was responsible in 2015 for 268 million DALYs—254 million years of life lost and 14 million years lived with disability.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Air pollution – 6.5 million deaths</a:t>
            </a:r>
          </a:p>
          <a:p>
            <a:r>
              <a:rPr lang="en-US" dirty="0" smtClean="0"/>
              <a:t>Water pollution 1.8 million deaths</a:t>
            </a:r>
          </a:p>
          <a:p>
            <a:r>
              <a:rPr lang="en-US" dirty="0" smtClean="0"/>
              <a:t>Soil pollution – 0.5 million deaths</a:t>
            </a:r>
          </a:p>
          <a:p>
            <a:r>
              <a:rPr lang="en-US" dirty="0" smtClean="0"/>
              <a:t>Occupational pollution 0.8 million deaths</a:t>
            </a:r>
          </a:p>
          <a:p>
            <a:r>
              <a:rPr lang="en-US" dirty="0" smtClean="0"/>
              <a:t>Lead – 0.5 million deaths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0152B-0980-2F49-851A-ED905570656D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147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charset="-128"/>
              </a:rPr>
              <a:t>Pollution – The Largest Causes of Premature Death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There are two other combined risk factors that are also about 10 million. All dietary risks, and hypertension.  These are (somewhat) self-inflicted requiring behavioral solutions.  Pollution is (mostly) imposed on others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3E37F5CE-253C-034B-9138-211F93FB1670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4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2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0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21733"/>
            <a:ext cx="9143999" cy="5741457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23134" y="0"/>
            <a:ext cx="520865" cy="321733"/>
          </a:xfrm>
          <a:prstGeom prst="rect">
            <a:avLst/>
          </a:prstGeom>
          <a:solidFill>
            <a:srgbClr val="FB8A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102269" y="0"/>
            <a:ext cx="520865" cy="321733"/>
          </a:xfrm>
          <a:prstGeom prst="rect">
            <a:avLst/>
          </a:prstGeom>
          <a:solidFill>
            <a:srgbClr val="199D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83864" y="0"/>
            <a:ext cx="7455405" cy="3217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520865" cy="3217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LANCET_MASTHEAD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25" y="6370030"/>
            <a:ext cx="1521138" cy="167438"/>
          </a:xfrm>
          <a:prstGeom prst="rect">
            <a:avLst/>
          </a:prstGeom>
        </p:spPr>
      </p:pic>
      <p:pic>
        <p:nvPicPr>
          <p:cNvPr id="10" name="Picture 9" descr="MS_Icahn_CMYK_Hrztl-01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/>
          <a:stretch/>
        </p:blipFill>
        <p:spPr>
          <a:xfrm>
            <a:off x="7620000" y="6169904"/>
            <a:ext cx="1311034" cy="574938"/>
          </a:xfrm>
          <a:prstGeom prst="rect">
            <a:avLst/>
          </a:prstGeom>
        </p:spPr>
      </p:pic>
      <p:pic>
        <p:nvPicPr>
          <p:cNvPr id="11" name="Picture 10" descr="PureEarth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15" y="6295509"/>
            <a:ext cx="1173890" cy="32161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495934" y="6262105"/>
            <a:ext cx="0" cy="38841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924550" y="6262105"/>
            <a:ext cx="0" cy="38841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94964" y="432315"/>
            <a:ext cx="8102936" cy="5539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1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0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6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6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4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7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41BE7-61C9-4296-BDE2-1099687F5B3B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74C7-D116-4326-8CA4-1B2060A1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rice Zambia 08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4737593"/>
            <a:ext cx="9144000" cy="21204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8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7099300" y="2617791"/>
            <a:ext cx="129838" cy="34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1" y="5321678"/>
            <a:ext cx="9144001" cy="833590"/>
          </a:xfrm>
          <a:prstGeom prst="rect">
            <a:avLst/>
          </a:prstGeom>
          <a:noFill/>
        </p:spPr>
        <p:txBody>
          <a:bodyPr vert="horz" lIns="0" tIns="32146" rIns="0" bIns="32146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79646"/>
              </a:buClr>
              <a:buFont typeface="Arial" charset="0"/>
              <a:buNone/>
            </a:pPr>
            <a:r>
              <a:rPr lang="en-US" altLang="en-US" sz="2500" b="1" spc="20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COMMISSION ON POLLUTION AND HEALTH</a:t>
            </a:r>
            <a:endParaRPr lang="en-US" altLang="en-US" sz="2500" b="1" spc="20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3" name="Picture 2" descr="LANCET_MASTHEA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88" y="4589186"/>
            <a:ext cx="5036312" cy="5508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94222" y="5364013"/>
            <a:ext cx="4738624" cy="1"/>
            <a:chOff x="2050288" y="5364013"/>
            <a:chExt cx="4738624" cy="1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2050288" y="5364013"/>
              <a:ext cx="2369312" cy="1"/>
            </a:xfrm>
            <a:prstGeom prst="line">
              <a:avLst/>
            </a:prstGeom>
            <a:ln>
              <a:solidFill>
                <a:srgbClr val="FB8A0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419600" y="5364013"/>
              <a:ext cx="2369312" cy="1"/>
            </a:xfrm>
            <a:prstGeom prst="line">
              <a:avLst/>
            </a:prstGeom>
            <a:ln>
              <a:solidFill>
                <a:srgbClr val="199DD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503145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3967900"/>
              </p:ext>
            </p:extLst>
          </p:nvPr>
        </p:nvGraphicFramePr>
        <p:xfrm>
          <a:off x="943778" y="1473200"/>
          <a:ext cx="7646970" cy="4813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charset="-128"/>
              </a:rPr>
              <a:t>DEATHS FROM POLLUTION </a:t>
            </a:r>
            <a:r>
              <a:rPr lang="en-US" altLang="en-US" sz="1600" dirty="0">
                <a:ea typeface="ＭＳ Ｐゴシック" charset="-128"/>
              </a:rPr>
              <a:t>VERSUS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smtClean="0">
                <a:ea typeface="ＭＳ Ｐゴシック" charset="-128"/>
              </a:rPr>
              <a:t/>
            </a:r>
            <a:br>
              <a:rPr lang="en-US" altLang="en-US" sz="2800" dirty="0" smtClean="0">
                <a:ea typeface="ＭＳ Ｐゴシック" charset="-128"/>
              </a:rPr>
            </a:br>
            <a:r>
              <a:rPr lang="en-US" altLang="en-US" sz="2800" dirty="0" smtClean="0">
                <a:ea typeface="ＭＳ Ｐゴシック" charset="-128"/>
              </a:rPr>
              <a:t>OTHER </a:t>
            </a:r>
            <a:r>
              <a:rPr lang="en-US" altLang="en-US" sz="2800" dirty="0">
                <a:ea typeface="ＭＳ Ｐゴシック" charset="-128"/>
              </a:rPr>
              <a:t>MAJOR RISK FACTORS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79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  </a:t>
            </a:r>
          </a:p>
        </p:txBody>
      </p:sp>
      <p:pic>
        <p:nvPicPr>
          <p:cNvPr id="47108" name="Picture 6" descr="Macintosh HD:Users:elenarahona:Desktop:Screen Shot 2017-01-31 at 4.53.35 PM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144" y="1448261"/>
            <a:ext cx="6841856" cy="44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2315"/>
            <a:ext cx="9144000" cy="863085"/>
          </a:xfrm>
        </p:spPr>
        <p:txBody>
          <a:bodyPr>
            <a:noAutofit/>
          </a:bodyPr>
          <a:lstStyle/>
          <a:p>
            <a:pPr algn="ctr"/>
            <a:r>
              <a:rPr lang="en-US" altLang="en-US" sz="2700" dirty="0">
                <a:ea typeface="ＭＳ Ｐゴシック" charset="-128"/>
              </a:rPr>
              <a:t>POLLUTION-RELATED DISEASE </a:t>
            </a:r>
            <a:r>
              <a:rPr lang="en-US" altLang="en-US" sz="2700" dirty="0" smtClean="0">
                <a:ea typeface="ＭＳ Ｐゴシック" charset="-128"/>
              </a:rPr>
              <a:t>FALLS MOST HEAVILY </a:t>
            </a:r>
            <a:r>
              <a:rPr lang="en-US" altLang="en-US" sz="2700" dirty="0" smtClean="0">
                <a:ea typeface="ＭＳ Ｐゴシック" charset="-128"/>
              </a:rPr>
              <a:t/>
            </a:r>
            <a:br>
              <a:rPr lang="en-US" altLang="en-US" sz="2700" dirty="0" smtClean="0">
                <a:ea typeface="ＭＳ Ｐゴシック" charset="-128"/>
              </a:rPr>
            </a:br>
            <a:r>
              <a:rPr lang="en-US" altLang="en-US" sz="2700" dirty="0" smtClean="0">
                <a:ea typeface="ＭＳ Ｐゴシック" charset="-128"/>
              </a:rPr>
              <a:t>ON </a:t>
            </a:r>
            <a:r>
              <a:rPr lang="en-US" altLang="en-US" sz="2700" dirty="0">
                <a:ea typeface="ＭＳ Ｐゴシック" charset="-128"/>
              </a:rPr>
              <a:t>LOW- AND MIDDLE-INCOME </a:t>
            </a:r>
            <a:r>
              <a:rPr lang="en-US" altLang="en-US" sz="2700" dirty="0" smtClean="0">
                <a:ea typeface="ＭＳ Ｐゴシック" charset="-128"/>
              </a:rPr>
              <a:t>COUNTRIES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1479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10509536"/>
              </p:ext>
            </p:extLst>
          </p:nvPr>
        </p:nvGraphicFramePr>
        <p:xfrm>
          <a:off x="1130904" y="1474893"/>
          <a:ext cx="7248798" cy="4401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866700" y="5740385"/>
            <a:ext cx="2110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Arial"/>
                <a:cs typeface="Arial"/>
              </a:rPr>
              <a:t>Source GBD study, 2016</a:t>
            </a:r>
            <a:endParaRPr lang="en-US" altLang="en-US" sz="1000" dirty="0"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DEATHS DUE TO AIR</a:t>
            </a:r>
            <a:r>
              <a:rPr lang="en-US" sz="2800" dirty="0"/>
              <a:t>, </a:t>
            </a:r>
            <a:r>
              <a:rPr lang="en-US" sz="2800" dirty="0" smtClean="0"/>
              <a:t>SOIL AND  CHEMICAL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POLLUTION </a:t>
            </a:r>
            <a:r>
              <a:rPr lang="en-US" sz="2800" dirty="0"/>
              <a:t>ARE RISING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15154" y="3657599"/>
            <a:ext cx="1581202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Main Drivers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Urbanization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Globalization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Motor vehicles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1334" y="1752600"/>
            <a:ext cx="4140200" cy="4255028"/>
          </a:xfrm>
        </p:spPr>
        <p:txBody>
          <a:bodyPr numCol="1">
            <a:noAutofit/>
          </a:bodyPr>
          <a:lstStyle/>
          <a:p>
            <a:pPr marL="169863" indent="-169863">
              <a:spcAft>
                <a:spcPct val="25000"/>
              </a:spcAft>
              <a:defRPr/>
            </a:pPr>
            <a:r>
              <a:rPr lang="en-US" sz="2000" dirty="0"/>
              <a:t>Greater exposure proportionate to body mass</a:t>
            </a:r>
          </a:p>
          <a:p>
            <a:pPr marL="169863" indent="-169863">
              <a:spcAft>
                <a:spcPct val="25000"/>
              </a:spcAft>
              <a:defRPr/>
            </a:pPr>
            <a:r>
              <a:rPr lang="en-US" sz="2000" dirty="0"/>
              <a:t>7 times more water per Kg per day; Hand-to-mouth activity</a:t>
            </a:r>
          </a:p>
          <a:p>
            <a:pPr marL="169863" indent="-169863"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Diminished ability to detoxify many chemicals</a:t>
            </a:r>
          </a:p>
          <a:p>
            <a:pPr marL="169863" indent="-169863"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Heightened biological </a:t>
            </a:r>
            <a:r>
              <a:rPr lang="en-US" sz="2000" dirty="0" smtClean="0"/>
              <a:t>vulnerability—e.g. </a:t>
            </a:r>
            <a:r>
              <a:rPr lang="en-US" sz="2000" i="1" dirty="0"/>
              <a:t>thalidomide, DES, fetal alcohol syndrome, lead</a:t>
            </a:r>
          </a:p>
          <a:p>
            <a:pPr marL="169863" indent="-169863"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More years of future life </a:t>
            </a:r>
          </a:p>
        </p:txBody>
      </p:sp>
      <p:pic>
        <p:nvPicPr>
          <p:cNvPr id="5" name="Content Placeholder 6" descr="2015_price_olympus_mercury_06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43" r="20779"/>
          <a:stretch/>
        </p:blipFill>
        <p:spPr bwMode="auto">
          <a:xfrm>
            <a:off x="596565" y="1693334"/>
            <a:ext cx="390261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4964" y="991123"/>
            <a:ext cx="8102936" cy="553998"/>
          </a:xfrm>
        </p:spPr>
        <p:txBody>
          <a:bodyPr>
            <a:normAutofit fontScale="90000"/>
          </a:bodyPr>
          <a:lstStyle/>
          <a:p>
            <a:r>
              <a:rPr lang="en-US" dirty="0"/>
              <a:t>CHILDREN ARE EXQUISITELY SENSITIVE</a:t>
            </a:r>
          </a:p>
        </p:txBody>
      </p:sp>
    </p:spTree>
    <p:extLst>
      <p:ext uri="{BB962C8B-B14F-4D97-AF65-F5344CB8AC3E}">
        <p14:creationId xmlns:p14="http://schemas.microsoft.com/office/powerpoint/2010/main" val="81499601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64" y="432314"/>
            <a:ext cx="8102936" cy="964685"/>
          </a:xfrm>
        </p:spPr>
        <p:txBody>
          <a:bodyPr>
            <a:normAutofit/>
          </a:bodyPr>
          <a:lstStyle/>
          <a:p>
            <a:pPr algn="ctr"/>
            <a:r>
              <a:rPr lang="en-US" sz="2600" dirty="0" smtClean="0"/>
              <a:t>70 PERCENT OF POLLUTION-RELATED DISEASE IS NON-COMMUNICABLE DISEASE</a:t>
            </a:r>
            <a:endParaRPr lang="en-US" sz="26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25734391"/>
              </p:ext>
            </p:extLst>
          </p:nvPr>
        </p:nvGraphicFramePr>
        <p:xfrm>
          <a:off x="1632884" y="2016760"/>
          <a:ext cx="6180156" cy="390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24560" y="1724500"/>
            <a:ext cx="8505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335000"/>
              </a:lnSpc>
            </a:pPr>
            <a:r>
              <a:rPr lang="en-US" sz="1000" b="1" dirty="0" smtClean="0">
                <a:latin typeface="Arial"/>
                <a:cs typeface="Arial"/>
              </a:rPr>
              <a:t>12,000,000</a:t>
            </a:r>
          </a:p>
          <a:p>
            <a:pPr algn="r">
              <a:lnSpc>
                <a:spcPct val="335000"/>
              </a:lnSpc>
            </a:pPr>
            <a:r>
              <a:rPr lang="en-US" sz="1000" b="1" dirty="0" smtClean="0">
                <a:latin typeface="Arial"/>
                <a:cs typeface="Arial"/>
              </a:rPr>
              <a:t>10,000,000</a:t>
            </a:r>
          </a:p>
          <a:p>
            <a:pPr algn="r">
              <a:lnSpc>
                <a:spcPct val="335000"/>
              </a:lnSpc>
            </a:pPr>
            <a:r>
              <a:rPr lang="en-US" sz="1000" b="1" dirty="0" smtClean="0">
                <a:latin typeface="Arial"/>
                <a:cs typeface="Arial"/>
              </a:rPr>
              <a:t>8,000,000</a:t>
            </a:r>
          </a:p>
          <a:p>
            <a:pPr algn="r">
              <a:lnSpc>
                <a:spcPct val="335000"/>
              </a:lnSpc>
            </a:pPr>
            <a:r>
              <a:rPr lang="en-US" sz="1000" b="1" dirty="0" smtClean="0">
                <a:latin typeface="Arial"/>
                <a:cs typeface="Arial"/>
              </a:rPr>
              <a:t>6,000,000</a:t>
            </a:r>
          </a:p>
          <a:p>
            <a:pPr algn="r">
              <a:lnSpc>
                <a:spcPct val="335000"/>
              </a:lnSpc>
            </a:pPr>
            <a:r>
              <a:rPr lang="en-US" sz="1000" b="1" dirty="0" smtClean="0">
                <a:latin typeface="Arial"/>
                <a:cs typeface="Arial"/>
              </a:rPr>
              <a:t>4,000,000</a:t>
            </a:r>
          </a:p>
          <a:p>
            <a:pPr algn="r">
              <a:lnSpc>
                <a:spcPct val="335000"/>
              </a:lnSpc>
            </a:pPr>
            <a:r>
              <a:rPr lang="en-US" sz="1000" b="1" dirty="0" smtClean="0">
                <a:latin typeface="Arial"/>
                <a:cs typeface="Arial"/>
              </a:rPr>
              <a:t>2,000,000</a:t>
            </a:r>
          </a:p>
          <a:p>
            <a:pPr algn="r">
              <a:lnSpc>
                <a:spcPct val="335000"/>
              </a:lnSpc>
            </a:pPr>
            <a:r>
              <a:rPr lang="en-US" sz="1000" b="1" dirty="0">
                <a:latin typeface="Arial"/>
                <a:cs typeface="Arial"/>
              </a:rPr>
              <a:t>0</a:t>
            </a:r>
            <a:endParaRPr lang="en-US" sz="1000" b="1" dirty="0" smtClean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720" y="1452879"/>
            <a:ext cx="693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Communicable vs. Non-communicable Disease and Pollution</a:t>
            </a:r>
          </a:p>
        </p:txBody>
      </p:sp>
    </p:spTree>
    <p:extLst>
      <p:ext uri="{BB962C8B-B14F-4D97-AF65-F5344CB8AC3E}">
        <p14:creationId xmlns:p14="http://schemas.microsoft.com/office/powerpoint/2010/main" val="10723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3935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90368" y="1511936"/>
            <a:ext cx="3443098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Numbers </a:t>
            </a:r>
            <a:r>
              <a:rPr lang="en-US" altLang="en-US" sz="2200" b="1" dirty="0">
                <a:latin typeface="Arial" pitchFamily="34" charset="0"/>
                <a:ea typeface="Calibri" pitchFamily="34" charset="0"/>
                <a:cs typeface="Arial" pitchFamily="34" charset="0"/>
              </a:rPr>
              <a:t>of </a:t>
            </a:r>
            <a:r>
              <a:rPr lang="en-US" altLang="en-US" sz="2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pollution</a:t>
            </a:r>
            <a:r>
              <a:rPr lang="en-US" altLang="en-US" sz="2200" b="1" dirty="0">
                <a:latin typeface="Arial" pitchFamily="34" charset="0"/>
                <a:ea typeface="Calibri" pitchFamily="34" charset="0"/>
                <a:cs typeface="Arial" pitchFamily="34" charset="0"/>
              </a:rPr>
              <a:t>-related </a:t>
            </a:r>
            <a:r>
              <a:rPr lang="en-US" altLang="en-US" sz="2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deaths</a:t>
            </a:r>
            <a:r>
              <a:rPr lang="en-US" alt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currently included in GBD</a:t>
            </a:r>
            <a:endParaRPr lang="en-US" altLang="en-US" sz="22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ESTIMATES BY ZONE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THE </a:t>
            </a:r>
            <a:r>
              <a:rPr lang="en-US" sz="2800" dirty="0" smtClean="0"/>
              <a:t>POLLUTOME: WHAT </a:t>
            </a:r>
            <a:r>
              <a:rPr lang="en-US" sz="2800" dirty="0"/>
              <a:t>WE KNOW AND DON’T KNOW ABOUT POLLUTION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788070" y="1218935"/>
            <a:ext cx="6231462" cy="2287968"/>
            <a:chOff x="788070" y="1218935"/>
            <a:chExt cx="6231462" cy="2287968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88070" y="3199126"/>
              <a:ext cx="1972733" cy="307777"/>
            </a:xfrm>
            <a:prstGeom prst="rect">
              <a:avLst/>
            </a:prstGeom>
            <a:solidFill>
              <a:srgbClr val="199DD4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Zone 1:   9 MILLION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877730" y="1218935"/>
              <a:ext cx="3141802" cy="2092340"/>
              <a:chOff x="3877730" y="1218935"/>
              <a:chExt cx="3141802" cy="2092340"/>
            </a:xfrm>
          </p:grpSpPr>
          <p:sp>
            <p:nvSpPr>
              <p:cNvPr id="22" name="Isosceles Triangle 21"/>
              <p:cNvSpPr/>
              <p:nvPr/>
            </p:nvSpPr>
            <p:spPr>
              <a:xfrm>
                <a:off x="3877730" y="1218935"/>
                <a:ext cx="3141802" cy="2092340"/>
              </a:xfrm>
              <a:prstGeom prst="triangle">
                <a:avLst/>
              </a:prstGeom>
              <a:solidFill>
                <a:srgbClr val="199DD4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4236072" y="1591335"/>
                <a:ext cx="2382389" cy="1698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Well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characterized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health effects of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well-studied </a:t>
                </a:r>
                <a:r>
                  <a:rPr lang="en-US" altLang="en-US" sz="1300" b="1" dirty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  <a:t/>
                </a:r>
                <a:br>
                  <a:rPr lang="en-US" altLang="en-US" sz="1300" b="1" dirty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pollutants. Data </a:t>
                </a:r>
                <a:r>
                  <a:rPr lang="en-US" altLang="en-US" sz="1300" b="1" dirty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  <a:t/>
                </a:r>
                <a:br>
                  <a:rPr lang="en-US" altLang="en-US" sz="1300" b="1" dirty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included in GBD estimates and in Commission report.</a:t>
                </a:r>
                <a:endParaRPr kumimoji="0" lang="en-US" altLang="en-US" sz="13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788070" y="3254688"/>
            <a:ext cx="7170592" cy="1361678"/>
            <a:chOff x="788070" y="3254688"/>
            <a:chExt cx="7170592" cy="1361678"/>
          </a:xfrm>
        </p:grpSpPr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788070" y="3534705"/>
              <a:ext cx="1972733" cy="307777"/>
            </a:xfrm>
            <a:prstGeom prst="rect">
              <a:avLst/>
            </a:prstGeom>
            <a:solidFill>
              <a:srgbClr val="69A316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Zone 2:   NONE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929748" y="3254688"/>
              <a:ext cx="5028914" cy="1361678"/>
              <a:chOff x="2929748" y="3254688"/>
              <a:chExt cx="5028914" cy="1361678"/>
            </a:xfrm>
          </p:grpSpPr>
          <p:sp>
            <p:nvSpPr>
              <p:cNvPr id="23" name="Trapezoid 22"/>
              <p:cNvSpPr/>
              <p:nvPr/>
            </p:nvSpPr>
            <p:spPr>
              <a:xfrm>
                <a:off x="2929748" y="3254688"/>
                <a:ext cx="5028914" cy="1361678"/>
              </a:xfrm>
              <a:prstGeom prst="trapezoid">
                <a:avLst>
                  <a:gd name="adj" fmla="val 71630"/>
                </a:avLst>
              </a:prstGeom>
              <a:solidFill>
                <a:srgbClr val="69A31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69A316"/>
                  </a:solidFill>
                </a:endParaRP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3731588" y="3513791"/>
                <a:ext cx="3457343" cy="91439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Emerging, but still </a:t>
                </a:r>
                <a:r>
                  <a:rPr kumimoji="0" lang="en-US" altLang="en-US" sz="13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unquantified</a:t>
                </a: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health effects of known pollutants. 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Data not included in GBD estimates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or in </a:t>
                </a:r>
                <a:r>
                  <a:rPr lang="en-US" altLang="en-US" sz="1300" b="1" dirty="0" smtClean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  <a:t>Commission </a:t>
                </a: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report</a:t>
                </a:r>
                <a:r>
                  <a:rPr kumimoji="0" lang="en-US" alt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.</a:t>
                </a:r>
                <a:endParaRPr kumimoji="0" lang="en-US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88070" y="3873373"/>
            <a:ext cx="8011957" cy="1946466"/>
            <a:chOff x="788070" y="3873373"/>
            <a:chExt cx="8011957" cy="1946466"/>
          </a:xfrm>
        </p:grpSpPr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788070" y="3873373"/>
              <a:ext cx="1972733" cy="307777"/>
            </a:xfrm>
            <a:prstGeom prst="rect">
              <a:avLst/>
            </a:prstGeom>
            <a:solidFill>
              <a:srgbClr val="FB8A0E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Zone 3:   NONE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88381" y="4529667"/>
              <a:ext cx="6711646" cy="1290172"/>
              <a:chOff x="2088381" y="4529667"/>
              <a:chExt cx="6711646" cy="1290172"/>
            </a:xfrm>
          </p:grpSpPr>
          <p:sp>
            <p:nvSpPr>
              <p:cNvPr id="24" name="Trapezoid 23"/>
              <p:cNvSpPr/>
              <p:nvPr/>
            </p:nvSpPr>
            <p:spPr>
              <a:xfrm>
                <a:off x="2088381" y="4529667"/>
                <a:ext cx="6711646" cy="1290172"/>
              </a:xfrm>
              <a:prstGeom prst="trapezoid">
                <a:avLst>
                  <a:gd name="adj" fmla="val 71051"/>
                </a:avLst>
              </a:prstGeom>
              <a:solidFill>
                <a:srgbClr val="FB8A0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69A316"/>
                  </a:solidFill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2788374" y="4819455"/>
                <a:ext cx="5330485" cy="61777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Inadequately characterized health effects of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  <a:t>emerging pollutants. Data not included in GBD estimates </a:t>
                </a:r>
                <a:br>
                  <a:rPr kumimoji="0" lang="en-US" altLang="en-US" sz="13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/>
                    <a:ea typeface="Calibri" pitchFamily="34" charset="0"/>
                    <a:cs typeface="Arial"/>
                  </a:rPr>
                </a:br>
                <a:r>
                  <a:rPr lang="en-US" altLang="en-US" sz="1300" b="1" dirty="0" smtClean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  <a:t>or </a:t>
                </a:r>
                <a:r>
                  <a:rPr lang="en-US" altLang="en-US" sz="1300" b="1" dirty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  <a:t>in Commission report</a:t>
                </a:r>
                <a:r>
                  <a:rPr lang="en-US" altLang="en-US" sz="1300" b="1" dirty="0" smtClean="0">
                    <a:solidFill>
                      <a:srgbClr val="FFFFFF"/>
                    </a:solidFill>
                    <a:latin typeface="Arial"/>
                    <a:ea typeface="Calibri" pitchFamily="34" charset="0"/>
                    <a:cs typeface="Arial"/>
                  </a:rPr>
                  <a:t>.</a:t>
                </a:r>
                <a:endParaRPr kumimoji="0" lang="en-US" altLang="en-US" sz="13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endParaRPr>
              </a:p>
            </p:txBody>
          </p:sp>
        </p:grpSp>
      </p:grpSp>
      <p:sp>
        <p:nvSpPr>
          <p:cNvPr id="3" name="Isosceles Triangle 2"/>
          <p:cNvSpPr/>
          <p:nvPr/>
        </p:nvSpPr>
        <p:spPr>
          <a:xfrm>
            <a:off x="2076665" y="1148337"/>
            <a:ext cx="6728664" cy="4659797"/>
          </a:xfrm>
          <a:prstGeom prst="triangle">
            <a:avLst/>
          </a:prstGeom>
          <a:noFill/>
          <a:ln w="7620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n w="76200" cmpd="sng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963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EMERGING CHEMICAL POLLUTANTS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685" y="1768157"/>
            <a:ext cx="8229600" cy="3687763"/>
          </a:xfrm>
        </p:spPr>
        <p:txBody>
          <a:bodyPr/>
          <a:lstStyle/>
          <a:p>
            <a:r>
              <a:rPr lang="en-US" dirty="0"/>
              <a:t>Developmental </a:t>
            </a:r>
            <a:r>
              <a:rPr lang="en-US" dirty="0" err="1"/>
              <a:t>neurotoxicants</a:t>
            </a:r>
            <a:endParaRPr lang="en-US" dirty="0"/>
          </a:p>
          <a:p>
            <a:r>
              <a:rPr lang="en-US" dirty="0"/>
              <a:t>Endocrine disruptors</a:t>
            </a:r>
          </a:p>
          <a:p>
            <a:r>
              <a:rPr lang="en-US" dirty="0"/>
              <a:t>Novel classes of insecticides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such as </a:t>
            </a:r>
            <a:r>
              <a:rPr lang="en-US" dirty="0"/>
              <a:t>the </a:t>
            </a:r>
            <a:r>
              <a:rPr lang="en-US" dirty="0" err="1"/>
              <a:t>neonicotinoids</a:t>
            </a:r>
            <a:endParaRPr lang="en-US" dirty="0"/>
          </a:p>
          <a:p>
            <a:r>
              <a:rPr lang="en-US" dirty="0"/>
              <a:t>Chemical herbicides</a:t>
            </a:r>
          </a:p>
          <a:p>
            <a:r>
              <a:rPr lang="en-US" dirty="0"/>
              <a:t>Pharmaceutical wastes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CLIMATE CHANGE &amp; POLLUTION </a:t>
            </a:r>
            <a:br>
              <a:rPr lang="en-US" sz="2600" dirty="0"/>
            </a:br>
            <a:r>
              <a:rPr lang="en-US" sz="2600" dirty="0"/>
              <a:t>INEXTRICABLY LINKED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4294967295"/>
          </p:nvPr>
        </p:nvSpPr>
        <p:spPr>
          <a:xfrm>
            <a:off x="0" y="4846318"/>
            <a:ext cx="9144000" cy="846138"/>
          </a:xfrm>
          <a:solidFill>
            <a:srgbClr val="FB8A0E"/>
          </a:solidFill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2400" b="1" dirty="0">
                <a:solidFill>
                  <a:srgbClr val="FFFFFF"/>
                </a:solidFill>
              </a:rPr>
              <a:t>Tackling pollution benefits long-term climate goals </a:t>
            </a:r>
            <a:r>
              <a:rPr lang="en-US" sz="2400" b="1" dirty="0" smtClean="0">
                <a:solidFill>
                  <a:srgbClr val="FFFFFF"/>
                </a:solidFill>
              </a:rPr>
              <a:t/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and </a:t>
            </a:r>
            <a:r>
              <a:rPr lang="en-US" sz="2400" b="1" dirty="0">
                <a:solidFill>
                  <a:srgbClr val="FFFFFF"/>
                </a:solidFill>
              </a:rPr>
              <a:t>short-term health goals</a:t>
            </a:r>
          </a:p>
          <a:p>
            <a:pPr algn="ctr" eaLnBrk="1" hangingPunct="1">
              <a:buFont typeface="Arial" charset="0"/>
              <a:buNone/>
              <a:defRPr/>
            </a:pPr>
            <a:endParaRPr lang="en-US" sz="2800" b="1" dirty="0">
              <a:solidFill>
                <a:srgbClr val="FFFFFF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sz="2800" b="1" dirty="0">
              <a:solidFill>
                <a:srgbClr val="FFFFFF"/>
              </a:solidFill>
            </a:endParaRPr>
          </a:p>
          <a:p>
            <a:pPr marL="457200" lvl="1" indent="0" algn="ctr" eaLnBrk="1" hangingPunct="1">
              <a:buFont typeface="Arial" charset="0"/>
              <a:buNone/>
              <a:defRPr/>
            </a:pP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63491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160" y="1447798"/>
            <a:ext cx="9200082" cy="33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92253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834097"/>
            <a:ext cx="4411133" cy="1470025"/>
          </a:xfrm>
        </p:spPr>
        <p:txBody>
          <a:bodyPr>
            <a:normAutofit fontScale="90000"/>
          </a:bodyPr>
          <a:lstStyle/>
          <a:p>
            <a:r>
              <a:rPr lang="en-US" sz="2800" b="0" dirty="0" smtClean="0"/>
              <a:t>SECTION II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FFFF"/>
                </a:solidFill>
              </a:rPr>
              <a:t>Economic Impact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of Pollution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_92465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r="14535"/>
          <a:stretch/>
        </p:blipFill>
        <p:spPr>
          <a:xfrm>
            <a:off x="0" y="0"/>
            <a:ext cx="4487333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144347" y="3661414"/>
            <a:ext cx="1578186" cy="0"/>
          </a:xfrm>
          <a:prstGeom prst="line">
            <a:avLst/>
          </a:prstGeom>
          <a:ln>
            <a:solidFill>
              <a:srgbClr val="FB8A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5600" y="3661414"/>
            <a:ext cx="1578186" cy="0"/>
          </a:xfrm>
          <a:prstGeom prst="line">
            <a:avLst/>
          </a:prstGeom>
          <a:ln>
            <a:solidFill>
              <a:srgbClr val="199D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hilippin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6" r="12500"/>
          <a:stretch/>
        </p:blipFill>
        <p:spPr>
          <a:xfrm>
            <a:off x="0" y="0"/>
            <a:ext cx="448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964" y="991123"/>
            <a:ext cx="8102936" cy="492443"/>
          </a:xfrm>
        </p:spPr>
        <p:txBody>
          <a:bodyPr/>
          <a:lstStyle/>
          <a:p>
            <a:r>
              <a:rPr lang="en-US" sz="2600" dirty="0" smtClean="0"/>
              <a:t>COMMISSION’S MAIN ECONOMIC FINDINGS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602578" y="1827759"/>
            <a:ext cx="3721436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>
                <a:latin typeface="Arial"/>
                <a:cs typeface="Arial"/>
              </a:rPr>
              <a:t>Up to </a:t>
            </a:r>
            <a:r>
              <a:rPr lang="en-US" altLang="en-US" sz="2200" b="1" dirty="0">
                <a:latin typeface="Arial"/>
                <a:cs typeface="Arial"/>
              </a:rPr>
              <a:t>2% of GDP in low- and middle-income countries </a:t>
            </a:r>
            <a:r>
              <a:rPr lang="en-US" altLang="en-US" sz="2200" dirty="0">
                <a:latin typeface="Arial"/>
                <a:cs typeface="Arial"/>
              </a:rPr>
              <a:t>from loss of productivity. </a:t>
            </a:r>
            <a:r>
              <a:rPr lang="en-US" altLang="en-US" sz="2200" dirty="0" smtClean="0">
                <a:latin typeface="Arial"/>
                <a:cs typeface="Arial"/>
              </a:rPr>
              <a:t>A </a:t>
            </a:r>
            <a:r>
              <a:rPr lang="en-US" altLang="en-US" sz="2200" dirty="0">
                <a:latin typeface="Arial"/>
                <a:cs typeface="Arial"/>
              </a:rPr>
              <a:t>drain on growth that can undercut national development.  </a:t>
            </a:r>
          </a:p>
          <a:p>
            <a:endParaRPr lang="en-US" sz="2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9014" y="1828800"/>
            <a:ext cx="360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25"/>
              </a:spcBef>
              <a:defRPr/>
            </a:pPr>
            <a:r>
              <a:rPr lang="en-US" altLang="en-US" sz="2200" b="1" dirty="0" smtClean="0">
                <a:latin typeface="Arial"/>
                <a:cs typeface="Arial"/>
              </a:rPr>
              <a:t>Health care costs.</a:t>
            </a:r>
            <a:r>
              <a:rPr lang="en-US" altLang="en-US" sz="2200" dirty="0" smtClean="0">
                <a:latin typeface="Arial"/>
                <a:cs typeface="Arial"/>
              </a:rPr>
              <a:t> 1.7% of health care spending in high-income countries; up to 7% in rapidly industrializing, heavily polluted countries</a:t>
            </a:r>
            <a:endParaRPr lang="en-US" altLang="en-US" sz="2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578" y="4420850"/>
            <a:ext cx="3524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25"/>
              </a:spcBef>
              <a:defRPr/>
            </a:pPr>
            <a:r>
              <a:rPr lang="en-US" altLang="en-US" sz="2200" dirty="0">
                <a:latin typeface="Arial"/>
                <a:cs typeface="Arial"/>
              </a:rPr>
              <a:t>These are costs associated with premature mortality and </a:t>
            </a:r>
            <a:r>
              <a:rPr lang="en-US" altLang="en-US" sz="2200" b="1" dirty="0">
                <a:latin typeface="Arial"/>
                <a:cs typeface="Arial"/>
              </a:rPr>
              <a:t>exclude costs of morbidity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9014" y="4497050"/>
            <a:ext cx="3460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25"/>
              </a:spcBef>
              <a:defRPr/>
            </a:pPr>
            <a:r>
              <a:rPr lang="en-US" altLang="en-US" sz="2200" dirty="0">
                <a:latin typeface="Arial"/>
                <a:cs typeface="Arial"/>
              </a:rPr>
              <a:t>Additional costs resulting from</a:t>
            </a:r>
            <a:r>
              <a:rPr lang="en-US" altLang="en-US" sz="2200" b="1" dirty="0">
                <a:latin typeface="Arial"/>
                <a:cs typeface="Arial"/>
              </a:rPr>
              <a:t> environmental degradation </a:t>
            </a:r>
            <a:r>
              <a:rPr lang="en-US" altLang="en-US" sz="2200" dirty="0">
                <a:latin typeface="Arial"/>
                <a:cs typeface="Arial"/>
              </a:rPr>
              <a:t>not counted in this analysis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91478" y="1769108"/>
            <a:ext cx="3435350" cy="0"/>
          </a:xfrm>
          <a:prstGeom prst="line">
            <a:avLst/>
          </a:prstGeom>
          <a:ln>
            <a:solidFill>
              <a:srgbClr val="199D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73314" y="1769108"/>
            <a:ext cx="3435350" cy="0"/>
          </a:xfrm>
          <a:prstGeom prst="line">
            <a:avLst/>
          </a:prstGeom>
          <a:ln>
            <a:solidFill>
              <a:srgbClr val="199D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1478" y="4165600"/>
            <a:ext cx="3435350" cy="0"/>
          </a:xfrm>
          <a:prstGeom prst="line">
            <a:avLst/>
          </a:prstGeom>
          <a:ln>
            <a:solidFill>
              <a:srgbClr val="199D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73314" y="4165600"/>
            <a:ext cx="3435350" cy="0"/>
          </a:xfrm>
          <a:prstGeom prst="line">
            <a:avLst/>
          </a:prstGeom>
          <a:ln>
            <a:solidFill>
              <a:srgbClr val="199D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home\users$\landrp01\Documents\My Pictures\Pollution - Air 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6" t="2857" r="2528" b="9206"/>
          <a:stretch/>
        </p:blipFill>
        <p:spPr bwMode="auto">
          <a:xfrm>
            <a:off x="-642195" y="0"/>
            <a:ext cx="10402990" cy="686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4463" y="2260523"/>
            <a:ext cx="482853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Any material introduced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into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the environment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y human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activity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that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endangers human health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or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harms living resources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ecosystems. </a:t>
            </a:r>
          </a:p>
          <a:p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067" y="1490282"/>
            <a:ext cx="9753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POLLUTION DEFINED</a:t>
            </a:r>
            <a:endParaRPr lang="en-US" sz="3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3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images-508336438_custom-178c0ade09a8b5b2b29e2b79ee8316770e2518a5-s900-c85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9"/>
          <a:stretch/>
        </p:blipFill>
        <p:spPr>
          <a:xfrm>
            <a:off x="-1" y="-8467"/>
            <a:ext cx="9762961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9532" y="460834"/>
            <a:ext cx="6239935" cy="14574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B8A0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00" dirty="0" smtClean="0">
                <a:solidFill>
                  <a:srgbClr val="FFFFFF"/>
                </a:solidFill>
              </a:rPr>
              <a:t>POLLUTION IS NOT INEVITABLE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99934" y="977905"/>
            <a:ext cx="5207001" cy="136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2600" dirty="0" smtClean="0">
                <a:solidFill>
                  <a:srgbClr val="FFFFFF"/>
                </a:solidFill>
                <a:ea typeface="ＭＳ Ｐゴシック" charset="-128"/>
              </a:rPr>
              <a:t>Kuznets Curve Hypothesis does not hold for toxic pollution</a:t>
            </a:r>
            <a:endParaRPr lang="en-US" altLang="en-US" sz="2600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0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199" y="1834097"/>
            <a:ext cx="4411133" cy="1470025"/>
          </a:xfrm>
        </p:spPr>
        <p:txBody>
          <a:bodyPr>
            <a:normAutofit fontScale="90000"/>
          </a:bodyPr>
          <a:lstStyle/>
          <a:p>
            <a:r>
              <a:rPr lang="en-US" sz="2800" b="0" dirty="0" smtClean="0"/>
              <a:t>SECTION III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FFFF"/>
                </a:solidFill>
              </a:rPr>
              <a:t>Pollution, Poverty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and Injustice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144347" y="3661414"/>
            <a:ext cx="1578186" cy="0"/>
          </a:xfrm>
          <a:prstGeom prst="line">
            <a:avLst/>
          </a:prstGeom>
          <a:ln>
            <a:solidFill>
              <a:srgbClr val="FB8A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5600" y="3661414"/>
            <a:ext cx="1578186" cy="0"/>
          </a:xfrm>
          <a:prstGeom prst="line">
            <a:avLst/>
          </a:prstGeom>
          <a:ln>
            <a:solidFill>
              <a:srgbClr val="199D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gbogbloshie_Ghana_girls2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"/>
          <a:stretch/>
        </p:blipFill>
        <p:spPr>
          <a:xfrm>
            <a:off x="0" y="0"/>
            <a:ext cx="448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4298" y="2393530"/>
            <a:ext cx="2374902" cy="370247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 smtClean="0"/>
              <a:t>In </a:t>
            </a:r>
            <a:r>
              <a:rPr lang="en-US" sz="2000" dirty="0" smtClean="0"/>
              <a:t>countries at all income levels, pollution disproportionately affects the poor and marginalized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POLLUTION IS A HUMAN RIGHTS ISSUE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73" y="1994710"/>
            <a:ext cx="6113138" cy="27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d-yourshot-813335-936251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" y="0"/>
            <a:ext cx="9895650" cy="4268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30" y="4548162"/>
            <a:ext cx="5753436" cy="1040878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POLLUTION, HUMAN RIGHTS AND ENVIRONMENTAL INJUSTICE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30" y="5467216"/>
            <a:ext cx="8001000" cy="1142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Pollution  affects the rights of the child, the right to safe work, and protection of the most vulnerable</a:t>
            </a:r>
          </a:p>
        </p:txBody>
      </p:sp>
    </p:spTree>
    <p:extLst>
      <p:ext uri="{BB962C8B-B14F-4D97-AF65-F5344CB8AC3E}">
        <p14:creationId xmlns:p14="http://schemas.microsoft.com/office/powerpoint/2010/main" val="5634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1065213"/>
            <a:ext cx="9144000" cy="646331"/>
          </a:xfrm>
        </p:spPr>
        <p:txBody>
          <a:bodyPr/>
          <a:lstStyle/>
          <a:p>
            <a:r>
              <a:rPr lang="en-US" altLang="en-US" sz="3600" b="0" dirty="0" smtClean="0">
                <a:solidFill>
                  <a:srgbClr val="002060"/>
                </a:solidFill>
              </a:rPr>
              <a:t>POLLUTION IS A HUMAN RIGHTS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2175"/>
            <a:ext cx="3962400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smtClean="0"/>
              <a:t>Contrast the tragic realities of pollution with Pope Francis’ visionary social and environmental teaching in his encyclical, </a:t>
            </a:r>
            <a:r>
              <a:rPr lang="en-US" sz="2800" i="1" dirty="0" err="1" smtClean="0"/>
              <a:t>Laudato</a:t>
            </a:r>
            <a:r>
              <a:rPr lang="en-US" sz="2800" i="1" dirty="0" smtClean="0"/>
              <a:t> Si’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638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1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_SDG goals_icons-individual-rgb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"/>
          <a:stretch/>
        </p:blipFill>
        <p:spPr>
          <a:xfrm>
            <a:off x="720010" y="4056572"/>
            <a:ext cx="1470019" cy="1440018"/>
          </a:xfrm>
          <a:prstGeom prst="rect">
            <a:avLst/>
          </a:prstGeom>
        </p:spPr>
      </p:pic>
      <p:pic>
        <p:nvPicPr>
          <p:cNvPr id="5" name="Picture 4" descr="E_SDG goals_icons-individual-rgb-0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97" y="4056572"/>
            <a:ext cx="1440018" cy="1440018"/>
          </a:xfrm>
          <a:prstGeom prst="rect">
            <a:avLst/>
          </a:prstGeom>
        </p:spPr>
      </p:pic>
      <p:pic>
        <p:nvPicPr>
          <p:cNvPr id="6" name="Picture 5" descr="E_SDG goals_icons-individual-rgb-1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"/>
          <a:stretch/>
        </p:blipFill>
        <p:spPr>
          <a:xfrm>
            <a:off x="3873019" y="4056572"/>
            <a:ext cx="1477914" cy="1440018"/>
          </a:xfrm>
          <a:prstGeom prst="rect">
            <a:avLst/>
          </a:prstGeom>
        </p:spPr>
      </p:pic>
      <p:pic>
        <p:nvPicPr>
          <p:cNvPr id="7" name="Picture 6" descr="E_SDG goals_icons-individual-rgb-1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>
          <a:xfrm>
            <a:off x="5522731" y="4056572"/>
            <a:ext cx="1487677" cy="1440019"/>
          </a:xfrm>
          <a:prstGeom prst="rect">
            <a:avLst/>
          </a:prstGeom>
        </p:spPr>
      </p:pic>
      <p:pic>
        <p:nvPicPr>
          <p:cNvPr id="8" name="Picture 7" descr="E_SDG goals_icons-individual-rgb-13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>
          <a:xfrm>
            <a:off x="7176889" y="4056572"/>
            <a:ext cx="1487677" cy="1440019"/>
          </a:xfrm>
          <a:prstGeom prst="rect">
            <a:avLst/>
          </a:prstGeom>
        </p:spPr>
      </p:pic>
      <p:pic>
        <p:nvPicPr>
          <p:cNvPr id="11" name="Picture 10" descr="E_Logo_No UN Emblem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37" y="995693"/>
            <a:ext cx="5767812" cy="108872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923032" y="2323000"/>
            <a:ext cx="1888067" cy="1629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lvl="1" indent="-119063">
              <a:buClr>
                <a:srgbClr val="E48621"/>
              </a:buClr>
              <a:buFont typeface="Arial"/>
              <a:buNone/>
            </a:pPr>
            <a:r>
              <a:rPr lang="en-US" altLang="en-US" sz="2600" b="1" dirty="0" smtClean="0">
                <a:solidFill>
                  <a:srgbClr val="199DD4"/>
                </a:solidFill>
              </a:rPr>
              <a:t>GOAL 3.9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650158" y="2340090"/>
            <a:ext cx="6014408" cy="1629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lvl="1" indent="-119063">
              <a:lnSpc>
                <a:spcPct val="90000"/>
              </a:lnSpc>
              <a:buClr>
                <a:srgbClr val="E48621"/>
              </a:buClr>
              <a:buFont typeface="Arial"/>
              <a:buNone/>
            </a:pPr>
            <a:r>
              <a:rPr lang="en-US" altLang="en-US" sz="2400" b="1" dirty="0" smtClean="0"/>
              <a:t>“By 2030, substantially reduce the number of deaths and illness from hazardous chemicals and air, water and soil pollution and contamination.”</a:t>
            </a:r>
          </a:p>
        </p:txBody>
      </p:sp>
    </p:spTree>
    <p:extLst>
      <p:ext uri="{BB962C8B-B14F-4D97-AF65-F5344CB8AC3E}">
        <p14:creationId xmlns:p14="http://schemas.microsoft.com/office/powerpoint/2010/main" val="34083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0467" y="1834097"/>
            <a:ext cx="4411133" cy="1470025"/>
          </a:xfrm>
        </p:spPr>
        <p:txBody>
          <a:bodyPr>
            <a:normAutofit fontScale="90000"/>
          </a:bodyPr>
          <a:lstStyle/>
          <a:p>
            <a:r>
              <a:rPr lang="en-US" sz="2800" b="0" dirty="0" smtClean="0"/>
              <a:t>SECTION IV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FFFF"/>
                </a:solidFill>
              </a:rPr>
              <a:t>Effective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Interventions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144347" y="3661414"/>
            <a:ext cx="1578186" cy="0"/>
          </a:xfrm>
          <a:prstGeom prst="line">
            <a:avLst/>
          </a:prstGeom>
          <a:ln>
            <a:solidFill>
              <a:srgbClr val="FB8A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5600" y="3661414"/>
            <a:ext cx="1578186" cy="0"/>
          </a:xfrm>
          <a:prstGeom prst="line">
            <a:avLst/>
          </a:prstGeom>
          <a:ln>
            <a:solidFill>
              <a:srgbClr val="199D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MG_228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10578"/>
          <a:stretch/>
        </p:blipFill>
        <p:spPr>
          <a:xfrm>
            <a:off x="0" y="0"/>
            <a:ext cx="448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IMPACTS ARE UNDERCOUNTED, </a:t>
            </a:r>
            <a:br>
              <a:rPr lang="en-US" sz="2800" dirty="0" smtClean="0"/>
            </a:br>
            <a:r>
              <a:rPr lang="en-US" sz="2800" dirty="0" smtClean="0"/>
              <a:t>SOLUTIONS ARE UNDERFUNDED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97728937"/>
              </p:ext>
            </p:extLst>
          </p:nvPr>
        </p:nvGraphicFramePr>
        <p:xfrm>
          <a:off x="692938" y="1628142"/>
          <a:ext cx="3650608" cy="369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38006014"/>
              </p:ext>
            </p:extLst>
          </p:nvPr>
        </p:nvGraphicFramePr>
        <p:xfrm>
          <a:off x="4973174" y="1605281"/>
          <a:ext cx="3650608" cy="390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900066" y="3209995"/>
            <a:ext cx="308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Deaths (millions)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310536" y="3209995"/>
            <a:ext cx="308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US$ (millions)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62042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64" y="432315"/>
            <a:ext cx="8102936" cy="1032418"/>
          </a:xfrm>
        </p:spPr>
        <p:txBody>
          <a:bodyPr>
            <a:noAutofit/>
          </a:bodyPr>
          <a:lstStyle/>
          <a:p>
            <a:r>
              <a:rPr lang="en-US" dirty="0" smtClean="0"/>
              <a:t>POLLUTION CONTROL AND GDP,</a:t>
            </a:r>
            <a:br>
              <a:rPr lang="en-US" dirty="0" smtClean="0"/>
            </a:br>
            <a:r>
              <a:rPr lang="en-US" dirty="0" smtClean="0"/>
              <a:t>UNITED STATES, 1970-2015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78312" y="2041029"/>
            <a:ext cx="3084407" cy="169277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GDP GREW </a:t>
            </a:r>
            <a:b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BY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250%</a:t>
            </a:r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, WHILE AIR POLLUTION FELL BY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70%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6" y="1826986"/>
            <a:ext cx="7527348" cy="404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4964" y="991123"/>
            <a:ext cx="8102936" cy="1015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POLLUTION CAN BE CONTROLLED </a:t>
            </a:r>
            <a:br>
              <a:rPr lang="en-US" dirty="0" smtClean="0"/>
            </a:br>
            <a:r>
              <a:rPr lang="en-US" dirty="0" smtClean="0"/>
              <a:t>AND PREVENTED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685" y="2221969"/>
            <a:ext cx="8229600" cy="3366029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High-income and some mid-income countries </a:t>
            </a:r>
            <a:br>
              <a:rPr lang="en-US" sz="3000" dirty="0"/>
            </a:br>
            <a:r>
              <a:rPr lang="en-US" sz="3000" dirty="0"/>
              <a:t>are making good progress against </a:t>
            </a:r>
            <a:r>
              <a:rPr lang="en-US" sz="3000" dirty="0" smtClean="0"/>
              <a:t>pollution</a:t>
            </a:r>
          </a:p>
          <a:p>
            <a:r>
              <a:rPr lang="en-US" sz="3000" dirty="0" smtClean="0"/>
              <a:t>These countries have implemented science-based control strategies based  on law, policy and technology backed by effective regulation</a:t>
            </a:r>
            <a:endParaRPr lang="en-US" sz="3000" dirty="0"/>
          </a:p>
          <a:p>
            <a:r>
              <a:rPr lang="en-US" sz="3000" dirty="0" smtClean="0"/>
              <a:t>The </a:t>
            </a:r>
            <a:r>
              <a:rPr lang="en-US" sz="3000" dirty="0"/>
              <a:t>long-term solution </a:t>
            </a:r>
            <a:r>
              <a:rPr lang="en-US" sz="3000" dirty="0" smtClean="0"/>
              <a:t>is transition </a:t>
            </a:r>
            <a:r>
              <a:rPr lang="en-US" sz="3000" dirty="0"/>
              <a:t>toward a more sustainable, </a:t>
            </a:r>
            <a:r>
              <a:rPr lang="en-US" sz="3000" dirty="0" smtClean="0"/>
              <a:t>less </a:t>
            </a:r>
            <a:r>
              <a:rPr lang="en-US" sz="3000" dirty="0"/>
              <a:t>wasteful economic </a:t>
            </a:r>
            <a:r>
              <a:rPr lang="en-US" sz="3000" dirty="0" smtClean="0"/>
              <a:t>paradigm – renewable energy, public and active transport, clean technology, green chemistry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94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3287198" y="1828797"/>
            <a:ext cx="1168400" cy="1168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287198" y="3098796"/>
            <a:ext cx="1168400" cy="1168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287198" y="4360331"/>
            <a:ext cx="1168400" cy="1168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927250" y="1828797"/>
            <a:ext cx="1168400" cy="1168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27250" y="3098796"/>
            <a:ext cx="1168400" cy="1168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35717" y="4360331"/>
            <a:ext cx="1168400" cy="1168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TYPES OF POLLUTION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37" y="4348425"/>
            <a:ext cx="1196216" cy="1196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68" y="3084473"/>
            <a:ext cx="1196216" cy="119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437" y="1820355"/>
            <a:ext cx="1196216" cy="1196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678" y="4343398"/>
            <a:ext cx="1196216" cy="1196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6368" y="1820355"/>
            <a:ext cx="1204849" cy="12048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6800" y="1996752"/>
            <a:ext cx="208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Arial"/>
                <a:cs typeface="Arial"/>
              </a:rPr>
              <a:t>Household</a:t>
            </a:r>
            <a:br>
              <a:rPr lang="en-US" sz="2400" b="1" dirty="0" smtClean="0">
                <a:latin typeface="Arial"/>
                <a:cs typeface="Arial"/>
              </a:rPr>
            </a:br>
            <a:r>
              <a:rPr lang="en-US" sz="2400" b="1" dirty="0" smtClean="0">
                <a:latin typeface="Arial"/>
                <a:cs typeface="Arial"/>
              </a:rPr>
              <a:t>Air Pollution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90214" y="4571997"/>
            <a:ext cx="195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Arial"/>
                <a:cs typeface="Arial"/>
              </a:rPr>
              <a:t>Water Pollution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699" y="3285064"/>
            <a:ext cx="2380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Arial"/>
                <a:cs typeface="Arial"/>
              </a:rPr>
              <a:t>Ambient Air Pollution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00027" y="1996752"/>
            <a:ext cx="195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Soil Pollution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0027" y="4741331"/>
            <a:ext cx="195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Lead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0026" y="3283803"/>
            <a:ext cx="2380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Occupational toxins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804" y="3084473"/>
            <a:ext cx="1204849" cy="12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4964" y="991123"/>
            <a:ext cx="8102936" cy="1015663"/>
          </a:xfrm>
        </p:spPr>
        <p:txBody>
          <a:bodyPr>
            <a:normAutofit fontScale="90000"/>
          </a:bodyPr>
          <a:lstStyle/>
          <a:p>
            <a:r>
              <a:rPr lang="en-US" dirty="0"/>
              <a:t>POLLUTION CONTROL YIELDS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GREAT </a:t>
            </a:r>
            <a:r>
              <a:rPr lang="en-US" dirty="0"/>
              <a:t>ECONOMIC BENEFITS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56685" y="2154767"/>
            <a:ext cx="7888815" cy="4030133"/>
          </a:xfrm>
        </p:spPr>
        <p:txBody>
          <a:bodyPr>
            <a:normAutofit/>
          </a:bodyPr>
          <a:lstStyle/>
          <a:p>
            <a:r>
              <a:rPr lang="en-US" sz="2700" dirty="0" smtClean="0"/>
              <a:t>Control </a:t>
            </a:r>
            <a:r>
              <a:rPr lang="en-US" sz="2700" dirty="0"/>
              <a:t>of ambient air pollution in the United States yields about $30 in benefits for every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$</a:t>
            </a:r>
            <a:r>
              <a:rPr lang="en-US" sz="2700" dirty="0"/>
              <a:t>1 invested </a:t>
            </a:r>
          </a:p>
          <a:p>
            <a:pPr lvl="1"/>
            <a:r>
              <a:rPr lang="en-US" sz="2700" dirty="0"/>
              <a:t>An aggregate benefit of $1.5 trillion against an investment since 1970 of $65 billion </a:t>
            </a:r>
          </a:p>
          <a:p>
            <a:r>
              <a:rPr lang="en-US" sz="2700" dirty="0"/>
              <a:t>Removal of lead from gasoline has added billions </a:t>
            </a:r>
            <a:r>
              <a:rPr lang="en-US" sz="2700" dirty="0" smtClean="0"/>
              <a:t>of </a:t>
            </a:r>
            <a:r>
              <a:rPr lang="en-US" sz="2700" dirty="0"/>
              <a:t>dollars to economies around </a:t>
            </a:r>
            <a:r>
              <a:rPr lang="en-US" sz="2700" dirty="0" smtClean="0"/>
              <a:t>the </a:t>
            </a:r>
            <a:r>
              <a:rPr lang="en-US" sz="2700" dirty="0"/>
              <a:t>world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284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963" y="991123"/>
            <a:ext cx="8564369" cy="5539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PROJECTS TO ACHIEVE HEALTH OUTCOMES</a:t>
            </a:r>
            <a:endParaRPr lang="en-US" sz="28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94963" y="1836589"/>
            <a:ext cx="1695176" cy="3819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Font typeface="Arial"/>
              <a:buNone/>
            </a:pPr>
            <a:r>
              <a:rPr lang="en-US" altLang="en-US" sz="1800" b="1" dirty="0" smtClean="0">
                <a:ea typeface="ＭＳ Ｐゴシック" charset="-128"/>
              </a:rPr>
              <a:t>AIR </a:t>
            </a:r>
            <a:br>
              <a:rPr lang="en-US" altLang="en-US" sz="1800" b="1" dirty="0" smtClean="0">
                <a:ea typeface="ＭＳ Ｐゴシック" charset="-128"/>
              </a:rPr>
            </a:br>
            <a:r>
              <a:rPr lang="en-US" altLang="en-US" sz="1800" dirty="0" smtClean="0">
                <a:ea typeface="ＭＳ Ｐゴシック" charset="-128"/>
              </a:rPr>
              <a:t>Indoor air—</a:t>
            </a:r>
            <a:br>
              <a:rPr lang="en-US" altLang="en-US" sz="1800" dirty="0" smtClean="0">
                <a:ea typeface="ＭＳ Ｐゴシック" charset="-128"/>
              </a:rPr>
            </a:br>
            <a:r>
              <a:rPr lang="en-US" altLang="en-US" sz="1800" dirty="0" smtClean="0">
                <a:ea typeface="ＭＳ Ｐゴシック" charset="-128"/>
              </a:rPr>
              <a:t>move to cleaner fuels, </a:t>
            </a:r>
            <a:br>
              <a:rPr lang="en-US" altLang="en-US" sz="1800" dirty="0" smtClean="0">
                <a:ea typeface="ＭＳ Ｐゴシック" charset="-128"/>
              </a:rPr>
            </a:br>
            <a:r>
              <a:rPr lang="en-US" altLang="en-US" sz="1800" dirty="0" smtClean="0">
                <a:ea typeface="ＭＳ Ｐゴシック" charset="-128"/>
              </a:rPr>
              <a:t>clean cooking.</a:t>
            </a:r>
            <a:endParaRPr lang="en-US" altLang="en-US" sz="1800" b="1" dirty="0" smtClean="0">
              <a:ea typeface="ＭＳ Ｐゴシック" charset="-128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091222" y="3479122"/>
            <a:ext cx="1695176" cy="3819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altLang="en-US" sz="1800" b="1" dirty="0" smtClean="0">
                <a:ea typeface="ＭＳ Ｐゴシック" charset="-128"/>
              </a:rPr>
              <a:t>AMBIENT AIR</a:t>
            </a:r>
            <a:r>
              <a:rPr lang="en-US" altLang="en-US" sz="1800" b="1" dirty="0">
                <a:ea typeface="ＭＳ Ｐゴシック" charset="-128"/>
              </a:rPr>
              <a:t/>
            </a:r>
            <a:br>
              <a:rPr lang="en-US" altLang="en-US" sz="1800" b="1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control large point source, establish clean fuels, etc.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669356" y="1836589"/>
            <a:ext cx="1695176" cy="3819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altLang="en-US" sz="1800" b="1" dirty="0">
                <a:ea typeface="ＭＳ Ｐゴシック" charset="-128"/>
              </a:rPr>
              <a:t>WATER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Sanitation investments,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full WASH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281356" y="3377522"/>
            <a:ext cx="1847577" cy="3819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altLang="en-US" sz="1800" b="1" dirty="0">
                <a:ea typeface="ＭＳ Ｐゴシック" charset="-128"/>
              </a:rPr>
              <a:t>SOIL, CHEMICALS, METALS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Identify priorities, </a:t>
            </a:r>
            <a:r>
              <a:rPr lang="en-US" altLang="en-US" sz="1800" dirty="0" smtClean="0">
                <a:ea typeface="ＭＳ Ｐゴシック" charset="-128"/>
              </a:rPr>
              <a:t/>
            </a:r>
            <a:br>
              <a:rPr lang="en-US" altLang="en-US" sz="1800" dirty="0" smtClean="0">
                <a:ea typeface="ＭＳ Ｐゴシック" charset="-128"/>
              </a:rPr>
            </a:br>
            <a:r>
              <a:rPr lang="en-US" altLang="en-US" sz="1800" dirty="0" smtClean="0">
                <a:ea typeface="ＭＳ Ｐゴシック" charset="-128"/>
              </a:rPr>
              <a:t>clean </a:t>
            </a:r>
            <a:r>
              <a:rPr lang="en-US" altLang="en-US" sz="1800" dirty="0">
                <a:ea typeface="ＭＳ Ｐゴシック" charset="-128"/>
              </a:rPr>
              <a:t>up </a:t>
            </a:r>
            <a:r>
              <a:rPr lang="en-US" altLang="en-US" sz="1800" dirty="0" smtClean="0">
                <a:ea typeface="ＭＳ Ｐゴシック" charset="-128"/>
              </a:rPr>
              <a:t/>
            </a:r>
            <a:br>
              <a:rPr lang="en-US" altLang="en-US" sz="1800" dirty="0" smtClean="0">
                <a:ea typeface="ＭＳ Ｐゴシック" charset="-128"/>
              </a:rPr>
            </a:br>
            <a:r>
              <a:rPr lang="en-US" altLang="en-US" sz="1800" dirty="0" smtClean="0">
                <a:ea typeface="ＭＳ Ｐゴシック" charset="-128"/>
              </a:rPr>
              <a:t>urgent </a:t>
            </a:r>
            <a:r>
              <a:rPr lang="en-US" altLang="en-US" sz="1800" dirty="0">
                <a:ea typeface="ＭＳ Ｐゴシック" charset="-128"/>
              </a:rPr>
              <a:t>hotspots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7035797" y="1836589"/>
            <a:ext cx="1847577" cy="3819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altLang="en-US" sz="1800" b="1" dirty="0">
                <a:ea typeface="ＭＳ Ｐゴシック" charset="-128"/>
              </a:rPr>
              <a:t>WORKPLACE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Bring in international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good practices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824533" y="3350508"/>
            <a:ext cx="1196216" cy="1196216"/>
            <a:chOff x="3277437" y="4348425"/>
            <a:chExt cx="1196216" cy="1196216"/>
          </a:xfrm>
        </p:grpSpPr>
        <p:sp>
          <p:nvSpPr>
            <p:cNvPr id="13" name="Oval 12"/>
            <p:cNvSpPr/>
            <p:nvPr/>
          </p:nvSpPr>
          <p:spPr>
            <a:xfrm>
              <a:off x="3287198" y="4360331"/>
              <a:ext cx="1168400" cy="116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437" y="4348425"/>
              <a:ext cx="1196216" cy="119621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272518" y="3362414"/>
            <a:ext cx="1196216" cy="1196216"/>
            <a:chOff x="4916368" y="3084473"/>
            <a:chExt cx="1196216" cy="1196216"/>
          </a:xfrm>
        </p:grpSpPr>
        <p:sp>
          <p:nvSpPr>
            <p:cNvPr id="15" name="Oval 14"/>
            <p:cNvSpPr/>
            <p:nvPr/>
          </p:nvSpPr>
          <p:spPr>
            <a:xfrm>
              <a:off x="4927250" y="3098796"/>
              <a:ext cx="1168400" cy="116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6368" y="3084473"/>
              <a:ext cx="1196216" cy="119621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52772" y="3377522"/>
            <a:ext cx="1196216" cy="1196216"/>
            <a:chOff x="3277437" y="1820355"/>
            <a:chExt cx="1196216" cy="1196216"/>
          </a:xfrm>
        </p:grpSpPr>
        <p:sp>
          <p:nvSpPr>
            <p:cNvPr id="11" name="Oval 10"/>
            <p:cNvSpPr/>
            <p:nvPr/>
          </p:nvSpPr>
          <p:spPr>
            <a:xfrm>
              <a:off x="3287198" y="1828797"/>
              <a:ext cx="1168400" cy="116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7437" y="1820355"/>
              <a:ext cx="1196216" cy="119621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266342" y="2155904"/>
            <a:ext cx="1196216" cy="1196216"/>
            <a:chOff x="4910678" y="4343398"/>
            <a:chExt cx="1196216" cy="1196216"/>
          </a:xfrm>
        </p:grpSpPr>
        <p:sp>
          <p:nvSpPr>
            <p:cNvPr id="16" name="Oval 15"/>
            <p:cNvSpPr/>
            <p:nvPr/>
          </p:nvSpPr>
          <p:spPr>
            <a:xfrm>
              <a:off x="4935717" y="4360331"/>
              <a:ext cx="1168400" cy="116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0678" y="4343398"/>
              <a:ext cx="1196216" cy="119621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442562" y="2136388"/>
            <a:ext cx="1204849" cy="1204849"/>
            <a:chOff x="5255789" y="2057397"/>
            <a:chExt cx="1204849" cy="1204849"/>
          </a:xfrm>
        </p:grpSpPr>
        <p:sp>
          <p:nvSpPr>
            <p:cNvPr id="14" name="Oval 13"/>
            <p:cNvSpPr/>
            <p:nvPr/>
          </p:nvSpPr>
          <p:spPr>
            <a:xfrm>
              <a:off x="5292238" y="2057397"/>
              <a:ext cx="1168400" cy="116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5789" y="2057397"/>
              <a:ext cx="1204849" cy="1204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4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964" y="991123"/>
            <a:ext cx="8102936" cy="1015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HAS PROGRESS AGAINST POLLUTION BEEN SO SLOW?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6685" y="2217607"/>
            <a:ext cx="8229600" cy="345916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Few </a:t>
            </a:r>
            <a:r>
              <a:rPr lang="en-US" sz="3000" dirty="0" smtClean="0"/>
              <a:t>have been</a:t>
            </a:r>
            <a:r>
              <a:rPr lang="en-US" sz="3000" dirty="0" smtClean="0"/>
              <a:t> </a:t>
            </a:r>
            <a:r>
              <a:rPr lang="en-US" sz="3000" dirty="0"/>
              <a:t>aware of pollution’s huge </a:t>
            </a:r>
            <a:r>
              <a:rPr lang="en-US" sz="3000" dirty="0" smtClean="0"/>
              <a:t>impacts</a:t>
            </a:r>
          </a:p>
          <a:p>
            <a:r>
              <a:rPr lang="en-US" sz="3000" dirty="0" smtClean="0"/>
              <a:t>Pollution's diseases and costs are invisible – hidden in plain sight</a:t>
            </a:r>
            <a:endParaRPr lang="en-US" sz="3000" dirty="0" smtClean="0"/>
          </a:p>
          <a:p>
            <a:r>
              <a:rPr lang="en-US" sz="3000" dirty="0" smtClean="0"/>
              <a:t>Fragmentation of the pollution control agenda</a:t>
            </a:r>
            <a:endParaRPr lang="en-US" sz="3000" dirty="0"/>
          </a:p>
          <a:p>
            <a:r>
              <a:rPr lang="en-US" sz="3000" dirty="0"/>
              <a:t>Political will often lacking </a:t>
            </a:r>
            <a:endParaRPr lang="en-US" sz="3000" dirty="0" smtClean="0"/>
          </a:p>
          <a:p>
            <a:r>
              <a:rPr lang="en-US" sz="3000" dirty="0" smtClean="0"/>
              <a:t>Push-back by powerful vested </a:t>
            </a:r>
            <a:r>
              <a:rPr lang="en-US" sz="3000" dirty="0" smtClean="0"/>
              <a:t>interests – merchants of doubt</a:t>
            </a:r>
          </a:p>
          <a:p>
            <a:r>
              <a:rPr lang="en-US" sz="3000" dirty="0" smtClean="0"/>
              <a:t>Insufficient financial resources</a:t>
            </a:r>
            <a:endParaRPr lang="en-US" sz="30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30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3864" y="1772916"/>
            <a:ext cx="4035593" cy="4152079"/>
            <a:chOff x="583864" y="1772916"/>
            <a:chExt cx="4035593" cy="4152079"/>
          </a:xfrm>
        </p:grpSpPr>
        <p:sp>
          <p:nvSpPr>
            <p:cNvPr id="6" name="TextBox 5"/>
            <p:cNvSpPr txBox="1"/>
            <p:nvPr/>
          </p:nvSpPr>
          <p:spPr>
            <a:xfrm>
              <a:off x="898021" y="1831567"/>
              <a:ext cx="372143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latin typeface="Arial"/>
                  <a:cs typeface="Arial"/>
                </a:rPr>
                <a:t>Quantify </a:t>
              </a:r>
              <a:r>
                <a:rPr lang="en-US" sz="2600" dirty="0">
                  <a:latin typeface="Arial"/>
                  <a:cs typeface="Arial"/>
                </a:rPr>
                <a:t>the global burden of disease associated </a:t>
              </a:r>
              <a:br>
                <a:rPr lang="en-US" sz="2600" dirty="0">
                  <a:latin typeface="Arial"/>
                  <a:cs typeface="Arial"/>
                </a:rPr>
              </a:br>
              <a:r>
                <a:rPr lang="en-US" sz="2600" dirty="0">
                  <a:latin typeface="Arial"/>
                  <a:cs typeface="Arial"/>
                </a:rPr>
                <a:t>with chemical pollutants of known toxicity—</a:t>
              </a:r>
              <a:br>
                <a:rPr lang="en-US" sz="2600" dirty="0">
                  <a:latin typeface="Arial"/>
                  <a:cs typeface="Arial"/>
                </a:rPr>
              </a:br>
              <a:r>
                <a:rPr lang="en-US" sz="2600" dirty="0">
                  <a:latin typeface="Arial"/>
                  <a:cs typeface="Arial"/>
                </a:rPr>
                <a:t>lead, mercury, chromium, arsenic, asbestos, </a:t>
              </a:r>
              <a:br>
                <a:rPr lang="en-US" sz="2600" dirty="0">
                  <a:latin typeface="Arial"/>
                  <a:cs typeface="Arial"/>
                </a:rPr>
              </a:br>
              <a:r>
                <a:rPr lang="en-US" sz="2600" dirty="0">
                  <a:latin typeface="Arial"/>
                  <a:cs typeface="Arial"/>
                </a:rPr>
                <a:t>and benzene.  </a:t>
              </a:r>
            </a:p>
            <a:p>
              <a:endParaRPr lang="en-US" sz="2600" dirty="0">
                <a:latin typeface="Arial"/>
                <a:cs typeface="Arial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83864" y="1772916"/>
              <a:ext cx="3524250" cy="557570"/>
              <a:chOff x="583864" y="1811016"/>
              <a:chExt cx="3524250" cy="55757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672764" y="1811016"/>
                <a:ext cx="3435350" cy="0"/>
              </a:xfrm>
              <a:prstGeom prst="line">
                <a:avLst/>
              </a:prstGeom>
              <a:ln>
                <a:solidFill>
                  <a:srgbClr val="199DD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83864" y="1814588"/>
                <a:ext cx="51367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B8A0E"/>
                    </a:solidFill>
                    <a:latin typeface="Arial"/>
                    <a:cs typeface="Arial"/>
                  </a:rPr>
                  <a:t>1</a:t>
                </a:r>
                <a:endParaRPr lang="en-US" sz="3000" dirty="0">
                  <a:solidFill>
                    <a:srgbClr val="FB8A0E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699000" y="1772916"/>
            <a:ext cx="4076700" cy="2151532"/>
            <a:chOff x="4699000" y="1772916"/>
            <a:chExt cx="4076700" cy="2151532"/>
          </a:xfrm>
        </p:grpSpPr>
        <p:sp>
          <p:nvSpPr>
            <p:cNvPr id="8" name="TextBox 7"/>
            <p:cNvSpPr txBox="1"/>
            <p:nvPr/>
          </p:nvSpPr>
          <p:spPr>
            <a:xfrm>
              <a:off x="5054264" y="1831567"/>
              <a:ext cx="372143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Arial"/>
                  <a:cs typeface="Arial"/>
                </a:rPr>
                <a:t>Discover </a:t>
              </a:r>
              <a:r>
                <a:rPr lang="en-US" sz="2600" dirty="0" smtClean="0">
                  <a:latin typeface="Arial"/>
                  <a:cs typeface="Arial"/>
                </a:rPr>
                <a:t>diseas</a:t>
              </a:r>
              <a:r>
                <a:rPr lang="en-US" sz="2600" dirty="0" smtClean="0">
                  <a:latin typeface="Arial"/>
                  <a:cs typeface="Arial"/>
                </a:rPr>
                <a:t>es </a:t>
              </a:r>
              <a:r>
                <a:rPr lang="en-US" sz="2600" dirty="0">
                  <a:latin typeface="Arial"/>
                  <a:cs typeface="Arial"/>
                </a:rPr>
                <a:t>caused by new and </a:t>
              </a:r>
              <a:br>
                <a:rPr lang="en-US" sz="2600" dirty="0">
                  <a:latin typeface="Arial"/>
                  <a:cs typeface="Arial"/>
                </a:rPr>
              </a:br>
              <a:r>
                <a:rPr lang="en-US" sz="2600" dirty="0">
                  <a:latin typeface="Arial"/>
                  <a:cs typeface="Arial"/>
                </a:rPr>
                <a:t>emerging chemical </a:t>
              </a:r>
              <a:r>
                <a:rPr lang="en-US" sz="2600" dirty="0" smtClean="0">
                  <a:latin typeface="Arial"/>
                  <a:cs typeface="Arial"/>
                </a:rPr>
                <a:t>pollutants</a:t>
              </a:r>
            </a:p>
            <a:p>
              <a:r>
                <a:rPr lang="en-US" sz="2600" dirty="0" smtClean="0">
                  <a:latin typeface="Arial"/>
                  <a:cs typeface="Arial"/>
                </a:rPr>
                <a:t>.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99000" y="1772916"/>
              <a:ext cx="3524250" cy="557570"/>
              <a:chOff x="4699000" y="1811016"/>
              <a:chExt cx="3524250" cy="55757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787900" y="1811016"/>
                <a:ext cx="3435350" cy="0"/>
              </a:xfrm>
              <a:prstGeom prst="line">
                <a:avLst/>
              </a:prstGeom>
              <a:ln>
                <a:solidFill>
                  <a:srgbClr val="199DD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699000" y="1814588"/>
                <a:ext cx="51367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rgbClr val="FB8A0E"/>
                    </a:solidFill>
                    <a:latin typeface="Arial"/>
                    <a:cs typeface="Arial"/>
                  </a:rPr>
                  <a:t>2</a:t>
                </a:r>
                <a:endParaRPr lang="en-US" sz="3000" dirty="0">
                  <a:solidFill>
                    <a:srgbClr val="FB8A0E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699000" y="4640349"/>
            <a:ext cx="4076700" cy="1351313"/>
            <a:chOff x="4699000" y="4640349"/>
            <a:chExt cx="4076700" cy="1351313"/>
          </a:xfrm>
        </p:grpSpPr>
        <p:sp>
          <p:nvSpPr>
            <p:cNvPr id="10" name="TextBox 9"/>
            <p:cNvSpPr txBox="1"/>
            <p:nvPr/>
          </p:nvSpPr>
          <p:spPr>
            <a:xfrm>
              <a:off x="5054264" y="4699000"/>
              <a:ext cx="372143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600" dirty="0" smtClean="0">
                  <a:latin typeface="Arial"/>
                  <a:cs typeface="Arial"/>
                </a:rPr>
                <a:t>C</a:t>
              </a:r>
              <a:r>
                <a:rPr lang="en-US" altLang="en-US" sz="2600" dirty="0" smtClean="0">
                  <a:latin typeface="Arial"/>
                  <a:cs typeface="Arial"/>
                </a:rPr>
                <a:t>ountry-specific/local </a:t>
              </a:r>
              <a:r>
                <a:rPr lang="en-US" altLang="en-US" sz="2600" dirty="0">
                  <a:latin typeface="Arial"/>
                  <a:cs typeface="Arial"/>
                </a:rPr>
                <a:t>research</a:t>
              </a:r>
            </a:p>
            <a:p>
              <a:endParaRPr lang="en-US" sz="2600" dirty="0">
                <a:latin typeface="Arial"/>
                <a:cs typeface="Arial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99000" y="4640349"/>
              <a:ext cx="3524250" cy="561849"/>
              <a:chOff x="4699000" y="4678449"/>
              <a:chExt cx="3524250" cy="561849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4787900" y="4678449"/>
                <a:ext cx="3435350" cy="0"/>
              </a:xfrm>
              <a:prstGeom prst="line">
                <a:avLst/>
              </a:prstGeom>
              <a:ln>
                <a:solidFill>
                  <a:srgbClr val="199DD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699000" y="4686300"/>
                <a:ext cx="51367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B8A0E"/>
                    </a:solidFill>
                    <a:latin typeface="Arial"/>
                    <a:cs typeface="Arial"/>
                  </a:rPr>
                  <a:t>4</a:t>
                </a:r>
                <a:endParaRPr lang="en-US" sz="3000" dirty="0">
                  <a:solidFill>
                    <a:srgbClr val="FB8A0E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711364" y="3620766"/>
            <a:ext cx="4086225" cy="805220"/>
            <a:chOff x="4556125" y="1772916"/>
            <a:chExt cx="4086225" cy="805220"/>
          </a:xfrm>
        </p:grpSpPr>
        <p:sp>
          <p:nvSpPr>
            <p:cNvPr id="20" name="TextBox 19"/>
            <p:cNvSpPr txBox="1"/>
            <p:nvPr/>
          </p:nvSpPr>
          <p:spPr>
            <a:xfrm>
              <a:off x="4920914" y="2031592"/>
              <a:ext cx="37214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latin typeface="Arial"/>
                  <a:cs typeface="Arial"/>
                </a:rPr>
                <a:t>Economic research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556125" y="1772916"/>
              <a:ext cx="3667125" cy="805220"/>
              <a:chOff x="4556125" y="1811016"/>
              <a:chExt cx="3667125" cy="8052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787900" y="1811016"/>
                <a:ext cx="3435350" cy="0"/>
              </a:xfrm>
              <a:prstGeom prst="line">
                <a:avLst/>
              </a:prstGeom>
              <a:ln>
                <a:solidFill>
                  <a:srgbClr val="199DD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556125" y="2062238"/>
                <a:ext cx="51367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B8A0E"/>
                    </a:solidFill>
                    <a:latin typeface="Arial"/>
                    <a:cs typeface="Arial"/>
                  </a:rPr>
                  <a:t>3</a:t>
                </a:r>
                <a:endParaRPr lang="en-US" sz="3000" dirty="0">
                  <a:solidFill>
                    <a:srgbClr val="FB8A0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84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FUTURE PROGRESS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6685" y="1731087"/>
            <a:ext cx="8229600" cy="4525963"/>
          </a:xfrm>
        </p:spPr>
        <p:txBody>
          <a:bodyPr>
            <a:noAutofit/>
          </a:bodyPr>
          <a:lstStyle/>
          <a:p>
            <a:r>
              <a:rPr lang="en-US" altLang="en-US" sz="2400" dirty="0">
                <a:ea typeface="ＭＳ Ｐゴシック" charset="-128"/>
              </a:rPr>
              <a:t>Pollution and </a:t>
            </a:r>
            <a:r>
              <a:rPr lang="en-US" altLang="en-US" sz="2400" dirty="0" smtClean="0">
                <a:ea typeface="ＭＳ Ｐゴシック" charset="-128"/>
              </a:rPr>
              <a:t>Health—follow </a:t>
            </a:r>
            <a:r>
              <a:rPr lang="en-US" altLang="en-US" sz="2400" dirty="0">
                <a:ea typeface="ＭＳ Ｐゴシック" charset="-128"/>
              </a:rPr>
              <a:t>up on </a:t>
            </a:r>
            <a:r>
              <a:rPr lang="en-US" altLang="en-US" sz="2400" i="1" dirty="0" smtClean="0">
                <a:ea typeface="ＭＳ Ｐゴシック" charset="-128"/>
              </a:rPr>
              <a:t>Lancet</a:t>
            </a:r>
            <a:r>
              <a:rPr lang="en-US" altLang="en-US" sz="2400" dirty="0" smtClean="0">
                <a:ea typeface="ＭＳ Ｐゴシック" charset="-128"/>
              </a:rPr>
              <a:t> report</a:t>
            </a:r>
            <a:endParaRPr lang="en-US" altLang="en-US" sz="2400" dirty="0">
              <a:ea typeface="ＭＳ Ｐゴシック" charset="-128"/>
            </a:endParaRPr>
          </a:p>
          <a:p>
            <a:r>
              <a:rPr lang="en-US" altLang="en-US" sz="2400" dirty="0">
                <a:ea typeface="ＭＳ Ｐゴシック" charset="-128"/>
              </a:rPr>
              <a:t>Metrics related to interventions</a:t>
            </a:r>
          </a:p>
          <a:p>
            <a:pPr lvl="1"/>
            <a:r>
              <a:rPr lang="en-US" altLang="en-US" sz="2400" dirty="0" smtClean="0">
                <a:ea typeface="ＭＳ Ｐゴシック" charset="-128"/>
              </a:rPr>
              <a:t>Burden of Disease</a:t>
            </a:r>
          </a:p>
          <a:p>
            <a:pPr lvl="1"/>
            <a:r>
              <a:rPr lang="en-US" altLang="en-US" sz="2400" dirty="0" smtClean="0">
                <a:ea typeface="ＭＳ Ｐゴシック" charset="-128"/>
              </a:rPr>
              <a:t>Exposure</a:t>
            </a:r>
          </a:p>
          <a:p>
            <a:pPr lvl="1"/>
            <a:r>
              <a:rPr lang="en-US" altLang="en-US" sz="2400" dirty="0" smtClean="0">
                <a:ea typeface="ＭＳ Ｐゴシック" charset="-128"/>
              </a:rPr>
              <a:t>Investments </a:t>
            </a:r>
            <a:r>
              <a:rPr lang="en-US" altLang="en-US" sz="2400" dirty="0">
                <a:ea typeface="ＭＳ Ｐゴシック" charset="-128"/>
              </a:rPr>
              <a:t>undertaken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Regulatory structures and implementation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Efficacy of solutions, knowledge </a:t>
            </a:r>
            <a:r>
              <a:rPr lang="en-US" altLang="en-US" sz="2400" dirty="0" smtClean="0">
                <a:ea typeface="ＭＳ Ｐゴシック" charset="-128"/>
              </a:rPr>
              <a:t>transfer</a:t>
            </a:r>
            <a:endParaRPr lang="en-US" altLang="en-US" sz="2400" dirty="0">
              <a:ea typeface="ＭＳ Ｐゴシック" charset="-128"/>
            </a:endParaRPr>
          </a:p>
          <a:p>
            <a:r>
              <a:rPr lang="en-US" altLang="en-US" sz="2400" dirty="0">
                <a:ea typeface="ＭＳ Ｐゴシック" charset="-128"/>
              </a:rPr>
              <a:t>Aggregating data from others (SDG’s, </a:t>
            </a:r>
            <a:r>
              <a:rPr lang="en-US" altLang="en-US" sz="2400" dirty="0" smtClean="0">
                <a:ea typeface="ＭＳ Ｐゴシック" charset="-128"/>
              </a:rPr>
              <a:t>etc.) </a:t>
            </a:r>
            <a:r>
              <a:rPr lang="en-US" altLang="en-US" sz="2400" dirty="0">
                <a:ea typeface="ＭＳ Ｐゴシック" charset="-128"/>
              </a:rPr>
              <a:t>relevant </a:t>
            </a:r>
            <a:r>
              <a:rPr lang="en-US" altLang="en-US" sz="2400" dirty="0" smtClean="0">
                <a:ea typeface="ＭＳ Ｐゴシック" charset="-128"/>
              </a:rPr>
              <a:t/>
            </a:r>
            <a:br>
              <a:rPr lang="en-US" altLang="en-US" sz="2400" dirty="0" smtClean="0">
                <a:ea typeface="ＭＳ Ｐゴシック" charset="-128"/>
              </a:rPr>
            </a:br>
            <a:r>
              <a:rPr lang="en-US" altLang="en-US" sz="2400" dirty="0" smtClean="0">
                <a:ea typeface="ＭＳ Ｐゴシック" charset="-128"/>
              </a:rPr>
              <a:t>to </a:t>
            </a:r>
            <a:r>
              <a:rPr lang="en-US" altLang="en-US" sz="2400" dirty="0">
                <a:ea typeface="ＭＳ Ｐゴシック" charset="-128"/>
              </a:rPr>
              <a:t>pollution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56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2438400"/>
            <a:ext cx="7543800" cy="1431925"/>
          </a:xfrm>
        </p:spPr>
        <p:txBody>
          <a:bodyPr/>
          <a:lstStyle/>
          <a:p>
            <a:pPr algn="ctr"/>
            <a:r>
              <a:rPr lang="en-US" altLang="en-US"/>
              <a:t> </a:t>
            </a: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4445000" y="1828800"/>
            <a:ext cx="226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 </a:t>
            </a:r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4445000" y="25908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 </a:t>
            </a:r>
          </a:p>
        </p:txBody>
      </p:sp>
      <p:pic>
        <p:nvPicPr>
          <p:cNvPr id="107530" name="Picture 10" descr="kid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533400"/>
            <a:ext cx="4478338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0" y="571500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002060"/>
                </a:solidFill>
                <a:latin typeface="Arial" charset="0"/>
              </a:rPr>
              <a:t>THANK YOU!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4350" y="1730901"/>
            <a:ext cx="8229600" cy="3433763"/>
          </a:xfrm>
        </p:spPr>
        <p:txBody>
          <a:bodyPr>
            <a:normAutofit/>
          </a:bodyPr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en-US" altLang="en-US" sz="2800" b="1" dirty="0" smtClean="0"/>
              <a:t>Institute for Health Metrics and Evaluation</a:t>
            </a:r>
            <a:br>
              <a:rPr lang="en-US" altLang="en-US" sz="2800" b="1" dirty="0" smtClean="0"/>
            </a:br>
            <a:r>
              <a:rPr lang="en-US" altLang="en-US" sz="2400" dirty="0" smtClean="0"/>
              <a:t>2015 Global Burden of Disease analysis</a:t>
            </a:r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en-US" altLang="en-US" sz="2800" b="1" dirty="0" smtClean="0"/>
              <a:t>World Health Organization</a:t>
            </a:r>
            <a:br>
              <a:rPr lang="en-US" altLang="en-US" sz="2800" b="1" dirty="0" smtClean="0"/>
            </a:br>
            <a:r>
              <a:rPr lang="en-US" altLang="en-US" sz="2400" dirty="0" smtClean="0"/>
              <a:t>2012 Burden of Disease analysis</a:t>
            </a:r>
          </a:p>
          <a:p>
            <a:pPr marL="0" indent="0">
              <a:buNone/>
            </a:pPr>
            <a:r>
              <a:rPr lang="en-US" altLang="en-US" sz="2800" b="1" dirty="0"/>
              <a:t>Pure Earth/GAHP Toxic </a:t>
            </a:r>
            <a:r>
              <a:rPr lang="en-US" altLang="en-US" sz="2800" b="1" dirty="0" smtClean="0"/>
              <a:t>Sites Inventory</a:t>
            </a:r>
            <a:br>
              <a:rPr lang="en-US" altLang="en-US" sz="2800" b="1" dirty="0" smtClean="0"/>
            </a:br>
            <a:r>
              <a:rPr lang="en-US" altLang="en-US" sz="2400" dirty="0" smtClean="0"/>
              <a:t>Soil pollution at contaminated sites </a:t>
            </a:r>
          </a:p>
          <a:p>
            <a:pPr marL="457200" lvl="1" indent="0" eaLnBrk="1" hangingPunct="1">
              <a:buNone/>
            </a:pPr>
            <a:endParaRPr lang="en-US" alt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6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933700" y="5638799"/>
            <a:ext cx="607822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HOUSEHOLD AIR POLLUTION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KILLS ALMOST 3 MILLION PER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78362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122238" y="4579937"/>
            <a:ext cx="24177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Helvetica Neue Light" charset="0"/>
              </a:rPr>
              <a:t>Beijing air pollution in 2012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Helvetica Neue Light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Helvetica Neue Light" charset="0"/>
              </a:rPr>
              <a:t>Delhi is now worse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14032" y="1320800"/>
            <a:ext cx="549052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alt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MBIENT AIR POLLUTION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KILLS ABOUT 4 MILLION PER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60292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ce_Leather__2111892.JPG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765232" y="4309907"/>
            <a:ext cx="549052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POLLUTED WATER &amp; </a:t>
            </a:r>
            <a:br>
              <a:rPr lang="en-US" altLang="en-US" sz="30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alt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POOR SANITATION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KILL ABOUT 1.7 MILLION PER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08198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7651" name="Picture 3" descr="Agbogbloshie_Ghana_girls in wheelbarrow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875280" y="1186480"/>
            <a:ext cx="49987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POLLUTED SOIL, CHEMICALS, HEAVY METALS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KILL OVER 1.1 MILLION PER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05473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31747" name="Picture 4" descr="breaking batteri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388" y="2"/>
            <a:ext cx="9450388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95141" y="541736"/>
            <a:ext cx="549052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LEAD POISONING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KILLS MORE THAN 500,000 PER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55570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COMMISSION’S MAIN HEALTH FINDINGS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53225"/>
            <a:ext cx="8382000" cy="1021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934" y="2097250"/>
            <a:ext cx="4233333" cy="16507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latin typeface="Arial"/>
                <a:cs typeface="Arial"/>
              </a:rPr>
              <a:t>Pollution killed an </a:t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estimated 9 MILLION </a:t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people in 2015…</a:t>
            </a:r>
            <a:br>
              <a:rPr lang="en-US" sz="2800" b="1" dirty="0" smtClean="0">
                <a:latin typeface="Arial"/>
                <a:cs typeface="Arial"/>
              </a:rPr>
            </a:b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4333" y="2097250"/>
            <a:ext cx="4233333" cy="12629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latin typeface="Arial"/>
                <a:cs typeface="Arial"/>
              </a:rPr>
              <a:t>3 TIMES MORE than </a:t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AIDS, tuberculosis </a:t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and malaria combined.</a:t>
            </a:r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2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1319</Words>
  <Application>Microsoft Office PowerPoint</Application>
  <PresentationFormat>On-screen Show (4:3)</PresentationFormat>
  <Paragraphs>238</Paragraphs>
  <Slides>36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MAJOR TYPES OF POLLUTION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COMMISSION’S MAIN HEALTH FINDINGS</vt:lpstr>
      <vt:lpstr>DEATHS FROM POLLUTION VERSUS  OTHER MAJOR RISK FACTORS</vt:lpstr>
      <vt:lpstr>POLLUTION-RELATED DISEASE FALLS MOST HEAVILY  ON LOW- AND MIDDLE-INCOME COUNTRIES</vt:lpstr>
      <vt:lpstr>DEATHS DUE TO AIR, SOIL AND  CHEMICAL  POLLUTION ARE RISING</vt:lpstr>
      <vt:lpstr>CHILDREN ARE EXQUISITELY SENSITIVE</vt:lpstr>
      <vt:lpstr>70 PERCENT OF POLLUTION-RELATED DISEASE IS NON-COMMUNICABLE DISEASE</vt:lpstr>
      <vt:lpstr>THE POLLUTOME: WHAT WE KNOW AND DON’T KNOW ABOUT POLLUTION</vt:lpstr>
      <vt:lpstr>EMERGING CHEMICAL POLLUTANTS</vt:lpstr>
      <vt:lpstr>CLIMATE CHANGE &amp; POLLUTION  INEXTRICABLY LINKED</vt:lpstr>
      <vt:lpstr>SECTION II Economic Impact  of Pollution</vt:lpstr>
      <vt:lpstr>COMMISSION’S MAIN ECONOMIC FINDINGS</vt:lpstr>
      <vt:lpstr>PowerPoint Presentation</vt:lpstr>
      <vt:lpstr>SECTION III Pollution, Poverty  and Injustice</vt:lpstr>
      <vt:lpstr>POLLUTION IS A HUMAN RIGHTS ISSUE</vt:lpstr>
      <vt:lpstr>POLLUTION, HUMAN RIGHTS AND ENVIRONMENTAL INJUSTICE</vt:lpstr>
      <vt:lpstr>POLLUTION IS A HUMAN RIGHTS ISSUE</vt:lpstr>
      <vt:lpstr>PowerPoint Presentation</vt:lpstr>
      <vt:lpstr>SECTION IV Effective Interventions</vt:lpstr>
      <vt:lpstr>IMPACTS ARE UNDERCOUNTED,  SOLUTIONS ARE UNDERFUNDED</vt:lpstr>
      <vt:lpstr>POLLUTION CONTROL AND GDP, UNITED STATES, 1970-2015</vt:lpstr>
      <vt:lpstr>POLLUTION CAN BE CONTROLLED  AND PREVENTED</vt:lpstr>
      <vt:lpstr>POLLUTION CONTROL YIELDS  GREAT ECONOMIC BENEFITS</vt:lpstr>
      <vt:lpstr>PROJECTS TO ACHIEVE HEALTH OUTCOMES</vt:lpstr>
      <vt:lpstr>WHY HAS PROGRESS AGAINST POLLUTION BEEN SO SLOW?</vt:lpstr>
      <vt:lpstr>RESEARCH</vt:lpstr>
      <vt:lpstr>TRACKING FUTURE PROGRESS</vt:lpstr>
      <vt:lpstr> </vt:lpstr>
      <vt:lpstr>DATA SOURCES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</dc:creator>
  <cp:lastModifiedBy>Philip</cp:lastModifiedBy>
  <cp:revision>30</cp:revision>
  <dcterms:created xsi:type="dcterms:W3CDTF">2017-10-24T16:13:45Z</dcterms:created>
  <dcterms:modified xsi:type="dcterms:W3CDTF">2017-10-25T08:32:15Z</dcterms:modified>
</cp:coreProperties>
</file>