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1" r:id="rId5"/>
    <p:sldId id="262" r:id="rId6"/>
    <p:sldId id="277" r:id="rId7"/>
    <p:sldId id="278" r:id="rId8"/>
    <p:sldId id="279" r:id="rId9"/>
    <p:sldId id="280" r:id="rId10"/>
    <p:sldId id="281" r:id="rId11"/>
    <p:sldId id="282" r:id="rId12"/>
    <p:sldId id="276" r:id="rId13"/>
    <p:sldId id="263" r:id="rId14"/>
    <p:sldId id="265" r:id="rId15"/>
    <p:sldId id="285" r:id="rId16"/>
    <p:sldId id="284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w Watterson" initials="AW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30" autoAdjust="0"/>
    <p:restoredTop sz="74338" autoAdjust="0"/>
  </p:normalViewPr>
  <p:slideViewPr>
    <p:cSldViewPr snapToGrid="0">
      <p:cViewPr varScale="1">
        <p:scale>
          <a:sx n="41" d="100"/>
          <a:sy n="41" d="100"/>
        </p:scale>
        <p:origin x="11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0B5AD-538A-41D5-B7CB-655BB351692B}" type="datetimeFigureOut">
              <a:rPr lang="en-ZA" smtClean="0"/>
              <a:t>2017-10-28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C7F2C-F79E-4B9E-BAAB-C6A34598A26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5720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F2C-F79E-4B9E-BAAB-C6A34598A26E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7085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spc="-1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10288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ZA" sz="4400" b="1" dirty="0"/>
              <a:t>Scientific integrity in journal publication practice for Occupational and Environmental Health</a:t>
            </a:r>
            <a:endParaRPr dirty="0"/>
          </a:p>
        </p:txBody>
      </p:sp>
      <p:sp>
        <p:nvSpPr>
          <p:cNvPr id="37" name="CustomShape 2"/>
          <p:cNvSpPr/>
          <p:nvPr/>
        </p:nvSpPr>
        <p:spPr>
          <a:xfrm>
            <a:off x="457200" y="3141000"/>
            <a:ext cx="8228520" cy="2984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 London, School of Public Health and Family Medicine, University of Cape Town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 Ruff,</a:t>
            </a:r>
            <a:r>
              <a:rPr lang="en-US" sz="2800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28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RightOnCanada</a:t>
            </a:r>
            <a:endParaRPr lang="en-US" sz="28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 Castleman, Environmental Consultant, </a:t>
            </a:r>
            <a:r>
              <a:rPr lang="en-ZA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USA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 Watterson, Centre for Public Health and Population Health Research, University of </a:t>
            </a:r>
            <a:r>
              <a:rPr lang="en-US" sz="2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Stirling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625676"/>
              </p:ext>
            </p:extLst>
          </p:nvPr>
        </p:nvGraphicFramePr>
        <p:xfrm>
          <a:off x="557978" y="532013"/>
          <a:ext cx="8128462" cy="5798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5753"/>
                <a:gridCol w="4812709"/>
              </a:tblGrid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COPE Guideline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What took place?</a:t>
                      </a:r>
                      <a:endParaRPr lang="en-ZA" dirty="0"/>
                    </a:p>
                  </a:txBody>
                  <a:tcPr/>
                </a:tc>
              </a:tr>
              <a:tr h="517556">
                <a:tc>
                  <a:txBody>
                    <a:bodyPr/>
                    <a:lstStyle/>
                    <a:p>
                      <a:r>
                        <a:rPr lang="en-ZA" dirty="0" smtClean="0"/>
                        <a:t>New Editors should honour previous publication decision unless ‘serious problems’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Previous publication</a:t>
                      </a:r>
                      <a:r>
                        <a:rPr lang="en-ZA" baseline="0" dirty="0" smtClean="0"/>
                        <a:t> withdrawn; 3 more?</a:t>
                      </a:r>
                    </a:p>
                    <a:p>
                      <a:r>
                        <a:rPr lang="en-ZA" baseline="0" dirty="0" smtClean="0"/>
                        <a:t>No reasons given; no evidence ‘serious problems’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Decide</a:t>
                      </a:r>
                      <a:r>
                        <a:rPr lang="en-ZA" baseline="0" dirty="0" smtClean="0"/>
                        <a:t> without interferences from publisher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Publisher made decision – editor claimed no part in decision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Relationship editor to publisher independent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Editor unable to</a:t>
                      </a:r>
                      <a:r>
                        <a:rPr lang="en-ZA" baseline="0" dirty="0" smtClean="0"/>
                        <a:t> exercise independence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Retraction</a:t>
                      </a:r>
                      <a:r>
                        <a:rPr lang="en-ZA" baseline="0" dirty="0" smtClean="0"/>
                        <a:t> only if serious: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No evidence of any </a:t>
                      </a:r>
                      <a:r>
                        <a:rPr lang="en-ZA" baseline="0" dirty="0" smtClean="0"/>
                        <a:t>misconduct, serious error, redundancy, plagiarism, unethical</a:t>
                      </a:r>
                      <a:endParaRPr lang="en-ZA" dirty="0" smtClean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Retraction only last resort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No discussion with author at all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Editors should champion</a:t>
                      </a:r>
                      <a:r>
                        <a:rPr lang="en-ZA" baseline="0" dirty="0" smtClean="0"/>
                        <a:t> freedom of expression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Implied legal/libel issues at stake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Preclude</a:t>
                      </a:r>
                      <a:r>
                        <a:rPr lang="en-ZA" baseline="0" dirty="0" smtClean="0"/>
                        <a:t> business needs from compromising intel standards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Implied legal/libel issues at stake </a:t>
                      </a:r>
                      <a:endParaRPr lang="en-ZA" dirty="0"/>
                    </a:p>
                  </a:txBody>
                  <a:tcPr/>
                </a:tc>
              </a:tr>
              <a:tr h="521943">
                <a:tc>
                  <a:txBody>
                    <a:bodyPr/>
                    <a:lstStyle/>
                    <a:p>
                      <a:r>
                        <a:rPr lang="en-ZA" dirty="0" smtClean="0"/>
                        <a:t>Keep editorial board members ‘updated on new policies’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T&amp;F repositioned journal</a:t>
                      </a:r>
                      <a:r>
                        <a:rPr lang="en-ZA" baseline="0" dirty="0" smtClean="0"/>
                        <a:t> as less critical of industry without informing editorial board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12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Progress?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3039103"/>
            <a:ext cx="8229240" cy="1144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3200" dirty="0" smtClean="0"/>
              <a:t>Complaint lodged with COPE June 2</a:t>
            </a:r>
            <a:r>
              <a:rPr lang="en-ZA" sz="3200" baseline="30000" dirty="0" smtClean="0"/>
              <a:t>nd</a:t>
            </a:r>
            <a:r>
              <a:rPr lang="en-ZA" sz="32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3200" dirty="0" smtClean="0"/>
              <a:t>Follow up inquiries … </a:t>
            </a:r>
            <a:r>
              <a:rPr lang="en-ZA" sz="3200" dirty="0" smtClean="0">
                <a:sym typeface="Wingdings" panose="05000000000000000000" pitchFamily="2" charset="2"/>
              </a:rPr>
              <a:t>“</a:t>
            </a:r>
            <a:r>
              <a:rPr lang="en-ZA" sz="3200" dirty="0"/>
              <a:t>Thank you for your email, I confirm the case has been reviewed by the COPE Complaints subcommittee, the subcommittee is considering the next steps and intends to discuss the matter with the publisher. I will be in touch as the evaluation of the case </a:t>
            </a:r>
            <a:r>
              <a:rPr lang="en-ZA" sz="3200" dirty="0" smtClean="0"/>
              <a:t>progresses</a:t>
            </a:r>
            <a:r>
              <a:rPr lang="en-ZA" sz="3200" dirty="0" smtClean="0"/>
              <a:t>…”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3200" dirty="0" smtClean="0"/>
              <a:t>October 2017 – no response T&amp;F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87538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Asbestos and </a:t>
            </a:r>
            <a:r>
              <a:rPr lang="en-ZA" dirty="0" err="1" smtClean="0"/>
              <a:t>disinfomation</a:t>
            </a:r>
            <a:r>
              <a:rPr lang="en-ZA" dirty="0" smtClean="0"/>
              <a:t> in clinical journals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4" y="1793488"/>
            <a:ext cx="3788312" cy="37883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969" y="1793488"/>
            <a:ext cx="4140713" cy="378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16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European Journal of Cancer Prevention </a:t>
            </a:r>
            <a:endParaRPr/>
          </a:p>
        </p:txBody>
      </p:sp>
      <p:sp>
        <p:nvSpPr>
          <p:cNvPr id="51" name="CustomShape 2"/>
          <p:cNvSpPr/>
          <p:nvPr/>
        </p:nvSpPr>
        <p:spPr>
          <a:xfrm>
            <a:off x="367990" y="1187605"/>
            <a:ext cx="8430322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 May 2012 the European Journal of Cancer Prevention (EJCP) published an article* denying harm caused by continuing exposure to asbestos</a:t>
            </a:r>
            <a:endParaRPr sz="21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 </a:t>
            </a:r>
            <a:r>
              <a:rPr lang="en-US" sz="21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authors stated they had no COI and that the article had been funded by the Italian Cancer Research Association </a:t>
            </a:r>
            <a:endParaRPr sz="21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Both </a:t>
            </a:r>
            <a:r>
              <a:rPr lang="en-US" sz="21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statements were </a:t>
            </a:r>
            <a:r>
              <a:rPr lang="en-US" sz="21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untrue: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Both 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authors were paid consultants for a company facing criminal charges for continuing asbestos exposure of </a:t>
            </a:r>
            <a:r>
              <a:rPr lang="en-US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workers.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 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Italian Cancer Research Association had not funded the article</a:t>
            </a:r>
            <a:r>
              <a:rPr lang="en-US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Complaint to EJCP </a:t>
            </a:r>
            <a:r>
              <a:rPr lang="en-US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(a COPE member) </a:t>
            </a: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violated </a:t>
            </a:r>
            <a:r>
              <a:rPr lang="en-US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COPE's Code of </a:t>
            </a: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Conduct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Editors responded </a:t>
            </a: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see no COI; </a:t>
            </a:r>
            <a:r>
              <a:rPr lang="en-US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authors </a:t>
            </a: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reaffirmed no COI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March </a:t>
            </a:r>
            <a:r>
              <a:rPr lang="en-ZA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2014: complaint submitted </a:t>
            </a:r>
            <a:r>
              <a:rPr lang="en-ZA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 </a:t>
            </a:r>
            <a:r>
              <a:rPr lang="en-ZA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COPE for several </a:t>
            </a:r>
            <a:r>
              <a:rPr lang="en-ZA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violations of COPE's Code of Conduct</a:t>
            </a:r>
            <a:endParaRPr lang="en-ZA" sz="2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ZA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October </a:t>
            </a:r>
            <a:r>
              <a:rPr lang="en-ZA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2014: </a:t>
            </a:r>
            <a:r>
              <a:rPr lang="en-ZA" sz="21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COPE upheld the complaint stating that the authors had a COI which should have been declared</a:t>
            </a:r>
            <a:endParaRPr lang="en-ZA" sz="2100" dirty="0" smtClean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1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*La </a:t>
            </a:r>
            <a:r>
              <a:rPr lang="en-US" sz="14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Vecchia</a:t>
            </a:r>
            <a:r>
              <a:rPr lang="en-US" sz="1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C, </a:t>
            </a:r>
            <a:r>
              <a:rPr lang="en-US" sz="14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Boffetta</a:t>
            </a:r>
            <a:r>
              <a:rPr lang="en-US" sz="1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B. Role of stopping exposure and recent exposure to asbestos in the risk of mesothelioma</a:t>
            </a:r>
            <a:endParaRPr sz="14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COPE does not enforce its Code of Conduct </a:t>
            </a:r>
            <a:endParaRPr/>
          </a:p>
        </p:txBody>
      </p:sp>
      <p:sp>
        <p:nvSpPr>
          <p:cNvPr id="5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COPE recommended that the EJCP publish a Correction to disclose the authors' COI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COPE stated that </a:t>
            </a:r>
            <a:r>
              <a:rPr lang="en-US" sz="2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they knew the </a:t>
            </a: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publisher could ignore the recommendation and there would be no consequences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COPE makes recommendations in response to complaints but does not require COPE members to comply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 this case, the EJCP published the Correction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ZA" sz="4000" dirty="0">
                <a:latin typeface="Calibri" panose="020F0502020204030204" pitchFamily="34" charset="0"/>
              </a:rPr>
              <a:t>The practice of publishing in </a:t>
            </a:r>
            <a:r>
              <a:rPr lang="en-ZA" sz="4000" dirty="0" smtClean="0">
                <a:latin typeface="Calibri" panose="020F0502020204030204" pitchFamily="34" charset="0"/>
              </a:rPr>
              <a:t>E&amp;OH </a:t>
            </a:r>
            <a:r>
              <a:rPr lang="en-ZA" sz="4000" dirty="0">
                <a:latin typeface="Calibri" panose="020F0502020204030204" pitchFamily="34" charset="0"/>
              </a:rPr>
              <a:t>…</a:t>
            </a:r>
            <a:endParaRPr sz="4000" dirty="0">
              <a:latin typeface="Calibri" panose="020F0502020204030204" pitchFamily="34" charset="0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323640" y="1600200"/>
            <a:ext cx="8496000" cy="496786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ZA" sz="2800" dirty="0">
                <a:latin typeface="Calibri" panose="020F0502020204030204" pitchFamily="34" charset="0"/>
              </a:rPr>
              <a:t>PubMed search on “occupational”, “hazards” and “pesticides” to general journal </a:t>
            </a:r>
            <a:r>
              <a:rPr lang="en-ZA" sz="2800" dirty="0" smtClean="0">
                <a:latin typeface="Calibri" panose="020F0502020204030204" pitchFamily="34" charset="0"/>
              </a:rPr>
              <a:t>sample</a:t>
            </a:r>
            <a:r>
              <a:rPr lang="en-US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DejaVu Sans"/>
              </a:rPr>
              <a:t>. </a:t>
            </a:r>
            <a:endParaRPr sz="2800" dirty="0">
              <a:latin typeface="Calibri" panose="020F0502020204030204" pitchFamily="34" charset="0"/>
            </a:endParaRPr>
          </a:p>
          <a:p>
            <a:pPr marL="343080" indent="-342000">
              <a:buFont typeface="Arial"/>
              <a:buChar char="•"/>
            </a:pPr>
            <a:r>
              <a:rPr lang="en-ZA" sz="2800" dirty="0">
                <a:latin typeface="Calibri" panose="020F0502020204030204" pitchFamily="34" charset="0"/>
              </a:rPr>
              <a:t>Published </a:t>
            </a:r>
            <a:r>
              <a:rPr lang="en-ZA" sz="2800" dirty="0" smtClean="0">
                <a:latin typeface="Calibri" panose="020F0502020204030204" pitchFamily="34" charset="0"/>
              </a:rPr>
              <a:t>≥1997</a:t>
            </a:r>
            <a:r>
              <a:rPr lang="en-ZA" sz="2800" dirty="0">
                <a:latin typeface="Calibri" panose="020F0502020204030204" pitchFamily="34" charset="0"/>
              </a:rPr>
              <a:t>; English-language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>
                <a:latin typeface="Calibri" panose="020F0502020204030204" pitchFamily="34" charset="0"/>
                <a:sym typeface="Wingdings" panose="05000000000000000000" pitchFamily="2" charset="2"/>
              </a:rPr>
              <a:t>Yield 222 articles from 114 journals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ZA" sz="2800" dirty="0">
                <a:latin typeface="Calibri" panose="020F0502020204030204" pitchFamily="34" charset="0"/>
                <a:sym typeface="Wingdings" panose="05000000000000000000" pitchFamily="2" charset="2"/>
              </a:rPr>
              <a:t>Dropped journals with only 1 paper; not English </a:t>
            </a:r>
            <a:r>
              <a:rPr lang="en-ZA" sz="2800" dirty="0" err="1">
                <a:latin typeface="Calibri" panose="020F0502020204030204" pitchFamily="34" charset="0"/>
                <a:sym typeface="Wingdings" panose="05000000000000000000" pitchFamily="2" charset="2"/>
              </a:rPr>
              <a:t>lang</a:t>
            </a:r>
            <a:r>
              <a:rPr lang="en-ZA" sz="2800" dirty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en-ZA" sz="28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ZA" sz="2800" dirty="0">
                <a:latin typeface="Calibri" panose="020F0502020204030204" pitchFamily="34" charset="0"/>
                <a:sym typeface="Wingdings" panose="05000000000000000000" pitchFamily="2" charset="2"/>
              </a:rPr>
              <a:t>Ended with 34 journals (137 articles)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>
                <a:latin typeface="Calibri" panose="020F0502020204030204" pitchFamily="34" charset="0"/>
                <a:sym typeface="Wingdings" panose="05000000000000000000" pitchFamily="2" charset="2"/>
              </a:rPr>
              <a:t>Analysis for</a:t>
            </a:r>
            <a:r>
              <a:rPr lang="en-ZA" sz="2800" dirty="0" smtClean="0">
                <a:latin typeface="Calibri" panose="020F0502020204030204" pitchFamily="34" charset="0"/>
                <a:sym typeface="Wingdings" panose="05000000000000000000" pitchFamily="2" charset="2"/>
              </a:rPr>
              <a:t>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ZA" sz="2600" dirty="0">
                <a:latin typeface="Calibri" panose="020F0502020204030204" pitchFamily="34" charset="0"/>
                <a:sym typeface="Wingdings" panose="05000000000000000000" pitchFamily="2" charset="2"/>
              </a:rPr>
              <a:t>COPE </a:t>
            </a:r>
            <a:r>
              <a:rPr lang="en-ZA" sz="2600" dirty="0" smtClean="0">
                <a:latin typeface="Calibri" panose="020F0502020204030204" pitchFamily="34" charset="0"/>
                <a:sym typeface="Wingdings" panose="05000000000000000000" pitchFamily="2" charset="2"/>
              </a:rPr>
              <a:t>membership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ZA" sz="26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Editorial </a:t>
            </a:r>
            <a:r>
              <a:rPr lang="en-ZA" sz="2600" dirty="0">
                <a:latin typeface="Calibri" panose="020F0502020204030204" pitchFamily="34" charset="0"/>
                <a:sym typeface="Wingdings" panose="05000000000000000000" pitchFamily="2" charset="2"/>
              </a:rPr>
              <a:t>independence </a:t>
            </a:r>
            <a:endParaRPr lang="en-ZA" sz="26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ZA" sz="2600" dirty="0" err="1" smtClean="0">
                <a:latin typeface="Calibri" panose="020F0502020204030204" pitchFamily="34" charset="0"/>
                <a:sym typeface="Wingdings" panose="05000000000000000000" pitchFamily="2" charset="2"/>
              </a:rPr>
              <a:t>CoI</a:t>
            </a:r>
            <a:r>
              <a:rPr lang="en-ZA" sz="2600" dirty="0" smtClean="0"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ZA" sz="2600" dirty="0">
                <a:latin typeface="Calibri" panose="020F0502020204030204" pitchFamily="34" charset="0"/>
                <a:sym typeface="Wingdings" panose="05000000000000000000" pitchFamily="2" charset="2"/>
              </a:rPr>
              <a:t>process </a:t>
            </a:r>
            <a:endParaRPr lang="en-ZA" sz="2600" dirty="0" smtClean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ZA" sz="26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Enforcement</a:t>
            </a:r>
            <a:endParaRPr lang="en-ZA" sz="26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4504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653098"/>
              </p:ext>
            </p:extLst>
          </p:nvPr>
        </p:nvGraphicFramePr>
        <p:xfrm>
          <a:off x="691376" y="669072"/>
          <a:ext cx="7872760" cy="5248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6380"/>
                <a:gridCol w="3936380"/>
              </a:tblGrid>
              <a:tr h="779973"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COPE adherence</a:t>
                      </a:r>
                      <a:endParaRPr lang="en-Z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800" dirty="0" smtClean="0"/>
                        <a:t>Enforcement</a:t>
                      </a:r>
                      <a:endParaRPr lang="en-ZA" sz="2800" dirty="0"/>
                    </a:p>
                  </a:txBody>
                  <a:tcPr/>
                </a:tc>
              </a:tr>
              <a:tr h="805363"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Membership</a:t>
                      </a:r>
                      <a:r>
                        <a:rPr lang="en-ZA" sz="2200" baseline="0" dirty="0" smtClean="0"/>
                        <a:t> of COPE:     74%</a:t>
                      </a:r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Any specific</a:t>
                      </a:r>
                      <a:r>
                        <a:rPr lang="en-ZA" sz="2200" baseline="0" dirty="0" smtClean="0"/>
                        <a:t> enforcement</a:t>
                      </a:r>
                      <a:br>
                        <a:rPr lang="en-ZA" sz="2200" baseline="0" dirty="0" smtClean="0"/>
                      </a:br>
                      <a:r>
                        <a:rPr lang="en-ZA" sz="2200" baseline="0" dirty="0" smtClean="0"/>
                        <a:t>measures               15%</a:t>
                      </a:r>
                      <a:endParaRPr lang="en-ZA" sz="2200" dirty="0"/>
                    </a:p>
                  </a:txBody>
                  <a:tcPr/>
                </a:tc>
              </a:tr>
              <a:tr h="805363"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Editorial independence </a:t>
                      </a:r>
                      <a:br>
                        <a:rPr lang="en-ZA" sz="2200" dirty="0" smtClean="0"/>
                      </a:br>
                      <a:r>
                        <a:rPr lang="en-ZA" sz="2200" dirty="0" smtClean="0"/>
                        <a:t>made explicit:                     0%</a:t>
                      </a:r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200" baseline="0" dirty="0" smtClean="0"/>
                        <a:t>Erratum:12%</a:t>
                      </a:r>
                      <a:endParaRPr lang="en-ZA" sz="2200" dirty="0"/>
                    </a:p>
                  </a:txBody>
                  <a:tcPr/>
                </a:tc>
              </a:tr>
              <a:tr h="779973"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Provide for </a:t>
                      </a:r>
                      <a:r>
                        <a:rPr lang="en-ZA" sz="2200" dirty="0" err="1" smtClean="0"/>
                        <a:t>CoI</a:t>
                      </a:r>
                      <a:r>
                        <a:rPr lang="en-ZA" sz="2200" dirty="0" smtClean="0"/>
                        <a:t>                 88%</a:t>
                      </a:r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200" dirty="0" smtClean="0"/>
                        <a:t>Retraction: 12%</a:t>
                      </a:r>
                      <a:endParaRPr lang="en-ZA" sz="2200" dirty="0"/>
                    </a:p>
                  </a:txBody>
                  <a:tcPr/>
                </a:tc>
              </a:tr>
              <a:tr h="643046">
                <a:tc>
                  <a:txBody>
                    <a:bodyPr/>
                    <a:lstStyle/>
                    <a:p>
                      <a:r>
                        <a:rPr lang="en-ZA" sz="2200" dirty="0" err="1" smtClean="0"/>
                        <a:t>CoI</a:t>
                      </a:r>
                      <a:r>
                        <a:rPr lang="en-ZA" sz="2200" dirty="0" smtClean="0"/>
                        <a:t> defined financial        88%</a:t>
                      </a:r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200" dirty="0" smtClean="0"/>
                        <a:t>Intervene</a:t>
                      </a:r>
                      <a:r>
                        <a:rPr lang="en-ZA" sz="2200" baseline="0" dirty="0" smtClean="0"/>
                        <a:t> with employer 6%</a:t>
                      </a:r>
                    </a:p>
                  </a:txBody>
                  <a:tcPr/>
                </a:tc>
              </a:tr>
              <a:tr h="629420">
                <a:tc>
                  <a:txBody>
                    <a:bodyPr/>
                    <a:lstStyle/>
                    <a:p>
                      <a:r>
                        <a:rPr lang="en-ZA" sz="2200" dirty="0" err="1" smtClean="0"/>
                        <a:t>CoI</a:t>
                      </a:r>
                      <a:r>
                        <a:rPr lang="en-ZA" sz="2200" dirty="0" smtClean="0"/>
                        <a:t> defined non-financial 56%</a:t>
                      </a:r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ZA" sz="2200" dirty="0" smtClean="0"/>
                        <a:t>‘ban’ repeat offender   3%</a:t>
                      </a:r>
                    </a:p>
                  </a:txBody>
                  <a:tcPr/>
                </a:tc>
              </a:tr>
              <a:tr h="805363">
                <a:tc>
                  <a:txBody>
                    <a:bodyPr/>
                    <a:lstStyle/>
                    <a:p>
                      <a:endParaRPr lang="en-Z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200" dirty="0" smtClean="0"/>
                        <a:t>Rely on COPE guideline</a:t>
                      </a:r>
                      <a:br>
                        <a:rPr lang="en-ZA" sz="2200" dirty="0" smtClean="0"/>
                      </a:br>
                      <a:r>
                        <a:rPr lang="en-ZA" sz="2200" dirty="0" smtClean="0"/>
                        <a:t>for enforcement               38%</a:t>
                      </a:r>
                      <a:endParaRPr lang="en-ZA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5259" y="6099717"/>
            <a:ext cx="75200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Caveats: a) review of websites only – limited info; b) website review not </a:t>
            </a:r>
            <a:br>
              <a:rPr lang="en-ZA" dirty="0" smtClean="0"/>
            </a:br>
            <a:r>
              <a:rPr lang="en-ZA" dirty="0" smtClean="0"/>
              <a:t>contemporaneous with journal article publication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232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Discussion</a:t>
            </a:r>
            <a:endParaRPr/>
          </a:p>
        </p:txBody>
      </p:sp>
      <p:sp>
        <p:nvSpPr>
          <p:cNvPr id="70" name="CustomShape 2"/>
          <p:cNvSpPr/>
          <p:nvPr/>
        </p:nvSpPr>
        <p:spPr>
          <a:xfrm>
            <a:off x="457200" y="1124640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A set of Failures: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failure of conflict of interest processes; </a:t>
            </a:r>
            <a:endParaRPr sz="30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failure to enforce corrective action once problems were identified</a:t>
            </a:r>
            <a:endParaRPr sz="30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pervasive influence of third parties over editorial decisions</a:t>
            </a:r>
            <a:endParaRPr sz="30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non-transparency</a:t>
            </a:r>
            <a:endParaRPr sz="30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failure of oversight </a:t>
            </a:r>
            <a:r>
              <a:rPr lang="en-US" sz="30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mechanisms</a:t>
            </a:r>
          </a:p>
          <a:p>
            <a:pPr marL="1080">
              <a:lnSpc>
                <a:spcPct val="100000"/>
              </a:lnSpc>
            </a:pPr>
            <a:r>
              <a:rPr lang="en-US" sz="3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COPE </a:t>
            </a:r>
            <a:r>
              <a:rPr lang="en-ZA" sz="3000" dirty="0" smtClean="0"/>
              <a:t>too slow, too weak, no enforcement </a:t>
            </a:r>
          </a:p>
          <a:p>
            <a:pPr marL="1080">
              <a:lnSpc>
                <a:spcPct val="100000"/>
              </a:lnSpc>
            </a:pPr>
            <a:endParaRPr lang="en-ZA" sz="16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080">
              <a:lnSpc>
                <a:spcPct val="100000"/>
              </a:lnSpc>
            </a:pPr>
            <a:r>
              <a:rPr lang="en-ZA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Yet, usually most journals rely on COPE as members and to take care of ‘enforcement’!!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Conclusion</a:t>
            </a:r>
            <a:endParaRPr/>
          </a:p>
        </p:txBody>
      </p:sp>
      <p:sp>
        <p:nvSpPr>
          <p:cNvPr id="72" name="CustomShape 2"/>
          <p:cNvSpPr/>
          <p:nvPr/>
        </p:nvSpPr>
        <p:spPr>
          <a:xfrm>
            <a:off x="457200" y="1650379"/>
            <a:ext cx="8228520" cy="39394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Corporate interests continue to threaten the integrity of scientific publication. </a:t>
            </a:r>
            <a:endParaRPr sz="28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Failure to keep at bay corporate intrusion into journal publication is a threat to the unbiased dissemination of evidence </a:t>
            </a:r>
            <a:endParaRPr sz="28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Threatens the rights of people to enjoy the benefits of scientific progress. </a:t>
            </a:r>
            <a:endParaRPr sz="28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Background</a:t>
            </a: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323640" y="1600200"/>
            <a:ext cx="849600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Journal publication + rigorous peer-review critical to disseminating new scientific findings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  <a:ea typeface="DejaVu Sans"/>
              </a:rPr>
              <a:t></a:t>
            </a: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Evidence for appropriate public health action. 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Therefore, publication integrity essential 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1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Health policies should be free of vested interests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However, increasing pressure on journals from third parties, particularly corporate interests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457200" y="274680"/>
            <a:ext cx="8228520" cy="8738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ZA" sz="3600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Research</a:t>
            </a:r>
            <a:r>
              <a:rPr lang="en-ZA" sz="36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into j</a:t>
            </a:r>
            <a:r>
              <a:rPr lang="en-US" sz="360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ournal</a:t>
            </a:r>
            <a:r>
              <a:rPr lang="en-US" sz="36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US" sz="36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publication bias</a:t>
            </a:r>
            <a:endParaRPr sz="3600" dirty="0"/>
          </a:p>
        </p:txBody>
      </p:sp>
      <p:sp>
        <p:nvSpPr>
          <p:cNvPr id="43" name="CustomShape 2"/>
          <p:cNvSpPr/>
          <p:nvPr/>
        </p:nvSpPr>
        <p:spPr>
          <a:xfrm>
            <a:off x="367990" y="1232210"/>
            <a:ext cx="8228520" cy="4852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Friedman and Friedman</a:t>
            </a: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2015:</a:t>
            </a:r>
            <a:endParaRPr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Review of </a:t>
            </a: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373 </a:t>
            </a: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OEH papers in </a:t>
            </a: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 </a:t>
            </a: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journals</a:t>
            </a:r>
            <a:endParaRPr sz="24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17.2% had a financial COI</a:t>
            </a:r>
            <a:endParaRPr sz="24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Articles with financial COI </a:t>
            </a: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more </a:t>
            </a: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likely to report </a:t>
            </a: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null results:</a:t>
            </a:r>
            <a:endParaRPr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If COI involved processing of industrial and commercial products: OR = 4.3 (95% CI (2.5–7.4)</a:t>
            </a:r>
            <a:endParaRPr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US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If COI with military employers: OR = 9.2 (CI 2.7- 30.7</a:t>
            </a:r>
            <a:r>
              <a:rPr lang="en-US" sz="2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endParaRPr lang="en-US" sz="2400" dirty="0"/>
          </a:p>
          <a:p>
            <a:pPr marL="343980" indent="-342900">
              <a:buFont typeface="Arial" panose="020B0604020202020204" pitchFamily="34" charset="0"/>
              <a:buChar char="•"/>
            </a:pPr>
            <a:r>
              <a:rPr lang="en-ZA" sz="2400" u="sng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Resnik</a:t>
            </a:r>
            <a:r>
              <a:rPr lang="en-ZA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reviewed 224 EOH journals in 2017:</a:t>
            </a:r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96% require COI disclosure</a:t>
            </a:r>
            <a:endParaRPr lang="en-ZA"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76% defined COI</a:t>
            </a:r>
            <a:endParaRPr lang="en-ZA"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69% included non-financial disclosure</a:t>
            </a:r>
            <a:endParaRPr lang="en-ZA"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34% applied COI to editors and reviewers</a:t>
            </a:r>
            <a:endParaRPr lang="en-ZA"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32% mandated discussion of funding source role</a:t>
            </a:r>
            <a:endParaRPr lang="en-ZA" sz="2400" dirty="0"/>
          </a:p>
          <a:p>
            <a:pPr marL="743040" lvl="1" indent="-284760">
              <a:lnSpc>
                <a:spcPct val="100000"/>
              </a:lnSpc>
              <a:buFont typeface="Arial"/>
              <a:buChar char="–"/>
            </a:pPr>
            <a:r>
              <a:rPr lang="en-ZA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2% enforcement</a:t>
            </a:r>
            <a:endParaRPr lang="en-ZA" sz="2400" dirty="0"/>
          </a:p>
          <a:p>
            <a:pPr marL="285840" indent="-284760">
              <a:buFont typeface="Arial"/>
              <a:buChar char="–"/>
            </a:pPr>
            <a:endParaRPr lang="en-US" sz="2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Where is the firewall?</a:t>
            </a:r>
            <a:endParaRPr/>
          </a:p>
        </p:txBody>
      </p:sp>
      <p:pic>
        <p:nvPicPr>
          <p:cNvPr id="47" name="Content Placeholder 3"/>
          <p:cNvPicPr/>
          <p:nvPr/>
        </p:nvPicPr>
        <p:blipFill>
          <a:blip r:embed="rId2"/>
          <a:stretch/>
        </p:blipFill>
        <p:spPr>
          <a:xfrm>
            <a:off x="457200" y="1176533"/>
            <a:ext cx="8228520" cy="4679280"/>
          </a:xfrm>
          <a:prstGeom prst="rect">
            <a:avLst/>
          </a:prstGeom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57200" y="6099717"/>
            <a:ext cx="8392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https://www.elsevier.com/__data/assets/pdf_file/0010/92476/ETHICS_COI02.pdf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Committee on Publication Ethics (COPE)</a:t>
            </a:r>
            <a:endParaRPr dirty="0"/>
          </a:p>
        </p:txBody>
      </p:sp>
      <p:sp>
        <p:nvSpPr>
          <p:cNvPr id="49" name="CustomShape 2"/>
          <p:cNvSpPr/>
          <p:nvPr/>
        </p:nvSpPr>
        <p:spPr>
          <a:xfrm>
            <a:off x="457200" y="1299117"/>
            <a:ext cx="8228520" cy="452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US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Established to provide guidance for editors, journals, </a:t>
            </a:r>
            <a:r>
              <a:rPr lang="en-US" sz="32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publishers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Guidelines to New Editors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Code of Conduct for Publishers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Guideline for Ethical Editing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Transparency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Guideline on Retraction</a:t>
            </a:r>
          </a:p>
          <a:p>
            <a:pPr marL="800280" lvl="1" indent="-342000">
              <a:buFont typeface="Arial"/>
              <a:buChar char="•"/>
            </a:pPr>
            <a:r>
              <a:rPr lang="en-US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Relationship of Journal to Research Institutions</a:t>
            </a:r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ZA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Journal </a:t>
            </a:r>
            <a:r>
              <a:rPr lang="en-ZA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membership of COPE gives credibility</a:t>
            </a:r>
            <a:endParaRPr lang="en-ZA" sz="2800" dirty="0"/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ZA" sz="2800" dirty="0">
                <a:latin typeface="Calibri" panose="020F0502020204030204" pitchFamily="34" charset="0"/>
              </a:rPr>
              <a:t>Forum for members to discuss individual cases</a:t>
            </a:r>
          </a:p>
          <a:p>
            <a:pPr marL="343080" indent="-342000">
              <a:lnSpc>
                <a:spcPct val="100000"/>
              </a:lnSpc>
              <a:buFont typeface="Arial"/>
              <a:buChar char="•"/>
            </a:pPr>
            <a:r>
              <a:rPr lang="en-ZA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Receive </a:t>
            </a:r>
            <a:r>
              <a:rPr lang="en-ZA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and deal with complaints</a:t>
            </a:r>
            <a:endParaRPr lang="en-ZA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endParaRPr lang="en-ZA" dirty="0" smtClean="0"/>
          </a:p>
          <a:p>
            <a:r>
              <a:rPr lang="en-ZA" sz="2800" dirty="0" smtClean="0"/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COPE Code of Conduct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57561" y="3306732"/>
            <a:ext cx="8229240" cy="1144800"/>
          </a:xfrm>
        </p:spPr>
        <p:txBody>
          <a:bodyPr/>
          <a:lstStyle/>
          <a:p>
            <a:endParaRPr lang="en-ZA" dirty="0"/>
          </a:p>
          <a:p>
            <a:pPr marL="0" indent="0">
              <a:buNone/>
            </a:pPr>
            <a:r>
              <a:rPr lang="en-ZA" sz="3600" dirty="0" smtClean="0"/>
              <a:t>Duties </a:t>
            </a:r>
            <a:r>
              <a:rPr lang="en-ZA" sz="3600" dirty="0"/>
              <a:t>and responsibilities of editors </a:t>
            </a:r>
            <a:r>
              <a:rPr lang="en-ZA" sz="3600" dirty="0" smtClean="0"/>
              <a:t>include: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ZA" sz="3600" dirty="0" smtClean="0"/>
              <a:t>Maintain </a:t>
            </a:r>
            <a:r>
              <a:rPr lang="en-ZA" sz="3600" dirty="0"/>
              <a:t>the integrity of the academic record;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ZA" sz="3600" dirty="0" smtClean="0"/>
              <a:t>Preclude </a:t>
            </a:r>
            <a:r>
              <a:rPr lang="en-ZA" sz="3600" dirty="0"/>
              <a:t>business needs from compromising intellectual and ethical standards;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8261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The International Journal of </a:t>
            </a:r>
            <a:br>
              <a:rPr lang="en-ZA" sz="3200" dirty="0" smtClean="0"/>
            </a:br>
            <a:r>
              <a:rPr lang="en-ZA" sz="3200" dirty="0" smtClean="0"/>
              <a:t>Occupational and Environmental </a:t>
            </a:r>
            <a:br>
              <a:rPr lang="en-ZA" sz="3200" dirty="0" smtClean="0"/>
            </a:br>
            <a:r>
              <a:rPr lang="en-ZA" sz="3200" dirty="0" smtClean="0"/>
              <a:t>Health (IJOEH)</a:t>
            </a:r>
            <a:endParaRPr lang="en-ZA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2307047"/>
            <a:ext cx="8229240" cy="413835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Long history of peer-reviewed articles </a:t>
            </a:r>
            <a:br>
              <a:rPr lang="en-ZA" sz="2800" dirty="0" smtClean="0"/>
            </a:br>
            <a:r>
              <a:rPr lang="en-ZA" sz="2800" dirty="0" smtClean="0"/>
              <a:t>critical of industry bias in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Taylor and Francis take over journal in 2015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Existing editor’s contract ends Dec 2016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Journal appoints corporate consultant as new editor sans consulting editorial board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New Editor associated </a:t>
            </a:r>
            <a:r>
              <a:rPr lang="en-ZA" sz="2800" dirty="0"/>
              <a:t>with Toxicology Excellence for Risk Assessment (</a:t>
            </a:r>
            <a:r>
              <a:rPr lang="en-ZA" sz="2800" dirty="0" smtClean="0"/>
              <a:t>TERA)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ZA" sz="2800" dirty="0" smtClean="0"/>
              <a:t>In Feb, Editorial Board wrote to publisher, asked for reasons; pointed to Maier’s record on diacetyl</a:t>
            </a:r>
          </a:p>
          <a:p>
            <a:endParaRPr lang="en-ZA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417" y="273599"/>
            <a:ext cx="1817651" cy="246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4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245324" y="334538"/>
            <a:ext cx="8586439" cy="6400798"/>
          </a:xfrm>
        </p:spPr>
        <p:txBody>
          <a:bodyPr/>
          <a:lstStyle/>
          <a:p>
            <a:r>
              <a:rPr lang="en-ZA" sz="2400" dirty="0" smtClean="0"/>
              <a:t>T&amp;F claim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ZA" sz="2400" dirty="0" smtClean="0"/>
              <a:t>Jukka Takala was consulted over direction of journal and new editor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ZA" sz="2400" dirty="0" smtClean="0"/>
              <a:t>Repositioning of journal a result of discussion with Maier “… how we might position the journal </a:t>
            </a:r>
            <a:r>
              <a:rPr lang="en-ZA" sz="2400" b="1" i="1" dirty="0" smtClean="0"/>
              <a:t>to cover the multiple perspectives of this diverse area with an impartial and evidence-based approach</a:t>
            </a:r>
            <a:r>
              <a:rPr lang="en-ZA" sz="2400" dirty="0" smtClean="0"/>
              <a:t>. We felt satisfied that he had the right experience and vision for this role…”</a:t>
            </a:r>
          </a:p>
          <a:p>
            <a:pPr lvl="1"/>
            <a:r>
              <a:rPr lang="en-ZA" sz="2400" dirty="0" smtClean="0"/>
              <a:t>Comment on Retraction Watch: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ZA" sz="2400" dirty="0" smtClean="0"/>
              <a:t>“[Yes], The publisher is concerned that the perspective of industrial polluters has been previously neglected…”</a:t>
            </a:r>
          </a:p>
          <a:p>
            <a:endParaRPr lang="en-ZA" sz="2400" dirty="0" smtClean="0"/>
          </a:p>
          <a:p>
            <a:r>
              <a:rPr lang="en-ZA" sz="2400" dirty="0" smtClean="0"/>
              <a:t>T&amp;F note that they retracted previous article (on </a:t>
            </a:r>
            <a:r>
              <a:rPr lang="en-ZA" sz="2400" dirty="0"/>
              <a:t>B</a:t>
            </a:r>
            <a:r>
              <a:rPr lang="en-ZA" sz="2400" dirty="0" smtClean="0"/>
              <a:t>akelite) because it was “inadvertently published before the review process was completed, and was subsequently decided to be unsuitable for publication.” Three further accepted articles flagged up as “raising potential concerns.”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98931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773804"/>
          </a:xfrm>
        </p:spPr>
        <p:txBody>
          <a:bodyPr/>
          <a:lstStyle/>
          <a:p>
            <a:r>
              <a:rPr lang="en-ZA" sz="3600" dirty="0" smtClean="0"/>
              <a:t>What is the article that was ‘unsuitable?’</a:t>
            </a:r>
            <a:endParaRPr lang="en-Z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353471" y="1047404"/>
            <a:ext cx="8229240" cy="1720571"/>
          </a:xfrm>
        </p:spPr>
        <p:txBody>
          <a:bodyPr/>
          <a:lstStyle/>
          <a:p>
            <a:r>
              <a:rPr lang="en-ZA" sz="2400" dirty="0" smtClean="0"/>
              <a:t>Egilman D. The </a:t>
            </a:r>
            <a:r>
              <a:rPr lang="en-ZA" sz="2400" dirty="0"/>
              <a:t>production of corporate research to manufacture doubt about the health hazards of products: an overview of the Exponent Bakelite™ simulation </a:t>
            </a:r>
            <a:r>
              <a:rPr lang="en-ZA" sz="2400" dirty="0" smtClean="0"/>
              <a:t>study. IJOEH 2016 22:18-26.</a:t>
            </a:r>
          </a:p>
          <a:p>
            <a:r>
              <a:rPr lang="en-ZA" sz="2400" dirty="0" smtClean="0"/>
              <a:t>New editor denies any involvement in retraction</a:t>
            </a:r>
            <a:endParaRPr lang="en-ZA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2919211"/>
            <a:ext cx="6924502" cy="32238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0575" y="6355668"/>
            <a:ext cx="5614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“This </a:t>
            </a:r>
            <a:r>
              <a:rPr lang="en-ZA" dirty="0"/>
              <a:t>content has been removed by the </a:t>
            </a:r>
            <a:r>
              <a:rPr lang="en-ZA" dirty="0" smtClean="0"/>
              <a:t>publishers…”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8074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1178</Words>
  <Application>Microsoft Office PowerPoint</Application>
  <PresentationFormat>On-screen Show (4:3)</PresentationFormat>
  <Paragraphs>150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DejaVu Sans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COPE Code of Conduct</vt:lpstr>
      <vt:lpstr>The International Journal of  Occupational and Environmental  Health (IJOEH)</vt:lpstr>
      <vt:lpstr>PowerPoint Presentation</vt:lpstr>
      <vt:lpstr>What is the article that was ‘unsuitable?’</vt:lpstr>
      <vt:lpstr>PowerPoint Presentation</vt:lpstr>
      <vt:lpstr>Progress?</vt:lpstr>
      <vt:lpstr>Asbestos and disinfomation in clinical journals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Cape Town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London</dc:creator>
  <cp:lastModifiedBy>Leslie London</cp:lastModifiedBy>
  <cp:revision>87</cp:revision>
  <dcterms:created xsi:type="dcterms:W3CDTF">2016-09-18T08:23:23Z</dcterms:created>
  <dcterms:modified xsi:type="dcterms:W3CDTF">2017-10-27T22:28:15Z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University of Cape Town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16</vt:i4>
  </property>
</Properties>
</file>