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7" r:id="rId3"/>
    <p:sldId id="257" r:id="rId4"/>
    <p:sldId id="258" r:id="rId5"/>
    <p:sldId id="260" r:id="rId6"/>
    <p:sldId id="298" r:id="rId7"/>
    <p:sldId id="259" r:id="rId8"/>
    <p:sldId id="262" r:id="rId9"/>
    <p:sldId id="264" r:id="rId10"/>
    <p:sldId id="266" r:id="rId11"/>
    <p:sldId id="267" r:id="rId12"/>
    <p:sldId id="268" r:id="rId13"/>
    <p:sldId id="271" r:id="rId14"/>
    <p:sldId id="272" r:id="rId15"/>
    <p:sldId id="276" r:id="rId16"/>
    <p:sldId id="287" r:id="rId17"/>
    <p:sldId id="289" r:id="rId18"/>
    <p:sldId id="294" r:id="rId19"/>
  </p:sldIdLst>
  <p:sldSz cx="12192000" cy="6858000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Stile medio 1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981" autoAdjust="0"/>
    <p:restoredTop sz="94524" autoAdjust="0"/>
  </p:normalViewPr>
  <p:slideViewPr>
    <p:cSldViewPr snapToGrid="0">
      <p:cViewPr varScale="1">
        <p:scale>
          <a:sx n="72" d="100"/>
          <a:sy n="72" d="100"/>
        </p:scale>
        <p:origin x="43" y="13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17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26315789473684"/>
          <c:y val="0.18817253699527731"/>
          <c:w val="0.72781954887218048"/>
          <c:h val="0.63441026758407781"/>
        </c:manualLayout>
      </c:layout>
      <c:lineChart>
        <c:grouping val="standard"/>
        <c:varyColors val="0"/>
        <c:ser>
          <c:idx val="0"/>
          <c:order val="0"/>
          <c:tx>
            <c:v>Uomini</c:v>
          </c:tx>
          <c:spPr>
            <a:ln>
              <a:solidFill>
                <a:schemeClr val="accent1"/>
              </a:solidFill>
            </a:ln>
          </c:spPr>
          <c:marker>
            <c:spPr>
              <a:ln>
                <a:noFill/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pleura!$E$36:$E$41</c:f>
                <c:numCache>
                  <c:formatCode>General</c:formatCode>
                  <c:ptCount val="6"/>
                  <c:pt idx="1">
                    <c:v>3.4799999999999995</c:v>
                  </c:pt>
                  <c:pt idx="2">
                    <c:v>2.4699999999999989</c:v>
                  </c:pt>
                  <c:pt idx="3">
                    <c:v>2.1599999999999984</c:v>
                  </c:pt>
                  <c:pt idx="4">
                    <c:v>2.240000000000002</c:v>
                  </c:pt>
                  <c:pt idx="5">
                    <c:v>3.1400000000000006</c:v>
                  </c:pt>
                </c:numCache>
              </c:numRef>
            </c:plus>
            <c:minus>
              <c:numRef>
                <c:f>pleura!$F$36:$F$41</c:f>
                <c:numCache>
                  <c:formatCode>General</c:formatCode>
                  <c:ptCount val="6"/>
                  <c:pt idx="1">
                    <c:v>2.4600000000000004</c:v>
                  </c:pt>
                  <c:pt idx="2">
                    <c:v>2.0999999999999996</c:v>
                  </c:pt>
                  <c:pt idx="3">
                    <c:v>1.9500000000000011</c:v>
                  </c:pt>
                  <c:pt idx="4">
                    <c:v>2.0299999999999994</c:v>
                  </c:pt>
                  <c:pt idx="5">
                    <c:v>2.6999999999999993</c:v>
                  </c:pt>
                </c:numCache>
              </c:numRef>
            </c:minus>
            <c:spPr>
              <a:ln w="25438">
                <a:solidFill>
                  <a:schemeClr val="accent1"/>
                </a:solidFill>
              </a:ln>
            </c:spPr>
          </c:errBars>
          <c:cat>
            <c:numRef>
              <c:f>pleura!$F$2:$F$7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</c:numCache>
            </c:numRef>
          </c:cat>
          <c:val>
            <c:numRef>
              <c:f>pleura!$B$2:$B$7</c:f>
              <c:numCache>
                <c:formatCode>General</c:formatCode>
                <c:ptCount val="6"/>
                <c:pt idx="1">
                  <c:v>6.19</c:v>
                </c:pt>
                <c:pt idx="2">
                  <c:v>10.57</c:v>
                </c:pt>
                <c:pt idx="3">
                  <c:v>14.99</c:v>
                </c:pt>
                <c:pt idx="4">
                  <c:v>14.93</c:v>
                </c:pt>
                <c:pt idx="5">
                  <c:v>14.36</c:v>
                </c:pt>
              </c:numCache>
            </c:numRef>
          </c:val>
          <c:smooth val="0"/>
        </c:ser>
        <c:ser>
          <c:idx val="1"/>
          <c:order val="1"/>
          <c:tx>
            <c:v>Donne</c:v>
          </c:tx>
          <c:spPr>
            <a:ln>
              <a:solidFill>
                <a:schemeClr val="accent1"/>
              </a:solidFill>
            </a:ln>
          </c:spPr>
          <c:marker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pleura!$E$46:$E$51</c:f>
                <c:numCache>
                  <c:formatCode>General</c:formatCode>
                  <c:ptCount val="6"/>
                  <c:pt idx="1">
                    <c:v>30.090000000000003</c:v>
                  </c:pt>
                  <c:pt idx="2">
                    <c:v>15.940000000000001</c:v>
                  </c:pt>
                  <c:pt idx="3">
                    <c:v>13.019999999999996</c:v>
                  </c:pt>
                  <c:pt idx="4">
                    <c:v>10.510000000000005</c:v>
                  </c:pt>
                  <c:pt idx="5">
                    <c:v>9.9199999999999982</c:v>
                  </c:pt>
                </c:numCache>
              </c:numRef>
            </c:plus>
            <c:minus>
              <c:numRef>
                <c:f>pleura!$F$46:$F$51</c:f>
                <c:numCache>
                  <c:formatCode>General</c:formatCode>
                  <c:ptCount val="6"/>
                  <c:pt idx="1">
                    <c:v>10.119999999999999</c:v>
                  </c:pt>
                  <c:pt idx="2">
                    <c:v>9.9000000000000021</c:v>
                  </c:pt>
                  <c:pt idx="3">
                    <c:v>10.18</c:v>
                  </c:pt>
                  <c:pt idx="4">
                    <c:v>8.4699999999999989</c:v>
                  </c:pt>
                  <c:pt idx="5">
                    <c:v>7.77</c:v>
                  </c:pt>
                </c:numCache>
              </c:numRef>
            </c:minus>
            <c:spPr>
              <a:ln w="25438">
                <a:solidFill>
                  <a:schemeClr val="accent2">
                    <a:lumMod val="75000"/>
                  </a:schemeClr>
                </a:solidFill>
              </a:ln>
            </c:spPr>
          </c:errBars>
          <c:cat>
            <c:numRef>
              <c:f>pleura!$F$2:$F$7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</c:numCache>
            </c:numRef>
          </c:cat>
          <c:val>
            <c:numRef>
              <c:f>pleura!$G$2:$G$7</c:f>
              <c:numCache>
                <c:formatCode>General</c:formatCode>
                <c:ptCount val="6"/>
                <c:pt idx="1">
                  <c:v>11.51</c:v>
                </c:pt>
                <c:pt idx="2">
                  <c:v>19.010000000000002</c:v>
                </c:pt>
                <c:pt idx="3">
                  <c:v>34.39</c:v>
                </c:pt>
                <c:pt idx="4">
                  <c:v>32.26</c:v>
                </c:pt>
                <c:pt idx="5">
                  <c:v>26.23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9830960"/>
        <c:axId val="371464816"/>
      </c:lineChart>
      <c:dateAx>
        <c:axId val="369830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424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69" b="0" i="0" u="none" strike="noStrike" baseline="0">
                <a:solidFill>
                  <a:srgbClr val="333399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  <c:crossAx val="371464816"/>
        <c:crosses val="autoZero"/>
        <c:auto val="0"/>
        <c:lblOffset val="100"/>
        <c:baseTimeUnit val="days"/>
        <c:majorUnit val="10"/>
        <c:majorTimeUnit val="days"/>
        <c:minorUnit val="1"/>
        <c:minorTimeUnit val="days"/>
      </c:dateAx>
      <c:valAx>
        <c:axId val="371464816"/>
        <c:scaling>
          <c:orientation val="minMax"/>
          <c:max val="5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2" b="1" i="0" u="none" strike="noStrike" baseline="0">
                    <a:solidFill>
                      <a:srgbClr val="333399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it-IT"/>
                  <a:t>SMR</a:t>
                </a:r>
              </a:p>
            </c:rich>
          </c:tx>
          <c:layout>
            <c:manualLayout>
              <c:xMode val="edge"/>
              <c:yMode val="edge"/>
              <c:x val="9.6324102049945327E-3"/>
              <c:y val="0.44115101237345328"/>
            </c:manualLayout>
          </c:layout>
          <c:overlay val="0"/>
          <c:spPr>
            <a:noFill/>
            <a:ln w="33917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240">
            <a:solidFill>
              <a:schemeClr val="tx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869" b="0" i="0" u="none" strike="noStrike" baseline="0">
                <a:solidFill>
                  <a:srgbClr val="333399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  <c:crossAx val="369830960"/>
        <c:crosses val="autoZero"/>
        <c:crossBetween val="between"/>
        <c:majorUnit val="5"/>
        <c:minorUnit val="5"/>
      </c:valAx>
      <c:spPr>
        <a:noFill/>
        <a:ln w="33917">
          <a:noFill/>
        </a:ln>
      </c:spPr>
    </c:plotArea>
    <c:legend>
      <c:legendPos val="t"/>
      <c:layout>
        <c:manualLayout>
          <c:xMode val="edge"/>
          <c:yMode val="edge"/>
          <c:x val="0.21957620930738384"/>
          <c:y val="0.12527952755905514"/>
          <c:w val="0.31994435785983899"/>
          <c:h val="7.6898762654668162E-2"/>
        </c:manualLayout>
      </c:layout>
      <c:overlay val="0"/>
      <c:spPr>
        <a:ln>
          <a:noFill/>
        </a:ln>
      </c:spPr>
      <c:txPr>
        <a:bodyPr/>
        <a:lstStyle/>
        <a:p>
          <a:pPr>
            <a:defRPr sz="1869">
              <a:solidFill>
                <a:schemeClr val="tx2">
                  <a:lumMod val="75000"/>
                </a:schemeClr>
              </a:solidFill>
            </a:defRPr>
          </a:pPr>
          <a:endParaRPr lang="it-IT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602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7E723-0DFC-4DCA-9AC9-3B5553EFFF4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E8BA4-68F7-482D-B491-C1F4FC98D7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4543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58C56-96E9-42B2-A893-641F84772C17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5D8B3-9B94-4B97-BE19-0E69FD51B2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4674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5D8B3-9B94-4B97-BE19-0E69FD51B2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9942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Segnaposto note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  <p:sp>
        <p:nvSpPr>
          <p:cNvPr id="4813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74574289-C5FB-4C8B-AA30-1EF4FE5A0A25}" type="slidenum">
              <a:rPr kumimoji="0" lang="it-IT" altLang="it-IT" sz="1200" b="0"/>
              <a:pPr/>
              <a:t>9</a:t>
            </a:fld>
            <a:endParaRPr kumimoji="0" lang="it-IT" altLang="it-IT" sz="1200" b="0"/>
          </a:p>
        </p:txBody>
      </p:sp>
    </p:spTree>
    <p:extLst>
      <p:ext uri="{BB962C8B-B14F-4D97-AF65-F5344CB8AC3E}">
        <p14:creationId xmlns:p14="http://schemas.microsoft.com/office/powerpoint/2010/main" val="1969968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Segnaposto note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  <p:sp>
        <p:nvSpPr>
          <p:cNvPr id="4915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311A09B6-7A39-48A3-85F3-4F7CFAA4AEA9}" type="slidenum">
              <a:rPr kumimoji="0" lang="it-IT" altLang="it-IT" sz="1200" b="0"/>
              <a:pPr/>
              <a:t>10</a:t>
            </a:fld>
            <a:endParaRPr kumimoji="0" lang="it-IT" altLang="it-IT" sz="1200" b="0"/>
          </a:p>
        </p:txBody>
      </p:sp>
    </p:spTree>
    <p:extLst>
      <p:ext uri="{BB962C8B-B14F-4D97-AF65-F5344CB8AC3E}">
        <p14:creationId xmlns:p14="http://schemas.microsoft.com/office/powerpoint/2010/main" val="1923066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Segnaposto note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5C3CF54-E07D-41AF-84C7-D6ED2C688ED8}" type="slidenum">
              <a:rPr kumimoji="0" lang="it-IT" altLang="it-IT" sz="1200" b="0"/>
              <a:pPr/>
              <a:t>11</a:t>
            </a:fld>
            <a:endParaRPr kumimoji="0" lang="it-IT" altLang="it-IT" sz="1200" b="0"/>
          </a:p>
        </p:txBody>
      </p:sp>
    </p:spTree>
    <p:extLst>
      <p:ext uri="{BB962C8B-B14F-4D97-AF65-F5344CB8AC3E}">
        <p14:creationId xmlns:p14="http://schemas.microsoft.com/office/powerpoint/2010/main" val="1041197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Segnaposto note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  <p:sp>
        <p:nvSpPr>
          <p:cNvPr id="5120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4C80DBAB-C88F-4977-9C9D-1099E3A3E4D8}" type="slidenum">
              <a:rPr kumimoji="0" lang="it-IT" altLang="it-IT" sz="1200" b="0">
                <a:solidFill>
                  <a:srgbClr val="000000"/>
                </a:solidFill>
              </a:rPr>
              <a:pPr/>
              <a:t>15</a:t>
            </a:fld>
            <a:endParaRPr kumimoji="0" lang="it-IT" altLang="it-IT" sz="12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75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Segnaposto note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  <p:sp>
        <p:nvSpPr>
          <p:cNvPr id="6246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363211E-2830-4414-8DDA-33E4E7B1C465}" type="slidenum">
              <a:rPr kumimoji="0" lang="it-IT" altLang="it-IT" sz="1200" b="0">
                <a:solidFill>
                  <a:srgbClr val="000000"/>
                </a:solidFill>
              </a:rPr>
              <a:pPr/>
              <a:t>16</a:t>
            </a:fld>
            <a:endParaRPr kumimoji="0" lang="it-IT" altLang="it-IT" sz="12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713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25513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D2334AF-59A1-4325-BE9A-53AA9BDE04D9}" type="slidenum">
              <a:rPr kumimoji="0" lang="it-IT" altLang="it-IT" sz="1200" b="0"/>
              <a:pPr/>
              <a:t>17</a:t>
            </a:fld>
            <a:endParaRPr kumimoji="0" lang="it-IT" altLang="it-IT" sz="1200" b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7925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4388" tIns="47194" rIns="94388" bIns="47194"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47491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98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35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118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140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85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8839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1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94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69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529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255D-917D-4F8A-A41D-09BBB7518C10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383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2255D-917D-4F8A-A41D-09BBB7518C10}" type="datetimeFigureOut">
              <a:rPr lang="it-IT" smtClean="0"/>
              <a:t>28/10/2017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78BA1-AB80-405D-818D-2BDC3D4971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16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emf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jpe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jpeg"/><Relationship Id="rId1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Foglio_di_lavoro_di_Microsoft_Excel_97-20031.xls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7713" y="2615609"/>
            <a:ext cx="11302408" cy="3225793"/>
          </a:xfrm>
        </p:spPr>
        <p:txBody>
          <a:bodyPr>
            <a:noAutofit/>
          </a:bodyPr>
          <a:lstStyle/>
          <a:p>
            <a:r>
              <a:rPr lang="en-US" sz="4000" dirty="0"/>
              <a:t>Italian pool of asbestos workers cohorts: </a:t>
            </a:r>
            <a:endParaRPr lang="en-US" sz="4000" dirty="0" smtClean="0"/>
          </a:p>
          <a:p>
            <a:r>
              <a:rPr lang="en-US" sz="4000" dirty="0" smtClean="0"/>
              <a:t>mortality </a:t>
            </a:r>
            <a:r>
              <a:rPr lang="en-US" sz="4000" dirty="0"/>
              <a:t>trends of asbestos related </a:t>
            </a:r>
            <a:r>
              <a:rPr lang="en-US" sz="4000" dirty="0" smtClean="0"/>
              <a:t>neoplasms</a:t>
            </a:r>
          </a:p>
          <a:p>
            <a:endParaRPr lang="en-US" sz="2000" dirty="0" smtClean="0"/>
          </a:p>
          <a:p>
            <a:r>
              <a:rPr lang="it-IT" dirty="0" err="1"/>
              <a:t>D.Ferrante</a:t>
            </a:r>
            <a:r>
              <a:rPr lang="it-IT" dirty="0"/>
              <a:t> (1), </a:t>
            </a:r>
            <a:r>
              <a:rPr lang="it-IT" dirty="0" err="1"/>
              <a:t>E.Chellini</a:t>
            </a:r>
            <a:r>
              <a:rPr lang="it-IT" dirty="0"/>
              <a:t> (2), </a:t>
            </a:r>
            <a:r>
              <a:rPr lang="it-IT" dirty="0" err="1"/>
              <a:t>E.Merler</a:t>
            </a:r>
            <a:r>
              <a:rPr lang="it-IT" dirty="0"/>
              <a:t> (3), </a:t>
            </a:r>
            <a:r>
              <a:rPr lang="it-IT" dirty="0" err="1"/>
              <a:t>V.Pavone</a:t>
            </a:r>
            <a:r>
              <a:rPr lang="it-IT" dirty="0"/>
              <a:t> (4), </a:t>
            </a:r>
            <a:r>
              <a:rPr lang="it-IT" dirty="0" err="1"/>
              <a:t>S.Silvestri</a:t>
            </a:r>
            <a:r>
              <a:rPr lang="it-IT" dirty="0"/>
              <a:t> (5), </a:t>
            </a:r>
            <a:r>
              <a:rPr lang="it-IT" dirty="0" err="1"/>
              <a:t>L.Miligi</a:t>
            </a:r>
            <a:r>
              <a:rPr lang="it-IT" dirty="0"/>
              <a:t> (2), </a:t>
            </a:r>
            <a:r>
              <a:rPr lang="it-IT" dirty="0" err="1"/>
              <a:t>G.Gorini</a:t>
            </a:r>
            <a:r>
              <a:rPr lang="it-IT" dirty="0"/>
              <a:t> (2), </a:t>
            </a:r>
            <a:r>
              <a:rPr lang="it-IT" dirty="0" err="1"/>
              <a:t>V.Bressan</a:t>
            </a:r>
            <a:r>
              <a:rPr lang="it-IT" dirty="0"/>
              <a:t> (3), </a:t>
            </a:r>
            <a:r>
              <a:rPr lang="it-IT" dirty="0" err="1"/>
              <a:t>P.Girardi</a:t>
            </a:r>
            <a:r>
              <a:rPr lang="it-IT" dirty="0"/>
              <a:t> (3), </a:t>
            </a:r>
            <a:r>
              <a:rPr lang="it-IT" dirty="0" err="1"/>
              <a:t>L.Ancona</a:t>
            </a:r>
            <a:r>
              <a:rPr lang="it-IT" dirty="0"/>
              <a:t> (6), </a:t>
            </a:r>
            <a:r>
              <a:rPr lang="it-IT" dirty="0" err="1"/>
              <a:t>E.Romeo</a:t>
            </a:r>
            <a:r>
              <a:rPr lang="it-IT" dirty="0"/>
              <a:t> (6), </a:t>
            </a:r>
            <a:r>
              <a:rPr lang="it-IT" dirty="0" err="1"/>
              <a:t>F.Luberto</a:t>
            </a:r>
            <a:r>
              <a:rPr lang="it-IT" dirty="0"/>
              <a:t> (7), </a:t>
            </a:r>
            <a:r>
              <a:rPr lang="it-IT" dirty="0" err="1"/>
              <a:t>O.Sala</a:t>
            </a:r>
            <a:r>
              <a:rPr lang="it-IT" dirty="0"/>
              <a:t> (8), </a:t>
            </a:r>
            <a:r>
              <a:rPr lang="it-IT" dirty="0" err="1"/>
              <a:t>C.Scarnato</a:t>
            </a:r>
            <a:r>
              <a:rPr lang="it-IT" dirty="0"/>
              <a:t> (4), </a:t>
            </a:r>
            <a:r>
              <a:rPr lang="it-IT" dirty="0" err="1"/>
              <a:t>S.Menegozzo</a:t>
            </a:r>
            <a:r>
              <a:rPr lang="it-IT" dirty="0"/>
              <a:t> (9), </a:t>
            </a:r>
            <a:r>
              <a:rPr lang="it-IT" dirty="0" err="1"/>
              <a:t>E.Oddone</a:t>
            </a:r>
            <a:r>
              <a:rPr lang="it-IT" dirty="0"/>
              <a:t> (10), </a:t>
            </a:r>
            <a:r>
              <a:rPr lang="it-IT" dirty="0" err="1"/>
              <a:t>S.Tunesi</a:t>
            </a:r>
            <a:r>
              <a:rPr lang="it-IT" dirty="0"/>
              <a:t> (1,11), </a:t>
            </a:r>
            <a:r>
              <a:rPr lang="it-IT" dirty="0" err="1"/>
              <a:t>P.Perticaroli</a:t>
            </a:r>
            <a:r>
              <a:rPr lang="it-IT" dirty="0"/>
              <a:t> (12), </a:t>
            </a:r>
            <a:r>
              <a:rPr lang="it-IT" dirty="0" err="1"/>
              <a:t>A.Pettinari</a:t>
            </a:r>
            <a:r>
              <a:rPr lang="it-IT" dirty="0"/>
              <a:t> (12), </a:t>
            </a:r>
            <a:r>
              <a:rPr lang="it-IT" dirty="0" err="1"/>
              <a:t>F.Cuccaro</a:t>
            </a:r>
            <a:r>
              <a:rPr lang="it-IT" dirty="0"/>
              <a:t> (13), </a:t>
            </a:r>
            <a:r>
              <a:rPr lang="it-IT" dirty="0" err="1"/>
              <a:t>S.Mattioli</a:t>
            </a:r>
            <a:r>
              <a:rPr lang="it-IT" dirty="0"/>
              <a:t> (14), </a:t>
            </a:r>
            <a:r>
              <a:rPr lang="it-IT" dirty="0" err="1"/>
              <a:t>A.Baldassarre</a:t>
            </a:r>
            <a:r>
              <a:rPr lang="it-IT" dirty="0"/>
              <a:t> (15), </a:t>
            </a:r>
            <a:r>
              <a:rPr lang="it-IT" dirty="0" err="1"/>
              <a:t>F.Barone</a:t>
            </a:r>
            <a:r>
              <a:rPr lang="it-IT" dirty="0"/>
              <a:t>-Adesi (16), </a:t>
            </a:r>
            <a:r>
              <a:rPr lang="it-IT" dirty="0" err="1"/>
              <a:t>T.Cena</a:t>
            </a:r>
            <a:r>
              <a:rPr lang="it-IT" dirty="0"/>
              <a:t> (1), </a:t>
            </a:r>
            <a:r>
              <a:rPr lang="it-IT" dirty="0" err="1"/>
              <a:t>P.Legittimo</a:t>
            </a:r>
            <a:r>
              <a:rPr lang="it-IT" dirty="0"/>
              <a:t> (14), </a:t>
            </a:r>
            <a:r>
              <a:rPr lang="it-IT" dirty="0" err="1"/>
              <a:t>A.Marinaccio</a:t>
            </a:r>
            <a:r>
              <a:rPr lang="it-IT" dirty="0"/>
              <a:t> (17), </a:t>
            </a:r>
            <a:r>
              <a:rPr lang="it-IT" dirty="0" err="1"/>
              <a:t>D.Mirabelli</a:t>
            </a:r>
            <a:r>
              <a:rPr lang="it-IT" dirty="0"/>
              <a:t> (11), </a:t>
            </a:r>
            <a:r>
              <a:rPr lang="it-IT" dirty="0" err="1"/>
              <a:t>M.Musti</a:t>
            </a:r>
            <a:r>
              <a:rPr lang="it-IT" dirty="0"/>
              <a:t> (15), </a:t>
            </a:r>
            <a:r>
              <a:rPr lang="it-IT" dirty="0" err="1"/>
              <a:t>R.Pirastu</a:t>
            </a:r>
            <a:r>
              <a:rPr lang="it-IT" dirty="0"/>
              <a:t> (18), </a:t>
            </a:r>
            <a:r>
              <a:rPr lang="it-IT" dirty="0" err="1"/>
              <a:t>A.Ranucci</a:t>
            </a:r>
            <a:r>
              <a:rPr lang="it-IT" dirty="0"/>
              <a:t> (1), </a:t>
            </a:r>
            <a:r>
              <a:rPr lang="it-IT" u="sng" dirty="0" err="1"/>
              <a:t>C.Magnani</a:t>
            </a:r>
            <a:r>
              <a:rPr lang="it-IT" u="sng" dirty="0"/>
              <a:t> </a:t>
            </a:r>
            <a:r>
              <a:rPr lang="it-IT" dirty="0"/>
              <a:t>(1, £), and the </a:t>
            </a:r>
            <a:r>
              <a:rPr lang="it-IT" dirty="0" err="1"/>
              <a:t>working</a:t>
            </a:r>
            <a:r>
              <a:rPr lang="it-IT" dirty="0"/>
              <a:t> </a:t>
            </a:r>
            <a:r>
              <a:rPr lang="it-IT" dirty="0" err="1"/>
              <a:t>group</a:t>
            </a:r>
            <a:endParaRPr lang="en-GB" i="1" dirty="0" smtClean="0"/>
          </a:p>
        </p:txBody>
      </p:sp>
      <p:pic>
        <p:nvPicPr>
          <p:cNvPr id="5" name="Picture 22" descr="Risultati immagini per piemonte casale monferra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88" y="208636"/>
            <a:ext cx="1836261" cy="842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0014" y="220494"/>
            <a:ext cx="891539" cy="891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818" y="185406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67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8"/>
          <p:cNvSpPr txBox="1">
            <a:spLocks noChangeArrowheads="1"/>
          </p:cNvSpPr>
          <p:nvPr/>
        </p:nvSpPr>
        <p:spPr bwMode="auto">
          <a:xfrm>
            <a:off x="2237318" y="292101"/>
            <a:ext cx="7969249" cy="641351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Mortality</a:t>
            </a: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7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537801"/>
              </p:ext>
            </p:extLst>
          </p:nvPr>
        </p:nvGraphicFramePr>
        <p:xfrm>
          <a:off x="1678517" y="1411817"/>
          <a:ext cx="9623892" cy="3291838"/>
        </p:xfrm>
        <a:graphic>
          <a:graphicData uri="http://schemas.openxmlformats.org/drawingml/2006/table">
            <a:tbl>
              <a:tblPr bandRow="1">
                <a:tableStyleId>{ED083AE6-46FA-4A59-8FB0-9F97EB10719F}</a:tableStyleId>
              </a:tblPr>
              <a:tblGrid>
                <a:gridCol w="2086748"/>
                <a:gridCol w="1148057"/>
                <a:gridCol w="2714845"/>
                <a:gridCol w="1148056"/>
                <a:gridCol w="2526186"/>
              </a:tblGrid>
              <a:tr h="406397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Men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SMR (IC95%)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Women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SMR (IC95%)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All</a:t>
                      </a: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causes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18370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1.05 (1.03-1.06)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2503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1.17 (1.12-1.22)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Malignant</a:t>
                      </a: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Neopl</a:t>
                      </a: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7361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1.17 (1.14-1.20)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818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1.33 (1.24-1.43)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M.N.pleura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611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13.28 (12.24-14.37)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134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28.44 (23.83-33.69)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M.N.peritoneum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136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4.77 (4.00-5.64)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35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6.75 (4.70-9.39)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M.N. </a:t>
                      </a: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lung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2415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1.26 (1.21-1.31)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78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1.43 (1.13-1.78)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Asbestosis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366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300.72 (270.7-333.2)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51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389.6 (290.1-512.3)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  <a:tr h="40640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M.N.ovary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43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1.38</a:t>
                      </a:r>
                      <a:r>
                        <a:rPr kumimoji="0" lang="it-IT" sz="1900" u="none" strike="noStrike" cap="none" normalizeH="0" baseline="30000" dirty="0" smtClean="0">
                          <a:ln>
                            <a:noFill/>
                          </a:ln>
                          <a:effectLst/>
                        </a:rPr>
                        <a:t>§</a:t>
                      </a: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(1.00-1.87)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61" marB="60961" horzOverflow="overflow"/>
                </a:tc>
              </a:tr>
            </a:tbl>
          </a:graphicData>
        </a:graphic>
      </p:graphicFrame>
      <p:sp>
        <p:nvSpPr>
          <p:cNvPr id="27703" name="Text Box 68"/>
          <p:cNvSpPr txBox="1">
            <a:spLocks noChangeArrowheads="1"/>
          </p:cNvSpPr>
          <p:nvPr/>
        </p:nvSpPr>
        <p:spPr bwMode="auto">
          <a:xfrm>
            <a:off x="1678518" y="5541434"/>
            <a:ext cx="7488767" cy="41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 altLang="it-IT" sz="1867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*</a:t>
            </a:r>
            <a:r>
              <a:rPr kumimoji="0" lang="it-IT" altLang="it-IT" sz="1867" b="0" dirty="0" err="1" smtClean="0">
                <a:solidFill>
                  <a:srgbClr val="2D2D8A"/>
                </a:solidFill>
                <a:latin typeface="Arial" panose="020B0604020202020204" pitchFamily="34" charset="0"/>
              </a:rPr>
              <a:t>All</a:t>
            </a:r>
            <a:r>
              <a:rPr kumimoji="0" lang="it-IT" altLang="it-IT" sz="1867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 p&lt;0.01, </a:t>
            </a:r>
            <a:r>
              <a:rPr kumimoji="0" lang="it-IT" altLang="it-IT" sz="1867" b="0" dirty="0" err="1" smtClean="0">
                <a:solidFill>
                  <a:srgbClr val="2D2D8A"/>
                </a:solidFill>
                <a:latin typeface="Arial" panose="020B0604020202020204" pitchFamily="34" charset="0"/>
              </a:rPr>
              <a:t>except</a:t>
            </a:r>
            <a:r>
              <a:rPr kumimoji="0" lang="it-IT" altLang="it-IT" sz="1867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 </a:t>
            </a:r>
            <a:r>
              <a:rPr kumimoji="0" lang="it-IT" altLang="it-IT" sz="1867" b="0" baseline="30000" dirty="0">
                <a:solidFill>
                  <a:srgbClr val="2D2D8A"/>
                </a:solidFill>
                <a:latin typeface="Arial" panose="020B0604020202020204" pitchFamily="34" charset="0"/>
              </a:rPr>
              <a:t>§</a:t>
            </a:r>
            <a:r>
              <a:rPr kumimoji="0" lang="it-IT" altLang="it-IT" sz="1867" b="0" dirty="0">
                <a:solidFill>
                  <a:srgbClr val="2D2D8A"/>
                </a:solidFill>
                <a:latin typeface="Arial" panose="020B0604020202020204" pitchFamily="34" charset="0"/>
              </a:rPr>
              <a:t> p&lt;0.05</a:t>
            </a:r>
          </a:p>
        </p:txBody>
      </p:sp>
    </p:spTree>
    <p:extLst>
      <p:ext uri="{BB962C8B-B14F-4D97-AF65-F5344CB8AC3E}">
        <p14:creationId xmlns:p14="http://schemas.microsoft.com/office/powerpoint/2010/main" val="20908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8"/>
          <p:cNvSpPr txBox="1">
            <a:spLocks noChangeArrowheads="1"/>
          </p:cNvSpPr>
          <p:nvPr/>
        </p:nvSpPr>
        <p:spPr bwMode="auto">
          <a:xfrm>
            <a:off x="2237318" y="292101"/>
            <a:ext cx="7969249" cy="641351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400">
                <a:solidFill>
                  <a:srgbClr val="336699"/>
                </a:solidFill>
                <a:latin typeface="Arial" panose="020B0604020202020204" pitchFamily="34" charset="0"/>
              </a:rPr>
              <a:t>Mortalità nella coorte</a:t>
            </a: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8729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308118"/>
              </p:ext>
            </p:extLst>
          </p:nvPr>
        </p:nvGraphicFramePr>
        <p:xfrm>
          <a:off x="1222745" y="1701801"/>
          <a:ext cx="9309788" cy="3327364"/>
        </p:xfrm>
        <a:graphic>
          <a:graphicData uri="http://schemas.openxmlformats.org/drawingml/2006/table">
            <a:tbl>
              <a:tblPr bandRow="1">
                <a:tableStyleId>{ED083AE6-46FA-4A59-8FB0-9F97EB10719F}</a:tableStyleId>
              </a:tblPr>
              <a:tblGrid>
                <a:gridCol w="2381692"/>
                <a:gridCol w="1010160"/>
                <a:gridCol w="2523859"/>
                <a:gridCol w="1110586"/>
                <a:gridCol w="2283491"/>
              </a:tblGrid>
              <a:tr h="426643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Men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SMR (IC95%)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Women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SMR (IC95%)</a:t>
                      </a:r>
                      <a:endParaRPr kumimoji="0" lang="it-IT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52" marB="60952" horzOverflow="overflow"/>
                </a:tc>
              </a:tr>
              <a:tr h="765677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M.N.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oral</a:t>
                      </a: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cavity</a:t>
                      </a: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and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pharynx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149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0.78** (0.66-0.91)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1.37 (0.62-2.59)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</a:tr>
              <a:tr h="426661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M.N.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stomach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523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0.91* (0.83-0.99)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44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0.92 (0.67-1.23)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</a:tr>
              <a:tr h="426661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M.N.colon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408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0.99 (0.89-1.09)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62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1.17 (0.90-1.50)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</a:tr>
              <a:tr h="426661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M.N.rectum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173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0.96 (0.82-1.11)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22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1.08 (0.68-1.64)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</a:tr>
              <a:tr h="426661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M.N.larynx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141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0.87 (0.73-1.02)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1.24 (0.15-4.48)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</a:tr>
              <a:tr h="428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Cardiovasc</a:t>
                      </a: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dis</a:t>
                      </a: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5452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0.88** (0.85-0.90)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909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1.00 (0.93-1.06)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44" marR="121944" marT="60929" marB="60929" horzOverflow="overflow"/>
                </a:tc>
              </a:tr>
            </a:tbl>
          </a:graphicData>
        </a:graphic>
      </p:graphicFrame>
      <p:sp>
        <p:nvSpPr>
          <p:cNvPr id="28721" name="Text Box 68"/>
          <p:cNvSpPr txBox="1">
            <a:spLocks noChangeArrowheads="1"/>
          </p:cNvSpPr>
          <p:nvPr/>
        </p:nvSpPr>
        <p:spPr bwMode="auto">
          <a:xfrm>
            <a:off x="1871134" y="5924551"/>
            <a:ext cx="7488767" cy="41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 altLang="it-IT" sz="1867" b="0">
                <a:solidFill>
                  <a:srgbClr val="2D2D8A"/>
                </a:solidFill>
                <a:latin typeface="Arial" panose="020B0604020202020204" pitchFamily="34" charset="0"/>
              </a:rPr>
              <a:t>*p&lt;0.05   **p&lt;0.01 </a:t>
            </a:r>
          </a:p>
        </p:txBody>
      </p:sp>
    </p:spTree>
    <p:extLst>
      <p:ext uri="{BB962C8B-B14F-4D97-AF65-F5344CB8AC3E}">
        <p14:creationId xmlns:p14="http://schemas.microsoft.com/office/powerpoint/2010/main" val="358621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/>
          <a:srcRect l="11589" t="6220" r="8011" b="6400"/>
          <a:stretch/>
        </p:blipFill>
        <p:spPr>
          <a:xfrm>
            <a:off x="1730648" y="395714"/>
            <a:ext cx="8937353" cy="646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53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ChangeArrowheads="1"/>
          </p:cNvSpPr>
          <p:nvPr/>
        </p:nvSpPr>
        <p:spPr bwMode="auto">
          <a:xfrm>
            <a:off x="542261" y="1212851"/>
            <a:ext cx="11355572" cy="86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9" rIns="121917" bIns="60959">
            <a:spAutoFit/>
          </a:bodyPr>
          <a:lstStyle>
            <a:lvl1pPr marL="342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‘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traditional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model’,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based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on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relatively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short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foIlow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-up (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Newhouse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&amp; Berry 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-1976)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forecasts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monotonic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exponential</a:t>
            </a:r>
            <a:r>
              <a:rPr lang="it-IT" altLang="it-IT" sz="2400" b="0" dirty="0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2D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increase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31747" name="Rectangle 18"/>
          <p:cNvSpPr txBox="1">
            <a:spLocks noChangeArrowheads="1"/>
          </p:cNvSpPr>
          <p:nvPr/>
        </p:nvSpPr>
        <p:spPr bwMode="auto">
          <a:xfrm>
            <a:off x="2159000" y="260351"/>
            <a:ext cx="7969251" cy="863600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667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Mesothelioma</a:t>
            </a:r>
            <a:r>
              <a:rPr lang="it-IT" altLang="it-IT" sz="2667" dirty="0" smtClean="0">
                <a:solidFill>
                  <a:srgbClr val="336699"/>
                </a:solidFill>
                <a:latin typeface="Arial" panose="020B0604020202020204" pitchFamily="34" charset="0"/>
              </a:rPr>
              <a:t> and </a:t>
            </a:r>
            <a:r>
              <a:rPr lang="it-IT" altLang="it-IT" sz="2667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latency</a:t>
            </a:r>
            <a:endParaRPr lang="it-IT" altLang="it-IT" sz="2667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sp>
        <p:nvSpPr>
          <p:cNvPr id="85" name="Rettangolo 84"/>
          <p:cNvSpPr/>
          <p:nvPr/>
        </p:nvSpPr>
        <p:spPr>
          <a:xfrm>
            <a:off x="1512089" y="4066611"/>
            <a:ext cx="2783417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altLang="it-IT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it-IT" altLang="it-IT" sz="2400" baseline="-2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it-IT" altLang="it-IT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= c · (t-w)</a:t>
            </a:r>
            <a:r>
              <a:rPr lang="it-IT" altLang="it-IT" sz="2400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  <a:r>
              <a:rPr lang="it-IT" altLang="it-IT" sz="2400" baseline="30000" dirty="0">
                <a:solidFill>
                  <a:schemeClr val="accent6"/>
                </a:solidFill>
              </a:rPr>
              <a:t> </a:t>
            </a:r>
            <a:endParaRPr lang="it-IT" altLang="it-IT" sz="1400" dirty="0">
              <a:solidFill>
                <a:schemeClr val="accent6"/>
              </a:solidFill>
            </a:endParaRPr>
          </a:p>
        </p:txBody>
      </p:sp>
      <p:grpSp>
        <p:nvGrpSpPr>
          <p:cNvPr id="31749" name="Group 3"/>
          <p:cNvGrpSpPr>
            <a:grpSpLocks noChangeAspect="1"/>
          </p:cNvGrpSpPr>
          <p:nvPr/>
        </p:nvGrpSpPr>
        <p:grpSpPr bwMode="auto">
          <a:xfrm>
            <a:off x="4976431" y="2501162"/>
            <a:ext cx="5183718" cy="4197349"/>
            <a:chOff x="431" y="1025"/>
            <a:chExt cx="4898" cy="2949"/>
          </a:xfrm>
        </p:grpSpPr>
        <p:sp>
          <p:nvSpPr>
            <p:cNvPr id="3175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31" y="1025"/>
              <a:ext cx="4898" cy="2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51" name="Rectangle 5"/>
            <p:cNvSpPr>
              <a:spLocks noChangeArrowheads="1"/>
            </p:cNvSpPr>
            <p:nvPr/>
          </p:nvSpPr>
          <p:spPr bwMode="auto">
            <a:xfrm>
              <a:off x="514" y="1069"/>
              <a:ext cx="4737" cy="2860"/>
            </a:xfrm>
            <a:prstGeom prst="rect">
              <a:avLst/>
            </a:pr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52" name="Rectangle 6"/>
            <p:cNvSpPr>
              <a:spLocks noChangeArrowheads="1"/>
            </p:cNvSpPr>
            <p:nvPr/>
          </p:nvSpPr>
          <p:spPr bwMode="auto">
            <a:xfrm>
              <a:off x="517" y="1072"/>
              <a:ext cx="4726" cy="2855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EAF2F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53" name="Rectangle 7"/>
            <p:cNvSpPr>
              <a:spLocks noChangeArrowheads="1"/>
            </p:cNvSpPr>
            <p:nvPr/>
          </p:nvSpPr>
          <p:spPr bwMode="auto">
            <a:xfrm>
              <a:off x="1711" y="1164"/>
              <a:ext cx="3368" cy="2206"/>
            </a:xfrm>
            <a:prstGeom prst="rect">
              <a:avLst/>
            </a:prstGeom>
            <a:solidFill>
              <a:srgbClr val="82C0E9"/>
            </a:solidFill>
            <a:ln w="14288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54" name="Line 8"/>
            <p:cNvSpPr>
              <a:spLocks noChangeShapeType="1"/>
            </p:cNvSpPr>
            <p:nvPr/>
          </p:nvSpPr>
          <p:spPr bwMode="auto">
            <a:xfrm>
              <a:off x="1711" y="3314"/>
              <a:ext cx="3371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1711" y="2792"/>
              <a:ext cx="3371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56" name="Line 10"/>
            <p:cNvSpPr>
              <a:spLocks noChangeShapeType="1"/>
            </p:cNvSpPr>
            <p:nvPr/>
          </p:nvSpPr>
          <p:spPr bwMode="auto">
            <a:xfrm>
              <a:off x="1711" y="2269"/>
              <a:ext cx="3371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57" name="Line 11"/>
            <p:cNvSpPr>
              <a:spLocks noChangeShapeType="1"/>
            </p:cNvSpPr>
            <p:nvPr/>
          </p:nvSpPr>
          <p:spPr bwMode="auto">
            <a:xfrm>
              <a:off x="1711" y="1748"/>
              <a:ext cx="3371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58" name="Line 12"/>
            <p:cNvSpPr>
              <a:spLocks noChangeShapeType="1"/>
            </p:cNvSpPr>
            <p:nvPr/>
          </p:nvSpPr>
          <p:spPr bwMode="auto">
            <a:xfrm>
              <a:off x="1711" y="1226"/>
              <a:ext cx="3371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59" name="Oval 13"/>
            <p:cNvSpPr>
              <a:spLocks noChangeArrowheads="1"/>
            </p:cNvSpPr>
            <p:nvPr/>
          </p:nvSpPr>
          <p:spPr bwMode="auto">
            <a:xfrm>
              <a:off x="1788" y="3298"/>
              <a:ext cx="55" cy="30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0" name="Oval 14"/>
            <p:cNvSpPr>
              <a:spLocks noChangeArrowheads="1"/>
            </p:cNvSpPr>
            <p:nvPr/>
          </p:nvSpPr>
          <p:spPr bwMode="auto">
            <a:xfrm>
              <a:off x="2044" y="3298"/>
              <a:ext cx="54" cy="30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1" name="Oval 15"/>
            <p:cNvSpPr>
              <a:spLocks noChangeArrowheads="1"/>
            </p:cNvSpPr>
            <p:nvPr/>
          </p:nvSpPr>
          <p:spPr bwMode="auto">
            <a:xfrm>
              <a:off x="2296" y="3298"/>
              <a:ext cx="55" cy="30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2" name="Oval 16"/>
            <p:cNvSpPr>
              <a:spLocks noChangeArrowheads="1"/>
            </p:cNvSpPr>
            <p:nvPr/>
          </p:nvSpPr>
          <p:spPr bwMode="auto">
            <a:xfrm>
              <a:off x="2551" y="3157"/>
              <a:ext cx="55" cy="28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3" name="Oval 17"/>
            <p:cNvSpPr>
              <a:spLocks noChangeArrowheads="1"/>
            </p:cNvSpPr>
            <p:nvPr/>
          </p:nvSpPr>
          <p:spPr bwMode="auto">
            <a:xfrm>
              <a:off x="2807" y="3131"/>
              <a:ext cx="51" cy="31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4" name="Oval 18"/>
            <p:cNvSpPr>
              <a:spLocks noChangeArrowheads="1"/>
            </p:cNvSpPr>
            <p:nvPr/>
          </p:nvSpPr>
          <p:spPr bwMode="auto">
            <a:xfrm>
              <a:off x="3062" y="2996"/>
              <a:ext cx="55" cy="31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5" name="Oval 19"/>
            <p:cNvSpPr>
              <a:spLocks noChangeArrowheads="1"/>
            </p:cNvSpPr>
            <p:nvPr/>
          </p:nvSpPr>
          <p:spPr bwMode="auto">
            <a:xfrm>
              <a:off x="3318" y="2796"/>
              <a:ext cx="54" cy="31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6" name="Oval 20"/>
            <p:cNvSpPr>
              <a:spLocks noChangeArrowheads="1"/>
            </p:cNvSpPr>
            <p:nvPr/>
          </p:nvSpPr>
          <p:spPr bwMode="auto">
            <a:xfrm>
              <a:off x="3573" y="2596"/>
              <a:ext cx="52" cy="30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7" name="Oval 21"/>
            <p:cNvSpPr>
              <a:spLocks noChangeArrowheads="1"/>
            </p:cNvSpPr>
            <p:nvPr/>
          </p:nvSpPr>
          <p:spPr bwMode="auto">
            <a:xfrm>
              <a:off x="3828" y="2304"/>
              <a:ext cx="55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it-IT" sz="2667"/>
            </a:p>
          </p:txBody>
        </p:sp>
        <p:sp>
          <p:nvSpPr>
            <p:cNvPr id="31768" name="Line 22"/>
            <p:cNvSpPr>
              <a:spLocks noChangeShapeType="1"/>
            </p:cNvSpPr>
            <p:nvPr/>
          </p:nvSpPr>
          <p:spPr bwMode="auto">
            <a:xfrm>
              <a:off x="1817" y="3314"/>
              <a:ext cx="95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69" name="Line 23"/>
            <p:cNvSpPr>
              <a:spLocks noChangeShapeType="1"/>
            </p:cNvSpPr>
            <p:nvPr/>
          </p:nvSpPr>
          <p:spPr bwMode="auto">
            <a:xfrm>
              <a:off x="1958" y="3314"/>
              <a:ext cx="94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0" name="Line 24"/>
            <p:cNvSpPr>
              <a:spLocks noChangeShapeType="1"/>
            </p:cNvSpPr>
            <p:nvPr/>
          </p:nvSpPr>
          <p:spPr bwMode="auto">
            <a:xfrm flipV="1">
              <a:off x="2098" y="3298"/>
              <a:ext cx="92" cy="1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1" name="Line 25"/>
            <p:cNvSpPr>
              <a:spLocks noChangeShapeType="1"/>
            </p:cNvSpPr>
            <p:nvPr/>
          </p:nvSpPr>
          <p:spPr bwMode="auto">
            <a:xfrm flipV="1">
              <a:off x="2236" y="3281"/>
              <a:ext cx="89" cy="1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2" name="Line 26"/>
            <p:cNvSpPr>
              <a:spLocks noChangeShapeType="1"/>
            </p:cNvSpPr>
            <p:nvPr/>
          </p:nvSpPr>
          <p:spPr bwMode="auto">
            <a:xfrm>
              <a:off x="2325" y="3281"/>
              <a:ext cx="3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3" name="Line 27"/>
            <p:cNvSpPr>
              <a:spLocks noChangeShapeType="1"/>
            </p:cNvSpPr>
            <p:nvPr/>
          </p:nvSpPr>
          <p:spPr bwMode="auto">
            <a:xfrm flipV="1">
              <a:off x="2371" y="3243"/>
              <a:ext cx="83" cy="25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4" name="Line 28"/>
            <p:cNvSpPr>
              <a:spLocks noChangeShapeType="1"/>
            </p:cNvSpPr>
            <p:nvPr/>
          </p:nvSpPr>
          <p:spPr bwMode="auto">
            <a:xfrm flipV="1">
              <a:off x="2494" y="3206"/>
              <a:ext cx="83" cy="24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5" name="Line 29"/>
            <p:cNvSpPr>
              <a:spLocks noChangeShapeType="1"/>
            </p:cNvSpPr>
            <p:nvPr/>
          </p:nvSpPr>
          <p:spPr bwMode="auto">
            <a:xfrm flipV="1">
              <a:off x="2615" y="3157"/>
              <a:ext cx="74" cy="3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6" name="Line 30"/>
            <p:cNvSpPr>
              <a:spLocks noChangeShapeType="1"/>
            </p:cNvSpPr>
            <p:nvPr/>
          </p:nvSpPr>
          <p:spPr bwMode="auto">
            <a:xfrm flipV="1">
              <a:off x="2726" y="3108"/>
              <a:ext cx="75" cy="3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7" name="Line 31"/>
            <p:cNvSpPr>
              <a:spLocks noChangeShapeType="1"/>
            </p:cNvSpPr>
            <p:nvPr/>
          </p:nvSpPr>
          <p:spPr bwMode="auto">
            <a:xfrm flipV="1">
              <a:off x="2838" y="3055"/>
              <a:ext cx="66" cy="3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8" name="Line 32"/>
            <p:cNvSpPr>
              <a:spLocks noChangeShapeType="1"/>
            </p:cNvSpPr>
            <p:nvPr/>
          </p:nvSpPr>
          <p:spPr bwMode="auto">
            <a:xfrm flipV="1">
              <a:off x="2939" y="3000"/>
              <a:ext cx="66" cy="3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79" name="Line 33"/>
            <p:cNvSpPr>
              <a:spLocks noChangeShapeType="1"/>
            </p:cNvSpPr>
            <p:nvPr/>
          </p:nvSpPr>
          <p:spPr bwMode="auto">
            <a:xfrm flipV="1">
              <a:off x="3039" y="2950"/>
              <a:ext cx="52" cy="3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0" name="Line 34"/>
            <p:cNvSpPr>
              <a:spLocks noChangeShapeType="1"/>
            </p:cNvSpPr>
            <p:nvPr/>
          </p:nvSpPr>
          <p:spPr bwMode="auto">
            <a:xfrm flipV="1">
              <a:off x="3091" y="2942"/>
              <a:ext cx="11" cy="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1" name="Line 35"/>
            <p:cNvSpPr>
              <a:spLocks noChangeShapeType="1"/>
            </p:cNvSpPr>
            <p:nvPr/>
          </p:nvSpPr>
          <p:spPr bwMode="auto">
            <a:xfrm flipV="1">
              <a:off x="3134" y="2882"/>
              <a:ext cx="60" cy="4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2" name="Line 36"/>
            <p:cNvSpPr>
              <a:spLocks noChangeShapeType="1"/>
            </p:cNvSpPr>
            <p:nvPr/>
          </p:nvSpPr>
          <p:spPr bwMode="auto">
            <a:xfrm flipV="1">
              <a:off x="3223" y="2822"/>
              <a:ext cx="60" cy="39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3" name="Line 37"/>
            <p:cNvSpPr>
              <a:spLocks noChangeShapeType="1"/>
            </p:cNvSpPr>
            <p:nvPr/>
          </p:nvSpPr>
          <p:spPr bwMode="auto">
            <a:xfrm flipV="1">
              <a:off x="3315" y="2779"/>
              <a:ext cx="31" cy="22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4" name="Line 38"/>
            <p:cNvSpPr>
              <a:spLocks noChangeShapeType="1"/>
            </p:cNvSpPr>
            <p:nvPr/>
          </p:nvSpPr>
          <p:spPr bwMode="auto">
            <a:xfrm flipV="1">
              <a:off x="3346" y="2760"/>
              <a:ext cx="26" cy="19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5" name="Line 39"/>
            <p:cNvSpPr>
              <a:spLocks noChangeShapeType="1"/>
            </p:cNvSpPr>
            <p:nvPr/>
          </p:nvSpPr>
          <p:spPr bwMode="auto">
            <a:xfrm flipV="1">
              <a:off x="3398" y="2696"/>
              <a:ext cx="57" cy="42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6" name="Line 40"/>
            <p:cNvSpPr>
              <a:spLocks noChangeShapeType="1"/>
            </p:cNvSpPr>
            <p:nvPr/>
          </p:nvSpPr>
          <p:spPr bwMode="auto">
            <a:xfrm flipV="1">
              <a:off x="3481" y="2631"/>
              <a:ext cx="55" cy="4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7" name="Line 41"/>
            <p:cNvSpPr>
              <a:spLocks noChangeShapeType="1"/>
            </p:cNvSpPr>
            <p:nvPr/>
          </p:nvSpPr>
          <p:spPr bwMode="auto">
            <a:xfrm flipV="1">
              <a:off x="3564" y="2580"/>
              <a:ext cx="38" cy="3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8" name="Line 42"/>
            <p:cNvSpPr>
              <a:spLocks noChangeShapeType="1"/>
            </p:cNvSpPr>
            <p:nvPr/>
          </p:nvSpPr>
          <p:spPr bwMode="auto">
            <a:xfrm flipV="1">
              <a:off x="3602" y="2568"/>
              <a:ext cx="14" cy="12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89" name="Line 43"/>
            <p:cNvSpPr>
              <a:spLocks noChangeShapeType="1"/>
            </p:cNvSpPr>
            <p:nvPr/>
          </p:nvSpPr>
          <p:spPr bwMode="auto">
            <a:xfrm flipV="1">
              <a:off x="3642" y="2501"/>
              <a:ext cx="51" cy="44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0" name="Line 44"/>
            <p:cNvSpPr>
              <a:spLocks noChangeShapeType="1"/>
            </p:cNvSpPr>
            <p:nvPr/>
          </p:nvSpPr>
          <p:spPr bwMode="auto">
            <a:xfrm flipV="1">
              <a:off x="3716" y="2434"/>
              <a:ext cx="52" cy="45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1" name="Line 45"/>
            <p:cNvSpPr>
              <a:spLocks noChangeShapeType="1"/>
            </p:cNvSpPr>
            <p:nvPr/>
          </p:nvSpPr>
          <p:spPr bwMode="auto">
            <a:xfrm flipV="1">
              <a:off x="3794" y="2368"/>
              <a:ext cx="49" cy="44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2" name="Line 46"/>
            <p:cNvSpPr>
              <a:spLocks noChangeShapeType="1"/>
            </p:cNvSpPr>
            <p:nvPr/>
          </p:nvSpPr>
          <p:spPr bwMode="auto">
            <a:xfrm flipV="1">
              <a:off x="3868" y="2299"/>
              <a:ext cx="46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3" name="Line 47"/>
            <p:cNvSpPr>
              <a:spLocks noChangeShapeType="1"/>
            </p:cNvSpPr>
            <p:nvPr/>
          </p:nvSpPr>
          <p:spPr bwMode="auto">
            <a:xfrm flipV="1">
              <a:off x="3937" y="2231"/>
              <a:ext cx="49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4" name="Line 48"/>
            <p:cNvSpPr>
              <a:spLocks noChangeShapeType="1"/>
            </p:cNvSpPr>
            <p:nvPr/>
          </p:nvSpPr>
          <p:spPr bwMode="auto">
            <a:xfrm flipV="1">
              <a:off x="4009" y="2163"/>
              <a:ext cx="46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5" name="Line 49"/>
            <p:cNvSpPr>
              <a:spLocks noChangeShapeType="1"/>
            </p:cNvSpPr>
            <p:nvPr/>
          </p:nvSpPr>
          <p:spPr bwMode="auto">
            <a:xfrm flipV="1">
              <a:off x="4078" y="2107"/>
              <a:ext cx="34" cy="34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6" name="Line 50"/>
            <p:cNvSpPr>
              <a:spLocks noChangeShapeType="1"/>
            </p:cNvSpPr>
            <p:nvPr/>
          </p:nvSpPr>
          <p:spPr bwMode="auto">
            <a:xfrm flipV="1">
              <a:off x="4112" y="2094"/>
              <a:ext cx="12" cy="1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7" name="Line 51"/>
            <p:cNvSpPr>
              <a:spLocks noChangeShapeType="1"/>
            </p:cNvSpPr>
            <p:nvPr/>
          </p:nvSpPr>
          <p:spPr bwMode="auto">
            <a:xfrm flipV="1">
              <a:off x="4147" y="2025"/>
              <a:ext cx="43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8" name="Line 52"/>
            <p:cNvSpPr>
              <a:spLocks noChangeShapeType="1"/>
            </p:cNvSpPr>
            <p:nvPr/>
          </p:nvSpPr>
          <p:spPr bwMode="auto">
            <a:xfrm flipV="1">
              <a:off x="4210" y="1955"/>
              <a:ext cx="46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799" name="Line 53"/>
            <p:cNvSpPr>
              <a:spLocks noChangeShapeType="1"/>
            </p:cNvSpPr>
            <p:nvPr/>
          </p:nvSpPr>
          <p:spPr bwMode="auto">
            <a:xfrm flipV="1">
              <a:off x="4276" y="1885"/>
              <a:ext cx="43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0" name="Line 54"/>
            <p:cNvSpPr>
              <a:spLocks noChangeShapeType="1"/>
            </p:cNvSpPr>
            <p:nvPr/>
          </p:nvSpPr>
          <p:spPr bwMode="auto">
            <a:xfrm flipV="1">
              <a:off x="4342" y="1836"/>
              <a:ext cx="26" cy="2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1" name="Line 55"/>
            <p:cNvSpPr>
              <a:spLocks noChangeShapeType="1"/>
            </p:cNvSpPr>
            <p:nvPr/>
          </p:nvSpPr>
          <p:spPr bwMode="auto">
            <a:xfrm flipV="1">
              <a:off x="4368" y="1815"/>
              <a:ext cx="17" cy="2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2" name="Line 56"/>
            <p:cNvSpPr>
              <a:spLocks noChangeShapeType="1"/>
            </p:cNvSpPr>
            <p:nvPr/>
          </p:nvSpPr>
          <p:spPr bwMode="auto">
            <a:xfrm flipV="1">
              <a:off x="4405" y="1744"/>
              <a:ext cx="40" cy="4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3" name="Line 57"/>
            <p:cNvSpPr>
              <a:spLocks noChangeShapeType="1"/>
            </p:cNvSpPr>
            <p:nvPr/>
          </p:nvSpPr>
          <p:spPr bwMode="auto">
            <a:xfrm flipV="1">
              <a:off x="4465" y="1674"/>
              <a:ext cx="40" cy="4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4" name="Line 58"/>
            <p:cNvSpPr>
              <a:spLocks noChangeShapeType="1"/>
            </p:cNvSpPr>
            <p:nvPr/>
          </p:nvSpPr>
          <p:spPr bwMode="auto">
            <a:xfrm flipV="1">
              <a:off x="4526" y="1602"/>
              <a:ext cx="43" cy="4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5" name="Line 59"/>
            <p:cNvSpPr>
              <a:spLocks noChangeShapeType="1"/>
            </p:cNvSpPr>
            <p:nvPr/>
          </p:nvSpPr>
          <p:spPr bwMode="auto">
            <a:xfrm flipV="1">
              <a:off x="4589" y="1539"/>
              <a:ext cx="34" cy="39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6" name="Line 60"/>
            <p:cNvSpPr>
              <a:spLocks noChangeShapeType="1"/>
            </p:cNvSpPr>
            <p:nvPr/>
          </p:nvSpPr>
          <p:spPr bwMode="auto">
            <a:xfrm flipV="1">
              <a:off x="4623" y="1532"/>
              <a:ext cx="6" cy="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7" name="Line 61"/>
            <p:cNvSpPr>
              <a:spLocks noChangeShapeType="1"/>
            </p:cNvSpPr>
            <p:nvPr/>
          </p:nvSpPr>
          <p:spPr bwMode="auto">
            <a:xfrm flipV="1">
              <a:off x="4646" y="1459"/>
              <a:ext cx="40" cy="4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8" name="Line 62"/>
            <p:cNvSpPr>
              <a:spLocks noChangeShapeType="1"/>
            </p:cNvSpPr>
            <p:nvPr/>
          </p:nvSpPr>
          <p:spPr bwMode="auto">
            <a:xfrm flipV="1">
              <a:off x="4703" y="1388"/>
              <a:ext cx="41" cy="4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09" name="Line 63"/>
            <p:cNvSpPr>
              <a:spLocks noChangeShapeType="1"/>
            </p:cNvSpPr>
            <p:nvPr/>
          </p:nvSpPr>
          <p:spPr bwMode="auto">
            <a:xfrm flipV="1">
              <a:off x="4764" y="1316"/>
              <a:ext cx="37" cy="4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10" name="Line 64"/>
            <p:cNvSpPr>
              <a:spLocks noChangeShapeType="1"/>
            </p:cNvSpPr>
            <p:nvPr/>
          </p:nvSpPr>
          <p:spPr bwMode="auto">
            <a:xfrm flipV="1">
              <a:off x="4821" y="1245"/>
              <a:ext cx="37" cy="4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11" name="Freeform 65"/>
            <p:cNvSpPr>
              <a:spLocks/>
            </p:cNvSpPr>
            <p:nvPr/>
          </p:nvSpPr>
          <p:spPr bwMode="auto">
            <a:xfrm>
              <a:off x="1817" y="2356"/>
              <a:ext cx="2040" cy="958"/>
            </a:xfrm>
            <a:custGeom>
              <a:avLst/>
              <a:gdLst>
                <a:gd name="T0" fmla="*/ 0 w 711"/>
                <a:gd name="T1" fmla="*/ 3983710 h 603"/>
                <a:gd name="T2" fmla="*/ 2147483647 w 711"/>
                <a:gd name="T3" fmla="*/ 3983710 h 603"/>
                <a:gd name="T4" fmla="*/ 2147483647 w 711"/>
                <a:gd name="T5" fmla="*/ 3846619 h 603"/>
                <a:gd name="T6" fmla="*/ 2147483647 w 711"/>
                <a:gd name="T7" fmla="*/ 3525354 h 603"/>
                <a:gd name="T8" fmla="*/ 2147483647 w 711"/>
                <a:gd name="T9" fmla="*/ 3063930 h 603"/>
                <a:gd name="T10" fmla="*/ 2147483647 w 711"/>
                <a:gd name="T11" fmla="*/ 2470920 h 603"/>
                <a:gd name="T12" fmla="*/ 2147483647 w 711"/>
                <a:gd name="T13" fmla="*/ 1759565 h 603"/>
                <a:gd name="T14" fmla="*/ 2147483647 w 711"/>
                <a:gd name="T15" fmla="*/ 932153 h 603"/>
                <a:gd name="T16" fmla="*/ 2147483647 w 711"/>
                <a:gd name="T17" fmla="*/ 0 h 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1"/>
                <a:gd name="T28" fmla="*/ 0 h 603"/>
                <a:gd name="T29" fmla="*/ 711 w 711"/>
                <a:gd name="T30" fmla="*/ 603 h 60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1" h="603">
                  <a:moveTo>
                    <a:pt x="0" y="603"/>
                  </a:moveTo>
                  <a:lnTo>
                    <a:pt x="89" y="603"/>
                  </a:lnTo>
                  <a:lnTo>
                    <a:pt x="177" y="582"/>
                  </a:lnTo>
                  <a:lnTo>
                    <a:pt x="266" y="534"/>
                  </a:lnTo>
                  <a:lnTo>
                    <a:pt x="355" y="464"/>
                  </a:lnTo>
                  <a:lnTo>
                    <a:pt x="444" y="374"/>
                  </a:lnTo>
                  <a:lnTo>
                    <a:pt x="533" y="266"/>
                  </a:lnTo>
                  <a:lnTo>
                    <a:pt x="622" y="141"/>
                  </a:lnTo>
                  <a:lnTo>
                    <a:pt x="711" y="0"/>
                  </a:lnTo>
                </a:path>
              </a:pathLst>
            </a:custGeom>
            <a:noFill/>
            <a:ln w="317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12" name="Line 66"/>
            <p:cNvSpPr>
              <a:spLocks noChangeShapeType="1"/>
            </p:cNvSpPr>
            <p:nvPr/>
          </p:nvSpPr>
          <p:spPr bwMode="auto">
            <a:xfrm flipV="1">
              <a:off x="1711" y="1164"/>
              <a:ext cx="1" cy="220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150" name="Rectangle 67"/>
            <p:cNvSpPr>
              <a:spLocks noChangeArrowheads="1"/>
            </p:cNvSpPr>
            <p:nvPr/>
          </p:nvSpPr>
          <p:spPr bwMode="auto">
            <a:xfrm>
              <a:off x="431" y="2239"/>
              <a:ext cx="118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it-IT" altLang="it-IT" sz="1467" dirty="0" err="1">
                  <a:solidFill>
                    <a:schemeClr val="accent6"/>
                  </a:solidFill>
                  <a:latin typeface="Arial" pitchFamily="34" charset="0"/>
                </a:rPr>
                <a:t>Mortality</a:t>
              </a:r>
              <a:r>
                <a:rPr lang="it-IT" altLang="it-IT" sz="1467" dirty="0">
                  <a:solidFill>
                    <a:schemeClr val="accent6"/>
                  </a:solidFill>
                  <a:latin typeface="Arial" pitchFamily="34" charset="0"/>
                </a:rPr>
                <a:t> </a:t>
              </a:r>
              <a:r>
                <a:rPr lang="it-IT" altLang="it-IT" sz="1467" dirty="0" err="1">
                  <a:solidFill>
                    <a:schemeClr val="accent6"/>
                  </a:solidFill>
                  <a:latin typeface="Arial" pitchFamily="34" charset="0"/>
                </a:rPr>
                <a:t>Rates</a:t>
              </a:r>
              <a:endParaRPr lang="it-IT" altLang="it-IT" sz="1467" dirty="0">
                <a:solidFill>
                  <a:schemeClr val="accent6"/>
                </a:solidFill>
              </a:endParaRPr>
            </a:p>
          </p:txBody>
        </p:sp>
        <p:sp>
          <p:nvSpPr>
            <p:cNvPr id="31814" name="Line 68"/>
            <p:cNvSpPr>
              <a:spLocks noChangeShapeType="1"/>
            </p:cNvSpPr>
            <p:nvPr/>
          </p:nvSpPr>
          <p:spPr bwMode="auto">
            <a:xfrm>
              <a:off x="1711" y="3371"/>
              <a:ext cx="3371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15" name="Line 69"/>
            <p:cNvSpPr>
              <a:spLocks noChangeShapeType="1"/>
            </p:cNvSpPr>
            <p:nvPr/>
          </p:nvSpPr>
          <p:spPr bwMode="auto">
            <a:xfrm>
              <a:off x="1817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16" name="Rectangle 70"/>
            <p:cNvSpPr>
              <a:spLocks noChangeArrowheads="1"/>
            </p:cNvSpPr>
            <p:nvPr/>
          </p:nvSpPr>
          <p:spPr bwMode="auto">
            <a:xfrm>
              <a:off x="1733" y="3427"/>
              <a:ext cx="98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0</a:t>
              </a:r>
              <a:endParaRPr lang="it-IT" altLang="it-IT" sz="2667"/>
            </a:p>
          </p:txBody>
        </p:sp>
        <p:sp>
          <p:nvSpPr>
            <p:cNvPr id="31817" name="Line 71"/>
            <p:cNvSpPr>
              <a:spLocks noChangeShapeType="1"/>
            </p:cNvSpPr>
            <p:nvPr/>
          </p:nvSpPr>
          <p:spPr bwMode="auto">
            <a:xfrm>
              <a:off x="2325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18" name="Rectangle 72"/>
            <p:cNvSpPr>
              <a:spLocks noChangeArrowheads="1"/>
            </p:cNvSpPr>
            <p:nvPr/>
          </p:nvSpPr>
          <p:spPr bwMode="auto">
            <a:xfrm>
              <a:off x="2193" y="3427"/>
              <a:ext cx="19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  <a:endParaRPr lang="it-IT" altLang="it-IT" sz="2667"/>
            </a:p>
          </p:txBody>
        </p:sp>
        <p:sp>
          <p:nvSpPr>
            <p:cNvPr id="31819" name="Line 73"/>
            <p:cNvSpPr>
              <a:spLocks noChangeShapeType="1"/>
            </p:cNvSpPr>
            <p:nvPr/>
          </p:nvSpPr>
          <p:spPr bwMode="auto">
            <a:xfrm>
              <a:off x="2836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20" name="Rectangle 74"/>
            <p:cNvSpPr>
              <a:spLocks noChangeArrowheads="1"/>
            </p:cNvSpPr>
            <p:nvPr/>
          </p:nvSpPr>
          <p:spPr bwMode="auto">
            <a:xfrm>
              <a:off x="2704" y="3427"/>
              <a:ext cx="19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20</a:t>
              </a:r>
              <a:endParaRPr lang="it-IT" altLang="it-IT" sz="2667"/>
            </a:p>
          </p:txBody>
        </p:sp>
        <p:sp>
          <p:nvSpPr>
            <p:cNvPr id="31821" name="Line 75"/>
            <p:cNvSpPr>
              <a:spLocks noChangeShapeType="1"/>
            </p:cNvSpPr>
            <p:nvPr/>
          </p:nvSpPr>
          <p:spPr bwMode="auto">
            <a:xfrm>
              <a:off x="3346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22" name="Rectangle 76"/>
            <p:cNvSpPr>
              <a:spLocks noChangeArrowheads="1"/>
            </p:cNvSpPr>
            <p:nvPr/>
          </p:nvSpPr>
          <p:spPr bwMode="auto">
            <a:xfrm>
              <a:off x="3214" y="3427"/>
              <a:ext cx="19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30</a:t>
              </a:r>
              <a:endParaRPr lang="it-IT" altLang="it-IT" sz="2667"/>
            </a:p>
          </p:txBody>
        </p:sp>
        <p:sp>
          <p:nvSpPr>
            <p:cNvPr id="31823" name="Line 77"/>
            <p:cNvSpPr>
              <a:spLocks noChangeShapeType="1"/>
            </p:cNvSpPr>
            <p:nvPr/>
          </p:nvSpPr>
          <p:spPr bwMode="auto">
            <a:xfrm>
              <a:off x="3857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24" name="Rectangle 78"/>
            <p:cNvSpPr>
              <a:spLocks noChangeArrowheads="1"/>
            </p:cNvSpPr>
            <p:nvPr/>
          </p:nvSpPr>
          <p:spPr bwMode="auto">
            <a:xfrm>
              <a:off x="3725" y="3427"/>
              <a:ext cx="19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40</a:t>
              </a:r>
              <a:endParaRPr lang="it-IT" altLang="it-IT" sz="2667"/>
            </a:p>
          </p:txBody>
        </p:sp>
        <p:sp>
          <p:nvSpPr>
            <p:cNvPr id="31825" name="Line 79"/>
            <p:cNvSpPr>
              <a:spLocks noChangeShapeType="1"/>
            </p:cNvSpPr>
            <p:nvPr/>
          </p:nvSpPr>
          <p:spPr bwMode="auto">
            <a:xfrm>
              <a:off x="4368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26" name="Rectangle 80"/>
            <p:cNvSpPr>
              <a:spLocks noChangeArrowheads="1"/>
            </p:cNvSpPr>
            <p:nvPr/>
          </p:nvSpPr>
          <p:spPr bwMode="auto">
            <a:xfrm>
              <a:off x="4236" y="3427"/>
              <a:ext cx="19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50</a:t>
              </a:r>
              <a:endParaRPr lang="it-IT" altLang="it-IT" sz="2667"/>
            </a:p>
          </p:txBody>
        </p:sp>
        <p:sp>
          <p:nvSpPr>
            <p:cNvPr id="31827" name="Line 81"/>
            <p:cNvSpPr>
              <a:spLocks noChangeShapeType="1"/>
            </p:cNvSpPr>
            <p:nvPr/>
          </p:nvSpPr>
          <p:spPr bwMode="auto">
            <a:xfrm>
              <a:off x="4876" y="3371"/>
              <a:ext cx="1" cy="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1828" name="Rectangle 82"/>
            <p:cNvSpPr>
              <a:spLocks noChangeArrowheads="1"/>
            </p:cNvSpPr>
            <p:nvPr/>
          </p:nvSpPr>
          <p:spPr bwMode="auto">
            <a:xfrm>
              <a:off x="4744" y="3427"/>
              <a:ext cx="19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it-IT" sz="1467">
                  <a:solidFill>
                    <a:srgbClr val="000000"/>
                  </a:solidFill>
                  <a:latin typeface="Arial" panose="020B0604020202020204" pitchFamily="34" charset="0"/>
                </a:rPr>
                <a:t>60</a:t>
              </a:r>
              <a:endParaRPr lang="it-IT" altLang="it-IT" sz="2667"/>
            </a:p>
          </p:txBody>
        </p:sp>
        <p:sp>
          <p:nvSpPr>
            <p:cNvPr id="166" name="Rectangle 83"/>
            <p:cNvSpPr>
              <a:spLocks noChangeArrowheads="1"/>
            </p:cNvSpPr>
            <p:nvPr/>
          </p:nvSpPr>
          <p:spPr bwMode="auto">
            <a:xfrm>
              <a:off x="1973" y="3656"/>
              <a:ext cx="2574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it-IT" altLang="it-IT" sz="1467" dirty="0" err="1">
                  <a:solidFill>
                    <a:schemeClr val="accent6"/>
                  </a:solidFill>
                  <a:latin typeface="Arial" pitchFamily="34" charset="0"/>
                </a:rPr>
                <a:t>Time</a:t>
              </a:r>
              <a:r>
                <a:rPr lang="it-IT" altLang="it-IT" sz="1467" dirty="0">
                  <a:solidFill>
                    <a:schemeClr val="accent6"/>
                  </a:solidFill>
                  <a:latin typeface="Arial" pitchFamily="34" charset="0"/>
                </a:rPr>
                <a:t> </a:t>
              </a:r>
              <a:r>
                <a:rPr lang="it-IT" altLang="it-IT" sz="1467" dirty="0" err="1">
                  <a:solidFill>
                    <a:schemeClr val="accent6"/>
                  </a:solidFill>
                  <a:latin typeface="Arial" pitchFamily="34" charset="0"/>
                </a:rPr>
                <a:t>since</a:t>
              </a:r>
              <a:r>
                <a:rPr lang="it-IT" altLang="it-IT" sz="1467" dirty="0">
                  <a:solidFill>
                    <a:schemeClr val="accent6"/>
                  </a:solidFill>
                  <a:latin typeface="Arial" pitchFamily="34" charset="0"/>
                </a:rPr>
                <a:t> first </a:t>
              </a:r>
              <a:r>
                <a:rPr lang="it-IT" altLang="it-IT" sz="1467" dirty="0" err="1">
                  <a:solidFill>
                    <a:schemeClr val="accent6"/>
                  </a:solidFill>
                  <a:latin typeface="Arial" pitchFamily="34" charset="0"/>
                </a:rPr>
                <a:t>exposure</a:t>
              </a:r>
              <a:r>
                <a:rPr lang="it-IT" altLang="it-IT" sz="1467" dirty="0">
                  <a:solidFill>
                    <a:schemeClr val="accent6"/>
                  </a:solidFill>
                  <a:latin typeface="Arial" pitchFamily="34" charset="0"/>
                </a:rPr>
                <a:t> (</a:t>
              </a:r>
              <a:r>
                <a:rPr lang="it-IT" altLang="it-IT" sz="1467" dirty="0" err="1">
                  <a:solidFill>
                    <a:schemeClr val="accent6"/>
                  </a:solidFill>
                  <a:latin typeface="Arial" pitchFamily="34" charset="0"/>
                </a:rPr>
                <a:t>years</a:t>
              </a:r>
              <a:r>
                <a:rPr lang="it-IT" altLang="it-IT" sz="1467" dirty="0">
                  <a:solidFill>
                    <a:schemeClr val="accent6"/>
                  </a:solidFill>
                  <a:latin typeface="Arial" pitchFamily="34" charset="0"/>
                </a:rPr>
                <a:t>)</a:t>
              </a:r>
              <a:endParaRPr lang="it-IT" altLang="it-IT" sz="1467" dirty="0">
                <a:solidFill>
                  <a:schemeClr val="accent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705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ChangeArrowheads="1"/>
          </p:cNvSpPr>
          <p:nvPr/>
        </p:nvSpPr>
        <p:spPr bwMode="auto">
          <a:xfrm>
            <a:off x="616688" y="1153584"/>
            <a:ext cx="11334307" cy="123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9" rIns="121917" bIns="60959">
            <a:spAutoFit/>
          </a:bodyPr>
          <a:lstStyle>
            <a:lvl1pPr marL="342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model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was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evaluated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on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studies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with long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follow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- up.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Results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suggested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reduction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of the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increase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after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40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years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approx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Berry (</a:t>
            </a:r>
            <a:r>
              <a:rPr lang="it-IT" altLang="it-IT" sz="2400" b="0" dirty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1991)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suggested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new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term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biologically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corresponding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to the </a:t>
            </a:r>
            <a:r>
              <a:rPr lang="it-IT" altLang="it-IT" sz="2400" b="0" dirty="0" err="1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effect</a:t>
            </a:r>
            <a:r>
              <a:rPr lang="it-IT" altLang="it-IT" sz="2400" b="0" dirty="0" smtClean="0">
                <a:solidFill>
                  <a:srgbClr val="2D5C8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of clearance</a:t>
            </a:r>
            <a:endParaRPr lang="it-IT" altLang="it-IT" sz="2400" b="0" dirty="0">
              <a:solidFill>
                <a:srgbClr val="2D5C8A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771" name="Rectangle 18"/>
          <p:cNvSpPr txBox="1">
            <a:spLocks noChangeArrowheads="1"/>
          </p:cNvSpPr>
          <p:nvPr/>
        </p:nvSpPr>
        <p:spPr bwMode="auto">
          <a:xfrm>
            <a:off x="2201333" y="150284"/>
            <a:ext cx="7969251" cy="604628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667" dirty="0" err="1">
                <a:solidFill>
                  <a:srgbClr val="336699"/>
                </a:solidFill>
                <a:latin typeface="Arial" panose="020B0604020202020204" pitchFamily="34" charset="0"/>
              </a:rPr>
              <a:t>Mesothelioma</a:t>
            </a:r>
            <a:r>
              <a:rPr lang="it-IT" altLang="it-IT" sz="2667" dirty="0">
                <a:solidFill>
                  <a:srgbClr val="336699"/>
                </a:solidFill>
                <a:latin typeface="Arial" panose="020B0604020202020204" pitchFamily="34" charset="0"/>
              </a:rPr>
              <a:t> and </a:t>
            </a:r>
            <a:r>
              <a:rPr lang="it-IT" altLang="it-IT" sz="2667" dirty="0" err="1">
                <a:solidFill>
                  <a:srgbClr val="336699"/>
                </a:solidFill>
                <a:latin typeface="Arial" panose="020B0604020202020204" pitchFamily="34" charset="0"/>
              </a:rPr>
              <a:t>latency</a:t>
            </a:r>
            <a:endParaRPr lang="it-IT" altLang="it-IT" sz="2667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pSp>
        <p:nvGrpSpPr>
          <p:cNvPr id="32772" name="Group 3"/>
          <p:cNvGrpSpPr>
            <a:grpSpLocks noChangeAspect="1"/>
          </p:cNvGrpSpPr>
          <p:nvPr/>
        </p:nvGrpSpPr>
        <p:grpSpPr bwMode="auto">
          <a:xfrm>
            <a:off x="5141728" y="2886739"/>
            <a:ext cx="6049433" cy="2880784"/>
            <a:chOff x="385" y="1084"/>
            <a:chExt cx="4990" cy="2845"/>
          </a:xfrm>
        </p:grpSpPr>
        <p:sp>
          <p:nvSpPr>
            <p:cNvPr id="32775" name="AutoShape 4"/>
            <p:cNvSpPr>
              <a:spLocks noChangeAspect="1" noChangeArrowheads="1" noTextEdit="1"/>
            </p:cNvSpPr>
            <p:nvPr/>
          </p:nvSpPr>
          <p:spPr bwMode="auto">
            <a:xfrm>
              <a:off x="385" y="1084"/>
              <a:ext cx="4990" cy="2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76" name="Rectangle 5"/>
            <p:cNvSpPr>
              <a:spLocks noChangeArrowheads="1"/>
            </p:cNvSpPr>
            <p:nvPr/>
          </p:nvSpPr>
          <p:spPr bwMode="auto">
            <a:xfrm>
              <a:off x="470" y="1126"/>
              <a:ext cx="4826" cy="2759"/>
            </a:xfrm>
            <a:prstGeom prst="rect">
              <a:avLst/>
            </a:pr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77" name="Rectangle 6"/>
            <p:cNvSpPr>
              <a:spLocks noChangeArrowheads="1"/>
            </p:cNvSpPr>
            <p:nvPr/>
          </p:nvSpPr>
          <p:spPr bwMode="auto">
            <a:xfrm>
              <a:off x="473" y="1129"/>
              <a:ext cx="4814" cy="2755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EAF2F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78" name="Rectangle 7"/>
            <p:cNvSpPr>
              <a:spLocks noChangeArrowheads="1"/>
            </p:cNvSpPr>
            <p:nvPr/>
          </p:nvSpPr>
          <p:spPr bwMode="auto">
            <a:xfrm>
              <a:off x="1689" y="1218"/>
              <a:ext cx="3432" cy="2128"/>
            </a:xfrm>
            <a:prstGeom prst="rect">
              <a:avLst/>
            </a:prstGeom>
            <a:solidFill>
              <a:srgbClr val="82C0E9"/>
            </a:solidFill>
            <a:ln w="14288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79" name="Line 8"/>
            <p:cNvSpPr>
              <a:spLocks noChangeShapeType="1"/>
            </p:cNvSpPr>
            <p:nvPr/>
          </p:nvSpPr>
          <p:spPr bwMode="auto">
            <a:xfrm>
              <a:off x="1689" y="3292"/>
              <a:ext cx="3435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80" name="Line 9"/>
            <p:cNvSpPr>
              <a:spLocks noChangeShapeType="1"/>
            </p:cNvSpPr>
            <p:nvPr/>
          </p:nvSpPr>
          <p:spPr bwMode="auto">
            <a:xfrm>
              <a:off x="1689" y="2788"/>
              <a:ext cx="3435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81" name="Line 10"/>
            <p:cNvSpPr>
              <a:spLocks noChangeShapeType="1"/>
            </p:cNvSpPr>
            <p:nvPr/>
          </p:nvSpPr>
          <p:spPr bwMode="auto">
            <a:xfrm>
              <a:off x="1689" y="2283"/>
              <a:ext cx="3435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82" name="Line 11"/>
            <p:cNvSpPr>
              <a:spLocks noChangeShapeType="1"/>
            </p:cNvSpPr>
            <p:nvPr/>
          </p:nvSpPr>
          <p:spPr bwMode="auto">
            <a:xfrm>
              <a:off x="1689" y="1779"/>
              <a:ext cx="3435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83" name="Line 12"/>
            <p:cNvSpPr>
              <a:spLocks noChangeShapeType="1"/>
            </p:cNvSpPr>
            <p:nvPr/>
          </p:nvSpPr>
          <p:spPr bwMode="auto">
            <a:xfrm>
              <a:off x="1689" y="1273"/>
              <a:ext cx="3435" cy="1"/>
            </a:xfrm>
            <a:prstGeom prst="line">
              <a:avLst/>
            </a:prstGeom>
            <a:noFill/>
            <a:ln w="2222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84" name="Oval 13"/>
            <p:cNvSpPr>
              <a:spLocks noChangeArrowheads="1"/>
            </p:cNvSpPr>
            <p:nvPr/>
          </p:nvSpPr>
          <p:spPr bwMode="auto">
            <a:xfrm>
              <a:off x="1768" y="3277"/>
              <a:ext cx="55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85" name="Oval 14"/>
            <p:cNvSpPr>
              <a:spLocks noChangeArrowheads="1"/>
            </p:cNvSpPr>
            <p:nvPr/>
          </p:nvSpPr>
          <p:spPr bwMode="auto">
            <a:xfrm>
              <a:off x="2028" y="3277"/>
              <a:ext cx="55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86" name="Oval 15"/>
            <p:cNvSpPr>
              <a:spLocks noChangeArrowheads="1"/>
            </p:cNvSpPr>
            <p:nvPr/>
          </p:nvSpPr>
          <p:spPr bwMode="auto">
            <a:xfrm>
              <a:off x="2285" y="3277"/>
              <a:ext cx="56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87" name="Oval 16"/>
            <p:cNvSpPr>
              <a:spLocks noChangeArrowheads="1"/>
            </p:cNvSpPr>
            <p:nvPr/>
          </p:nvSpPr>
          <p:spPr bwMode="auto">
            <a:xfrm>
              <a:off x="2545" y="3004"/>
              <a:ext cx="56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88" name="Oval 17"/>
            <p:cNvSpPr>
              <a:spLocks noChangeArrowheads="1"/>
            </p:cNvSpPr>
            <p:nvPr/>
          </p:nvSpPr>
          <p:spPr bwMode="auto">
            <a:xfrm>
              <a:off x="2805" y="2955"/>
              <a:ext cx="53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89" name="Oval 18"/>
            <p:cNvSpPr>
              <a:spLocks noChangeArrowheads="1"/>
            </p:cNvSpPr>
            <p:nvPr/>
          </p:nvSpPr>
          <p:spPr bwMode="auto">
            <a:xfrm>
              <a:off x="3066" y="2695"/>
              <a:ext cx="55" cy="27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90" name="Oval 19"/>
            <p:cNvSpPr>
              <a:spLocks noChangeArrowheads="1"/>
            </p:cNvSpPr>
            <p:nvPr/>
          </p:nvSpPr>
          <p:spPr bwMode="auto">
            <a:xfrm>
              <a:off x="3326" y="2307"/>
              <a:ext cx="55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91" name="Oval 20"/>
            <p:cNvSpPr>
              <a:spLocks noChangeArrowheads="1"/>
            </p:cNvSpPr>
            <p:nvPr/>
          </p:nvSpPr>
          <p:spPr bwMode="auto">
            <a:xfrm>
              <a:off x="3586" y="1920"/>
              <a:ext cx="53" cy="29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0" lang="en-US" altLang="it-IT" sz="2667" b="0"/>
            </a:p>
          </p:txBody>
        </p:sp>
        <p:sp>
          <p:nvSpPr>
            <p:cNvPr id="32792" name="Line 21"/>
            <p:cNvSpPr>
              <a:spLocks noChangeShapeType="1"/>
            </p:cNvSpPr>
            <p:nvPr/>
          </p:nvSpPr>
          <p:spPr bwMode="auto">
            <a:xfrm>
              <a:off x="1797" y="3292"/>
              <a:ext cx="96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3" name="Line 22"/>
            <p:cNvSpPr>
              <a:spLocks noChangeShapeType="1"/>
            </p:cNvSpPr>
            <p:nvPr/>
          </p:nvSpPr>
          <p:spPr bwMode="auto">
            <a:xfrm>
              <a:off x="1940" y="3292"/>
              <a:ext cx="97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4" name="Line 23"/>
            <p:cNvSpPr>
              <a:spLocks noChangeShapeType="1"/>
            </p:cNvSpPr>
            <p:nvPr/>
          </p:nvSpPr>
          <p:spPr bwMode="auto">
            <a:xfrm flipV="1">
              <a:off x="2083" y="3277"/>
              <a:ext cx="94" cy="12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5" name="Line 24"/>
            <p:cNvSpPr>
              <a:spLocks noChangeShapeType="1"/>
            </p:cNvSpPr>
            <p:nvPr/>
          </p:nvSpPr>
          <p:spPr bwMode="auto">
            <a:xfrm flipV="1">
              <a:off x="2224" y="3260"/>
              <a:ext cx="90" cy="1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6" name="Line 25"/>
            <p:cNvSpPr>
              <a:spLocks noChangeShapeType="1"/>
            </p:cNvSpPr>
            <p:nvPr/>
          </p:nvSpPr>
          <p:spPr bwMode="auto">
            <a:xfrm flipV="1">
              <a:off x="2314" y="3259"/>
              <a:ext cx="3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7" name="Line 26"/>
            <p:cNvSpPr>
              <a:spLocks noChangeShapeType="1"/>
            </p:cNvSpPr>
            <p:nvPr/>
          </p:nvSpPr>
          <p:spPr bwMode="auto">
            <a:xfrm flipV="1">
              <a:off x="2349" y="3202"/>
              <a:ext cx="65" cy="3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8" name="Line 27"/>
            <p:cNvSpPr>
              <a:spLocks noChangeShapeType="1"/>
            </p:cNvSpPr>
            <p:nvPr/>
          </p:nvSpPr>
          <p:spPr bwMode="auto">
            <a:xfrm flipV="1">
              <a:off x="2446" y="3147"/>
              <a:ext cx="64" cy="3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799" name="Line 28"/>
            <p:cNvSpPr>
              <a:spLocks noChangeShapeType="1"/>
            </p:cNvSpPr>
            <p:nvPr/>
          </p:nvSpPr>
          <p:spPr bwMode="auto">
            <a:xfrm flipV="1">
              <a:off x="2542" y="3109"/>
              <a:ext cx="33" cy="1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0" name="Line 29"/>
            <p:cNvSpPr>
              <a:spLocks noChangeShapeType="1"/>
            </p:cNvSpPr>
            <p:nvPr/>
          </p:nvSpPr>
          <p:spPr bwMode="auto">
            <a:xfrm flipV="1">
              <a:off x="2575" y="3086"/>
              <a:ext cx="23" cy="2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1" name="Line 30"/>
            <p:cNvSpPr>
              <a:spLocks noChangeShapeType="1"/>
            </p:cNvSpPr>
            <p:nvPr/>
          </p:nvSpPr>
          <p:spPr bwMode="auto">
            <a:xfrm flipV="1">
              <a:off x="2618" y="3018"/>
              <a:ext cx="44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2" name="Line 31"/>
            <p:cNvSpPr>
              <a:spLocks noChangeShapeType="1"/>
            </p:cNvSpPr>
            <p:nvPr/>
          </p:nvSpPr>
          <p:spPr bwMode="auto">
            <a:xfrm flipV="1">
              <a:off x="2686" y="2951"/>
              <a:ext cx="43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3" name="Line 32"/>
            <p:cNvSpPr>
              <a:spLocks noChangeShapeType="1"/>
            </p:cNvSpPr>
            <p:nvPr/>
          </p:nvSpPr>
          <p:spPr bwMode="auto">
            <a:xfrm flipV="1">
              <a:off x="2750" y="2883"/>
              <a:ext cx="44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4" name="Line 33"/>
            <p:cNvSpPr>
              <a:spLocks noChangeShapeType="1"/>
            </p:cNvSpPr>
            <p:nvPr/>
          </p:nvSpPr>
          <p:spPr bwMode="auto">
            <a:xfrm flipV="1">
              <a:off x="2817" y="2842"/>
              <a:ext cx="18" cy="2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5" name="Line 34"/>
            <p:cNvSpPr>
              <a:spLocks noChangeShapeType="1"/>
            </p:cNvSpPr>
            <p:nvPr/>
          </p:nvSpPr>
          <p:spPr bwMode="auto">
            <a:xfrm flipV="1">
              <a:off x="2835" y="2816"/>
              <a:ext cx="20" cy="2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6" name="Line 35"/>
            <p:cNvSpPr>
              <a:spLocks noChangeShapeType="1"/>
            </p:cNvSpPr>
            <p:nvPr/>
          </p:nvSpPr>
          <p:spPr bwMode="auto">
            <a:xfrm flipV="1">
              <a:off x="2876" y="2745"/>
              <a:ext cx="35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7" name="Line 36"/>
            <p:cNvSpPr>
              <a:spLocks noChangeShapeType="1"/>
            </p:cNvSpPr>
            <p:nvPr/>
          </p:nvSpPr>
          <p:spPr bwMode="auto">
            <a:xfrm flipV="1">
              <a:off x="2928" y="2675"/>
              <a:ext cx="38" cy="4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8" name="Line 37"/>
            <p:cNvSpPr>
              <a:spLocks noChangeShapeType="1"/>
            </p:cNvSpPr>
            <p:nvPr/>
          </p:nvSpPr>
          <p:spPr bwMode="auto">
            <a:xfrm flipV="1">
              <a:off x="2984" y="2604"/>
              <a:ext cx="38" cy="4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09" name="Line 38"/>
            <p:cNvSpPr>
              <a:spLocks noChangeShapeType="1"/>
            </p:cNvSpPr>
            <p:nvPr/>
          </p:nvSpPr>
          <p:spPr bwMode="auto">
            <a:xfrm flipV="1">
              <a:off x="3039" y="2536"/>
              <a:ext cx="38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0" name="Line 39"/>
            <p:cNvSpPr>
              <a:spLocks noChangeShapeType="1"/>
            </p:cNvSpPr>
            <p:nvPr/>
          </p:nvSpPr>
          <p:spPr bwMode="auto">
            <a:xfrm>
              <a:off x="3095" y="2511"/>
              <a:ext cx="1" cy="1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1" name="Line 40"/>
            <p:cNvSpPr>
              <a:spLocks noChangeShapeType="1"/>
            </p:cNvSpPr>
            <p:nvPr/>
          </p:nvSpPr>
          <p:spPr bwMode="auto">
            <a:xfrm flipV="1">
              <a:off x="3095" y="2465"/>
              <a:ext cx="35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2" name="Line 41"/>
            <p:cNvSpPr>
              <a:spLocks noChangeShapeType="1"/>
            </p:cNvSpPr>
            <p:nvPr/>
          </p:nvSpPr>
          <p:spPr bwMode="auto">
            <a:xfrm flipV="1">
              <a:off x="3150" y="2395"/>
              <a:ext cx="35" cy="4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3" name="Line 42"/>
            <p:cNvSpPr>
              <a:spLocks noChangeShapeType="1"/>
            </p:cNvSpPr>
            <p:nvPr/>
          </p:nvSpPr>
          <p:spPr bwMode="auto">
            <a:xfrm flipV="1">
              <a:off x="3203" y="2324"/>
              <a:ext cx="38" cy="4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4" name="Line 43"/>
            <p:cNvSpPr>
              <a:spLocks noChangeShapeType="1"/>
            </p:cNvSpPr>
            <p:nvPr/>
          </p:nvSpPr>
          <p:spPr bwMode="auto">
            <a:xfrm flipV="1">
              <a:off x="3259" y="2254"/>
              <a:ext cx="35" cy="4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5" name="Line 44"/>
            <p:cNvSpPr>
              <a:spLocks noChangeShapeType="1"/>
            </p:cNvSpPr>
            <p:nvPr/>
          </p:nvSpPr>
          <p:spPr bwMode="auto">
            <a:xfrm flipV="1">
              <a:off x="3311" y="2185"/>
              <a:ext cx="38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6" name="Line 45"/>
            <p:cNvSpPr>
              <a:spLocks noChangeShapeType="1"/>
            </p:cNvSpPr>
            <p:nvPr/>
          </p:nvSpPr>
          <p:spPr bwMode="auto">
            <a:xfrm flipV="1">
              <a:off x="3367" y="2114"/>
              <a:ext cx="41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7" name="Line 46"/>
            <p:cNvSpPr>
              <a:spLocks noChangeShapeType="1"/>
            </p:cNvSpPr>
            <p:nvPr/>
          </p:nvSpPr>
          <p:spPr bwMode="auto">
            <a:xfrm flipV="1">
              <a:off x="3428" y="2045"/>
              <a:ext cx="38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8" name="Line 47"/>
            <p:cNvSpPr>
              <a:spLocks noChangeShapeType="1"/>
            </p:cNvSpPr>
            <p:nvPr/>
          </p:nvSpPr>
          <p:spPr bwMode="auto">
            <a:xfrm flipV="1">
              <a:off x="3487" y="1976"/>
              <a:ext cx="40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19" name="Line 48"/>
            <p:cNvSpPr>
              <a:spLocks noChangeShapeType="1"/>
            </p:cNvSpPr>
            <p:nvPr/>
          </p:nvSpPr>
          <p:spPr bwMode="auto">
            <a:xfrm flipV="1">
              <a:off x="3548" y="1907"/>
              <a:ext cx="38" cy="46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0" name="Line 49"/>
            <p:cNvSpPr>
              <a:spLocks noChangeShapeType="1"/>
            </p:cNvSpPr>
            <p:nvPr/>
          </p:nvSpPr>
          <p:spPr bwMode="auto">
            <a:xfrm flipV="1">
              <a:off x="3606" y="1875"/>
              <a:ext cx="9" cy="9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1" name="Line 50"/>
            <p:cNvSpPr>
              <a:spLocks noChangeShapeType="1"/>
            </p:cNvSpPr>
            <p:nvPr/>
          </p:nvSpPr>
          <p:spPr bwMode="auto">
            <a:xfrm flipV="1">
              <a:off x="3615" y="1840"/>
              <a:ext cx="38" cy="35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2" name="Line 51"/>
            <p:cNvSpPr>
              <a:spLocks noChangeShapeType="1"/>
            </p:cNvSpPr>
            <p:nvPr/>
          </p:nvSpPr>
          <p:spPr bwMode="auto">
            <a:xfrm flipV="1">
              <a:off x="3677" y="1774"/>
              <a:ext cx="49" cy="45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3" name="Line 52"/>
            <p:cNvSpPr>
              <a:spLocks noChangeShapeType="1"/>
            </p:cNvSpPr>
            <p:nvPr/>
          </p:nvSpPr>
          <p:spPr bwMode="auto">
            <a:xfrm flipV="1">
              <a:off x="3750" y="1710"/>
              <a:ext cx="46" cy="4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4" name="Line 53"/>
            <p:cNvSpPr>
              <a:spLocks noChangeShapeType="1"/>
            </p:cNvSpPr>
            <p:nvPr/>
          </p:nvSpPr>
          <p:spPr bwMode="auto">
            <a:xfrm flipV="1">
              <a:off x="3820" y="1644"/>
              <a:ext cx="49" cy="4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5" name="Line 54"/>
            <p:cNvSpPr>
              <a:spLocks noChangeShapeType="1"/>
            </p:cNvSpPr>
            <p:nvPr/>
          </p:nvSpPr>
          <p:spPr bwMode="auto">
            <a:xfrm flipV="1">
              <a:off x="3899" y="1584"/>
              <a:ext cx="61" cy="4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6" name="Line 55"/>
            <p:cNvSpPr>
              <a:spLocks noChangeShapeType="1"/>
            </p:cNvSpPr>
            <p:nvPr/>
          </p:nvSpPr>
          <p:spPr bwMode="auto">
            <a:xfrm flipV="1">
              <a:off x="3992" y="1526"/>
              <a:ext cx="62" cy="4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7" name="Line 56"/>
            <p:cNvSpPr>
              <a:spLocks noChangeShapeType="1"/>
            </p:cNvSpPr>
            <p:nvPr/>
          </p:nvSpPr>
          <p:spPr bwMode="auto">
            <a:xfrm flipV="1">
              <a:off x="4083" y="1475"/>
              <a:ext cx="52" cy="3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8" name="Line 57"/>
            <p:cNvSpPr>
              <a:spLocks noChangeShapeType="1"/>
            </p:cNvSpPr>
            <p:nvPr/>
          </p:nvSpPr>
          <p:spPr bwMode="auto">
            <a:xfrm flipV="1">
              <a:off x="4135" y="1471"/>
              <a:ext cx="15" cy="4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29" name="Line 58"/>
            <p:cNvSpPr>
              <a:spLocks noChangeShapeType="1"/>
            </p:cNvSpPr>
            <p:nvPr/>
          </p:nvSpPr>
          <p:spPr bwMode="auto">
            <a:xfrm flipV="1">
              <a:off x="4188" y="1429"/>
              <a:ext cx="82" cy="2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0" name="Line 59"/>
            <p:cNvSpPr>
              <a:spLocks noChangeShapeType="1"/>
            </p:cNvSpPr>
            <p:nvPr/>
          </p:nvSpPr>
          <p:spPr bwMode="auto">
            <a:xfrm flipV="1">
              <a:off x="4311" y="1388"/>
              <a:ext cx="82" cy="2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1" name="Line 60"/>
            <p:cNvSpPr>
              <a:spLocks noChangeShapeType="1"/>
            </p:cNvSpPr>
            <p:nvPr/>
          </p:nvSpPr>
          <p:spPr bwMode="auto">
            <a:xfrm flipV="1">
              <a:off x="4440" y="1376"/>
              <a:ext cx="93" cy="7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2" name="Line 61"/>
            <p:cNvSpPr>
              <a:spLocks noChangeShapeType="1"/>
            </p:cNvSpPr>
            <p:nvPr/>
          </p:nvSpPr>
          <p:spPr bwMode="auto">
            <a:xfrm flipV="1">
              <a:off x="4580" y="1367"/>
              <a:ext cx="76" cy="4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3" name="Line 62"/>
            <p:cNvSpPr>
              <a:spLocks noChangeShapeType="1"/>
            </p:cNvSpPr>
            <p:nvPr/>
          </p:nvSpPr>
          <p:spPr bwMode="auto">
            <a:xfrm>
              <a:off x="4656" y="1367"/>
              <a:ext cx="20" cy="3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4" name="Line 63"/>
            <p:cNvSpPr>
              <a:spLocks noChangeShapeType="1"/>
            </p:cNvSpPr>
            <p:nvPr/>
          </p:nvSpPr>
          <p:spPr bwMode="auto">
            <a:xfrm>
              <a:off x="4723" y="1376"/>
              <a:ext cx="94" cy="12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5" name="Line 64"/>
            <p:cNvSpPr>
              <a:spLocks noChangeShapeType="1"/>
            </p:cNvSpPr>
            <p:nvPr/>
          </p:nvSpPr>
          <p:spPr bwMode="auto">
            <a:xfrm>
              <a:off x="4863" y="1394"/>
              <a:ext cx="50" cy="8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6" name="Freeform 65"/>
            <p:cNvSpPr>
              <a:spLocks/>
            </p:cNvSpPr>
            <p:nvPr/>
          </p:nvSpPr>
          <p:spPr bwMode="auto">
            <a:xfrm>
              <a:off x="1797" y="1638"/>
              <a:ext cx="2078" cy="1654"/>
            </a:xfrm>
            <a:custGeom>
              <a:avLst/>
              <a:gdLst>
                <a:gd name="T0" fmla="*/ 0 w 711"/>
                <a:gd name="T1" fmla="*/ 3552611 h 1080"/>
                <a:gd name="T2" fmla="*/ 2147483647 w 711"/>
                <a:gd name="T3" fmla="*/ 3552611 h 1080"/>
                <a:gd name="T4" fmla="*/ 2147483647 w 711"/>
                <a:gd name="T5" fmla="*/ 3483649 h 1080"/>
                <a:gd name="T6" fmla="*/ 2147483647 w 711"/>
                <a:gd name="T7" fmla="*/ 3156743 h 1080"/>
                <a:gd name="T8" fmla="*/ 2147483647 w 711"/>
                <a:gd name="T9" fmla="*/ 2586534 h 1080"/>
                <a:gd name="T10" fmla="*/ 2147483647 w 711"/>
                <a:gd name="T11" fmla="*/ 1875506 h 1080"/>
                <a:gd name="T12" fmla="*/ 2147483647 w 711"/>
                <a:gd name="T13" fmla="*/ 1155729 h 1080"/>
                <a:gd name="T14" fmla="*/ 2147483647 w 711"/>
                <a:gd name="T15" fmla="*/ 509607 h 1080"/>
                <a:gd name="T16" fmla="*/ 2147483647 w 711"/>
                <a:gd name="T17" fmla="*/ 0 h 10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1"/>
                <a:gd name="T28" fmla="*/ 0 h 1080"/>
                <a:gd name="T29" fmla="*/ 711 w 711"/>
                <a:gd name="T30" fmla="*/ 1080 h 10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1" h="1080">
                  <a:moveTo>
                    <a:pt x="0" y="1080"/>
                  </a:moveTo>
                  <a:lnTo>
                    <a:pt x="89" y="1080"/>
                  </a:lnTo>
                  <a:lnTo>
                    <a:pt x="177" y="1059"/>
                  </a:lnTo>
                  <a:lnTo>
                    <a:pt x="266" y="960"/>
                  </a:lnTo>
                  <a:lnTo>
                    <a:pt x="355" y="786"/>
                  </a:lnTo>
                  <a:lnTo>
                    <a:pt x="444" y="570"/>
                  </a:lnTo>
                  <a:lnTo>
                    <a:pt x="533" y="351"/>
                  </a:lnTo>
                  <a:lnTo>
                    <a:pt x="622" y="155"/>
                  </a:lnTo>
                  <a:lnTo>
                    <a:pt x="711" y="0"/>
                  </a:lnTo>
                </a:path>
              </a:pathLst>
            </a:custGeom>
            <a:noFill/>
            <a:ln w="317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7" name="Line 66"/>
            <p:cNvSpPr>
              <a:spLocks noChangeShapeType="1"/>
            </p:cNvSpPr>
            <p:nvPr/>
          </p:nvSpPr>
          <p:spPr bwMode="auto">
            <a:xfrm flipV="1">
              <a:off x="1689" y="1218"/>
              <a:ext cx="1" cy="213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38" name="Rectangle 67"/>
            <p:cNvSpPr>
              <a:spLocks noChangeArrowheads="1"/>
            </p:cNvSpPr>
            <p:nvPr/>
          </p:nvSpPr>
          <p:spPr bwMode="auto">
            <a:xfrm>
              <a:off x="689" y="2217"/>
              <a:ext cx="976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467" b="0">
                  <a:solidFill>
                    <a:srgbClr val="000000"/>
                  </a:solidFill>
                  <a:latin typeface="Arial" panose="020B0604020202020204" pitchFamily="34" charset="0"/>
                </a:rPr>
                <a:t>Mortality rates</a:t>
              </a:r>
              <a:endParaRPr kumimoji="0" lang="it-IT" altLang="it-IT" sz="2667" b="0"/>
            </a:p>
          </p:txBody>
        </p:sp>
        <p:sp>
          <p:nvSpPr>
            <p:cNvPr id="32839" name="Line 68"/>
            <p:cNvSpPr>
              <a:spLocks noChangeShapeType="1"/>
            </p:cNvSpPr>
            <p:nvPr/>
          </p:nvSpPr>
          <p:spPr bwMode="auto">
            <a:xfrm>
              <a:off x="1689" y="3348"/>
              <a:ext cx="3435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40" name="Line 69"/>
            <p:cNvSpPr>
              <a:spLocks noChangeShapeType="1"/>
            </p:cNvSpPr>
            <p:nvPr/>
          </p:nvSpPr>
          <p:spPr bwMode="auto">
            <a:xfrm>
              <a:off x="1797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41" name="Rectangle 70"/>
            <p:cNvSpPr>
              <a:spLocks noChangeArrowheads="1"/>
            </p:cNvSpPr>
            <p:nvPr/>
          </p:nvSpPr>
          <p:spPr bwMode="auto">
            <a:xfrm>
              <a:off x="1715" y="3400"/>
              <a:ext cx="78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0</a:t>
              </a:r>
              <a:endParaRPr kumimoji="0" lang="it-IT" altLang="it-IT" sz="2667" b="0"/>
            </a:p>
          </p:txBody>
        </p:sp>
        <p:sp>
          <p:nvSpPr>
            <p:cNvPr id="32842" name="Line 71"/>
            <p:cNvSpPr>
              <a:spLocks noChangeShapeType="1"/>
            </p:cNvSpPr>
            <p:nvPr/>
          </p:nvSpPr>
          <p:spPr bwMode="auto">
            <a:xfrm>
              <a:off x="2314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43" name="Rectangle 72"/>
            <p:cNvSpPr>
              <a:spLocks noChangeArrowheads="1"/>
            </p:cNvSpPr>
            <p:nvPr/>
          </p:nvSpPr>
          <p:spPr bwMode="auto">
            <a:xfrm>
              <a:off x="2187" y="3400"/>
              <a:ext cx="15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  <a:endParaRPr kumimoji="0" lang="it-IT" altLang="it-IT" sz="2667" b="0"/>
            </a:p>
          </p:txBody>
        </p:sp>
        <p:sp>
          <p:nvSpPr>
            <p:cNvPr id="32844" name="Line 73"/>
            <p:cNvSpPr>
              <a:spLocks noChangeShapeType="1"/>
            </p:cNvSpPr>
            <p:nvPr/>
          </p:nvSpPr>
          <p:spPr bwMode="auto">
            <a:xfrm>
              <a:off x="2835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45" name="Rectangle 74"/>
            <p:cNvSpPr>
              <a:spLocks noChangeArrowheads="1"/>
            </p:cNvSpPr>
            <p:nvPr/>
          </p:nvSpPr>
          <p:spPr bwMode="auto">
            <a:xfrm>
              <a:off x="2707" y="3400"/>
              <a:ext cx="15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20</a:t>
              </a:r>
              <a:endParaRPr kumimoji="0" lang="it-IT" altLang="it-IT" sz="2667" b="0"/>
            </a:p>
          </p:txBody>
        </p:sp>
        <p:sp>
          <p:nvSpPr>
            <p:cNvPr id="32846" name="Line 75"/>
            <p:cNvSpPr>
              <a:spLocks noChangeShapeType="1"/>
            </p:cNvSpPr>
            <p:nvPr/>
          </p:nvSpPr>
          <p:spPr bwMode="auto">
            <a:xfrm>
              <a:off x="3355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47" name="Rectangle 76"/>
            <p:cNvSpPr>
              <a:spLocks noChangeArrowheads="1"/>
            </p:cNvSpPr>
            <p:nvPr/>
          </p:nvSpPr>
          <p:spPr bwMode="auto">
            <a:xfrm>
              <a:off x="3227" y="3400"/>
              <a:ext cx="15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30</a:t>
              </a:r>
              <a:endParaRPr kumimoji="0" lang="it-IT" altLang="it-IT" sz="2667" b="0"/>
            </a:p>
          </p:txBody>
        </p:sp>
        <p:sp>
          <p:nvSpPr>
            <p:cNvPr id="32848" name="Line 77"/>
            <p:cNvSpPr>
              <a:spLocks noChangeShapeType="1"/>
            </p:cNvSpPr>
            <p:nvPr/>
          </p:nvSpPr>
          <p:spPr bwMode="auto">
            <a:xfrm>
              <a:off x="3875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49" name="Rectangle 78"/>
            <p:cNvSpPr>
              <a:spLocks noChangeArrowheads="1"/>
            </p:cNvSpPr>
            <p:nvPr/>
          </p:nvSpPr>
          <p:spPr bwMode="auto">
            <a:xfrm>
              <a:off x="3748" y="3400"/>
              <a:ext cx="15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40</a:t>
              </a:r>
              <a:endParaRPr kumimoji="0" lang="it-IT" altLang="it-IT" sz="2667" b="0"/>
            </a:p>
          </p:txBody>
        </p:sp>
        <p:sp>
          <p:nvSpPr>
            <p:cNvPr id="32850" name="Line 79"/>
            <p:cNvSpPr>
              <a:spLocks noChangeShapeType="1"/>
            </p:cNvSpPr>
            <p:nvPr/>
          </p:nvSpPr>
          <p:spPr bwMode="auto">
            <a:xfrm>
              <a:off x="4396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51" name="Rectangle 80"/>
            <p:cNvSpPr>
              <a:spLocks noChangeArrowheads="1"/>
            </p:cNvSpPr>
            <p:nvPr/>
          </p:nvSpPr>
          <p:spPr bwMode="auto">
            <a:xfrm>
              <a:off x="4268" y="3400"/>
              <a:ext cx="15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50</a:t>
              </a:r>
              <a:endParaRPr kumimoji="0" lang="it-IT" altLang="it-IT" sz="2667" b="0"/>
            </a:p>
          </p:txBody>
        </p:sp>
        <p:sp>
          <p:nvSpPr>
            <p:cNvPr id="32852" name="Line 81"/>
            <p:cNvSpPr>
              <a:spLocks noChangeShapeType="1"/>
            </p:cNvSpPr>
            <p:nvPr/>
          </p:nvSpPr>
          <p:spPr bwMode="auto">
            <a:xfrm>
              <a:off x="4913" y="3348"/>
              <a:ext cx="1" cy="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400"/>
            </a:p>
          </p:txBody>
        </p:sp>
        <p:sp>
          <p:nvSpPr>
            <p:cNvPr id="32853" name="Rectangle 82"/>
            <p:cNvSpPr>
              <a:spLocks noChangeArrowheads="1"/>
            </p:cNvSpPr>
            <p:nvPr/>
          </p:nvSpPr>
          <p:spPr bwMode="auto">
            <a:xfrm>
              <a:off x="4785" y="3400"/>
              <a:ext cx="15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333" b="0">
                  <a:solidFill>
                    <a:srgbClr val="000000"/>
                  </a:solidFill>
                  <a:latin typeface="Arial" panose="020B0604020202020204" pitchFamily="34" charset="0"/>
                </a:rPr>
                <a:t>60</a:t>
              </a:r>
              <a:endParaRPr kumimoji="0" lang="it-IT" altLang="it-IT" sz="2667" b="0"/>
            </a:p>
          </p:txBody>
        </p:sp>
        <p:sp>
          <p:nvSpPr>
            <p:cNvPr id="32854" name="Rectangle 83"/>
            <p:cNvSpPr>
              <a:spLocks noChangeArrowheads="1"/>
            </p:cNvSpPr>
            <p:nvPr/>
          </p:nvSpPr>
          <p:spPr bwMode="auto">
            <a:xfrm>
              <a:off x="2679" y="3572"/>
              <a:ext cx="2247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it-IT" altLang="it-IT" sz="1467" b="0">
                  <a:solidFill>
                    <a:srgbClr val="000000"/>
                  </a:solidFill>
                  <a:latin typeface="Arial" panose="020B0604020202020204" pitchFamily="34" charset="0"/>
                </a:rPr>
                <a:t>Time since first exposure (years)</a:t>
              </a:r>
              <a:endParaRPr kumimoji="0" lang="it-IT" altLang="it-IT" sz="2667" b="0"/>
            </a:p>
          </p:txBody>
        </p:sp>
      </p:grpSp>
      <p:sp>
        <p:nvSpPr>
          <p:cNvPr id="85" name="Rettangolo 84"/>
          <p:cNvSpPr/>
          <p:nvPr/>
        </p:nvSpPr>
        <p:spPr>
          <a:xfrm>
            <a:off x="873838" y="3809755"/>
            <a:ext cx="2945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altLang="it-IT" sz="2400" dirty="0"/>
              <a:t>I(T)= C(T- w)</a:t>
            </a:r>
            <a:r>
              <a:rPr lang="it-IT" altLang="it-IT" sz="2400" baseline="30000" dirty="0"/>
              <a:t>K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exp</a:t>
            </a:r>
            <a:r>
              <a:rPr lang="it-IT" altLang="it-IT" sz="2400" dirty="0"/>
              <a:t>(-λT)</a:t>
            </a:r>
            <a:r>
              <a:rPr lang="it-IT" altLang="it-IT" sz="2400" baseline="30000" dirty="0">
                <a:solidFill>
                  <a:schemeClr val="accent6"/>
                </a:solidFill>
              </a:rPr>
              <a:t> </a:t>
            </a:r>
            <a:endParaRPr lang="it-IT" sz="2400" dirty="0">
              <a:solidFill>
                <a:schemeClr val="accent6"/>
              </a:solidFill>
            </a:endParaRPr>
          </a:p>
        </p:txBody>
      </p:sp>
      <p:sp>
        <p:nvSpPr>
          <p:cNvPr id="86" name="Rettangolo 85"/>
          <p:cNvSpPr/>
          <p:nvPr/>
        </p:nvSpPr>
        <p:spPr>
          <a:xfrm>
            <a:off x="956733" y="4582487"/>
            <a:ext cx="3325284" cy="42056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altLang="it-IT" sz="2133" dirty="0"/>
              <a:t>λ: tasso di eliminazione</a:t>
            </a:r>
          </a:p>
        </p:txBody>
      </p:sp>
    </p:spTree>
    <p:extLst>
      <p:ext uri="{BB962C8B-B14F-4D97-AF65-F5344CB8AC3E}">
        <p14:creationId xmlns:p14="http://schemas.microsoft.com/office/powerpoint/2010/main" val="36219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8"/>
          <p:cNvSpPr txBox="1">
            <a:spLocks noChangeArrowheads="1"/>
          </p:cNvSpPr>
          <p:nvPr/>
        </p:nvSpPr>
        <p:spPr bwMode="auto">
          <a:xfrm>
            <a:off x="1991784" y="357717"/>
            <a:ext cx="8371416" cy="1151467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Mortality</a:t>
            </a:r>
            <a:r>
              <a:rPr lang="it-IT" altLang="it-IT" sz="2400" dirty="0" smtClean="0">
                <a:solidFill>
                  <a:srgbClr val="336699"/>
                </a:solidFill>
                <a:latin typeface="Arial" panose="020B0604020202020204" pitchFamily="34" charset="0"/>
              </a:rPr>
              <a:t> by </a:t>
            </a: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latency</a:t>
            </a: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Pleural</a:t>
            </a:r>
            <a:r>
              <a:rPr lang="it-IT" altLang="it-IT" sz="2400" dirty="0" smtClean="0">
                <a:solidFill>
                  <a:srgbClr val="336699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Neoplasm</a:t>
            </a: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1892301" y="1534585"/>
          <a:ext cx="8496300" cy="4785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9019118" y="4485218"/>
            <a:ext cx="2688167" cy="41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9" rIns="121917" bIns="60959">
            <a:spAutoFit/>
          </a:bodyPr>
          <a:lstStyle/>
          <a:p>
            <a:pPr>
              <a:defRPr/>
            </a:pPr>
            <a:r>
              <a:rPr lang="it-IT" sz="1867" dirty="0">
                <a:solidFill>
                  <a:schemeClr val="accent6"/>
                </a:solidFill>
              </a:rPr>
              <a:t>trend: p&lt;0.01</a:t>
            </a:r>
          </a:p>
        </p:txBody>
      </p:sp>
    </p:spTree>
    <p:extLst>
      <p:ext uri="{BB962C8B-B14F-4D97-AF65-F5344CB8AC3E}">
        <p14:creationId xmlns:p14="http://schemas.microsoft.com/office/powerpoint/2010/main" val="146713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8"/>
          <p:cNvSpPr txBox="1">
            <a:spLocks noChangeArrowheads="1"/>
          </p:cNvSpPr>
          <p:nvPr/>
        </p:nvSpPr>
        <p:spPr bwMode="auto">
          <a:xfrm>
            <a:off x="1968501" y="357717"/>
            <a:ext cx="8369300" cy="514153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SMRs</a:t>
            </a:r>
            <a:r>
              <a:rPr lang="it-IT" altLang="it-IT" sz="2400" dirty="0" smtClean="0">
                <a:solidFill>
                  <a:srgbClr val="336699"/>
                </a:solidFill>
                <a:latin typeface="Arial" panose="020B0604020202020204" pitchFamily="34" charset="0"/>
              </a:rPr>
              <a:t> by </a:t>
            </a: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year</a:t>
            </a:r>
            <a:r>
              <a:rPr lang="it-IT" altLang="it-IT" sz="2400" dirty="0" smtClean="0">
                <a:solidFill>
                  <a:srgbClr val="336699"/>
                </a:solidFill>
                <a:latin typeface="Arial" panose="020B0604020202020204" pitchFamily="34" charset="0"/>
              </a:rPr>
              <a:t> of first </a:t>
            </a: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employment</a:t>
            </a: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8951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526407"/>
              </p:ext>
            </p:extLst>
          </p:nvPr>
        </p:nvGraphicFramePr>
        <p:xfrm>
          <a:off x="893134" y="1138276"/>
          <a:ext cx="10090297" cy="2686800"/>
        </p:xfrm>
        <a:graphic>
          <a:graphicData uri="http://schemas.openxmlformats.org/drawingml/2006/table">
            <a:tbl>
              <a:tblPr bandRow="1">
                <a:tableStyleId>{1E171933-4619-4E11-9A3F-F7608DF75F80}</a:tableStyleId>
              </a:tblPr>
              <a:tblGrid>
                <a:gridCol w="2227649"/>
                <a:gridCol w="1061835"/>
                <a:gridCol w="1693643"/>
                <a:gridCol w="1872548"/>
                <a:gridCol w="1650706"/>
                <a:gridCol w="1583916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&lt;=1949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1950-1959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1960-1969</a:t>
                      </a:r>
                      <a:endParaRPr kumimoji="0" lang="it-IT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1970-1979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1980-1989</a:t>
                      </a:r>
                      <a:endParaRPr kumimoji="0" lang="it-IT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MN. peritoneum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4.98**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8.95**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4.08**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1.93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MN.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lung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1.40**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1.32**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1.18**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1.17**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1.14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MN.pleura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9.85**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17.91**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14.84**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9.48**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8.60**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Asbestosis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434.3**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389.8**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237.3**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75.4**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35.64</a:t>
                      </a:r>
                    </a:p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(1 </a:t>
                      </a:r>
                      <a:r>
                        <a:rPr kumimoji="0" lang="en-GB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sogg</a:t>
                      </a: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 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</a:tbl>
          </a:graphicData>
        </a:graphic>
      </p:graphicFrame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9144001" y="6447569"/>
            <a:ext cx="3931980" cy="41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917" tIns="60959" rIns="121917" bIns="60959">
            <a:spAutoFit/>
          </a:bodyPr>
          <a:lstStyle/>
          <a:p>
            <a:pPr>
              <a:defRPr/>
            </a:pPr>
            <a:r>
              <a:rPr lang="it-IT" sz="1867" dirty="0">
                <a:solidFill>
                  <a:schemeClr val="accent6"/>
                </a:solidFill>
              </a:rPr>
              <a:t>**p&lt;0.01; </a:t>
            </a:r>
            <a:r>
              <a:rPr lang="it-IT" sz="1867" dirty="0" smtClean="0">
                <a:solidFill>
                  <a:schemeClr val="accent6"/>
                </a:solidFill>
              </a:rPr>
              <a:t> *p&lt;0.05</a:t>
            </a:r>
            <a:endParaRPr lang="it-IT" sz="1867" dirty="0">
              <a:solidFill>
                <a:schemeClr val="accent6"/>
              </a:solidFill>
            </a:endParaRP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781374"/>
              </p:ext>
            </p:extLst>
          </p:nvPr>
        </p:nvGraphicFramePr>
        <p:xfrm>
          <a:off x="935665" y="4190166"/>
          <a:ext cx="10100930" cy="2160000"/>
        </p:xfrm>
        <a:graphic>
          <a:graphicData uri="http://schemas.openxmlformats.org/drawingml/2006/table">
            <a:tbl>
              <a:tblPr bandRow="1">
                <a:tableStyleId>{1E171933-4619-4E11-9A3F-F7608DF75F80}</a:tableStyleId>
              </a:tblPr>
              <a:tblGrid>
                <a:gridCol w="2052084"/>
                <a:gridCol w="1120970"/>
                <a:gridCol w="1868928"/>
                <a:gridCol w="1759845"/>
                <a:gridCol w="1650764"/>
                <a:gridCol w="1648339"/>
              </a:tblGrid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MN. peritoneum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10.22**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6.94**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2.50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2.90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MN </a:t>
                      </a: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Lung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1.20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1.79**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1.59*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0.19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2.37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MN.pleura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26.99**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28.90**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31.24**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22.98**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25.81**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Asbestosis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782.3**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322.1**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81.8**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137.1*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5699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8067" marR="38067" marT="0" marB="0" anchor="ctr" horzOverflow="overflow"/>
                </a:tc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233917" y="1913860"/>
            <a:ext cx="308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MEN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58727" y="4618074"/>
            <a:ext cx="308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WOMEN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345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 txBox="1">
            <a:spLocks noChangeArrowheads="1"/>
          </p:cNvSpPr>
          <p:nvPr/>
        </p:nvSpPr>
        <p:spPr bwMode="auto">
          <a:xfrm>
            <a:off x="2734733" y="548218"/>
            <a:ext cx="7010400" cy="647700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50195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/>
          <a:p>
            <a:pPr marL="285658" indent="-285658" algn="ctr">
              <a:spcBef>
                <a:spcPct val="20000"/>
              </a:spcBef>
              <a:buClr>
                <a:schemeClr val="accent2"/>
              </a:buClr>
              <a:buSzPct val="80000"/>
              <a:defRPr/>
            </a:pPr>
            <a:r>
              <a:rPr lang="it-IT" sz="2800" kern="0" dirty="0" err="1" smtClean="0">
                <a:solidFill>
                  <a:schemeClr val="accent2"/>
                </a:solidFill>
              </a:rPr>
              <a:t>Conclusions</a:t>
            </a:r>
            <a:endParaRPr lang="it-IT" sz="2800" kern="0" dirty="0">
              <a:solidFill>
                <a:schemeClr val="accent2"/>
              </a:solidFill>
            </a:endParaRPr>
          </a:p>
        </p:txBody>
      </p:sp>
      <p:sp>
        <p:nvSpPr>
          <p:cNvPr id="34820" name="Rettangolo 7"/>
          <p:cNvSpPr>
            <a:spLocks noChangeArrowheads="1"/>
          </p:cNvSpPr>
          <p:nvPr/>
        </p:nvSpPr>
        <p:spPr bwMode="auto">
          <a:xfrm>
            <a:off x="563526" y="1701801"/>
            <a:ext cx="10866474" cy="4555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917" tIns="60959" rIns="121917" bIns="60959">
            <a:spAutoFit/>
          </a:bodyPr>
          <a:lstStyle>
            <a:lvl1pPr marL="342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00113" indent="-539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en-US" sz="2400" b="0" dirty="0">
                <a:solidFill>
                  <a:schemeClr val="accent6"/>
                </a:solidFill>
                <a:latin typeface="+mn-lt"/>
              </a:rPr>
              <a:t>	</a:t>
            </a:r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Risk of death for pleural malignant neoplasm increases until 40 years of latency and then remains stable for men and decreases for women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SzPct val="80000"/>
              <a:defRPr/>
            </a:pPr>
            <a:endParaRPr lang="en-US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SzPct val="80000"/>
              <a:buFont typeface="Wingdings" panose="05000000000000000000" pitchFamily="2" charset="2"/>
              <a:buChar char="q"/>
              <a:defRPr/>
            </a:pP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Risk of death for </a:t>
            </a:r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peritoneal malignant 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neoplasm</a:t>
            </a:r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steadily increases with latency, in both sexes</a:t>
            </a:r>
          </a:p>
          <a:p>
            <a:pPr algn="just">
              <a:lnSpc>
                <a:spcPct val="150000"/>
              </a:lnSpc>
              <a:buSzPct val="80000"/>
              <a:buFont typeface="Wingdings" panose="05000000000000000000" pitchFamily="2" charset="2"/>
              <a:buChar char="q"/>
              <a:defRPr/>
            </a:pP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SzPct val="80000"/>
              <a:buFont typeface="Wingdings" panose="05000000000000000000" pitchFamily="2" charset="2"/>
              <a:buChar char="q"/>
              <a:defRPr/>
            </a:pPr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Mortality from asbestosis, and malignant </a:t>
            </a:r>
            <a:r>
              <a:rPr lang="en-US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tumour</a:t>
            </a:r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of the pleura and the peritoneum increases with duration of employment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22048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/>
          <p:cNvSpPr txBox="1">
            <a:spLocks noChangeArrowheads="1"/>
          </p:cNvSpPr>
          <p:nvPr/>
        </p:nvSpPr>
        <p:spPr bwMode="auto">
          <a:xfrm>
            <a:off x="361507" y="55033"/>
            <a:ext cx="11366205" cy="1441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705" tIns="38351" rIns="76705" bIns="38351"/>
          <a:lstStyle/>
          <a:p>
            <a:pPr algn="ctr" eaLnBrk="1" hangingPunct="1">
              <a:defRPr/>
            </a:pPr>
            <a:r>
              <a:rPr lang="en-GB" altLang="it-IT" sz="2133" dirty="0" smtClean="0">
                <a:solidFill>
                  <a:srgbClr val="2D2D8A"/>
                </a:solidFill>
                <a:ea typeface="ＭＳ Ｐゴシック" panose="020B0600070205080204" pitchFamily="34" charset="-128"/>
              </a:rPr>
              <a:t>Thank you to collaborators, regions (</a:t>
            </a:r>
            <a:r>
              <a:rPr lang="en-GB" altLang="it-IT" sz="2133" dirty="0" err="1" smtClean="0">
                <a:solidFill>
                  <a:srgbClr val="2D2D8A"/>
                </a:solidFill>
                <a:ea typeface="ＭＳ Ｐゴシック" panose="020B0600070205080204" pitchFamily="34" charset="-128"/>
              </a:rPr>
              <a:t>Piemonte</a:t>
            </a:r>
            <a:r>
              <a:rPr lang="en-GB" altLang="it-IT" sz="2133" dirty="0">
                <a:solidFill>
                  <a:srgbClr val="2D2D8A"/>
                </a:solidFill>
                <a:ea typeface="ＭＳ Ｐゴシック" panose="020B0600070205080204" pitchFamily="34" charset="-128"/>
              </a:rPr>
              <a:t>, </a:t>
            </a:r>
            <a:r>
              <a:rPr lang="en-GB" altLang="it-IT" sz="2133" dirty="0" err="1">
                <a:solidFill>
                  <a:srgbClr val="2D2D8A"/>
                </a:solidFill>
                <a:ea typeface="ＭＳ Ｐゴシック" panose="020B0600070205080204" pitchFamily="34" charset="-128"/>
              </a:rPr>
              <a:t>Lombardia</a:t>
            </a:r>
            <a:r>
              <a:rPr lang="en-GB" altLang="it-IT" sz="2133" dirty="0">
                <a:solidFill>
                  <a:srgbClr val="2D2D8A"/>
                </a:solidFill>
                <a:ea typeface="ＭＳ Ｐゴシック" panose="020B0600070205080204" pitchFamily="34" charset="-128"/>
              </a:rPr>
              <a:t>, Emilia Romagna, Veneto, Marche, Toscana, </a:t>
            </a:r>
          </a:p>
          <a:p>
            <a:pPr algn="ctr" eaLnBrk="1" hangingPunct="1">
              <a:defRPr/>
            </a:pPr>
            <a:r>
              <a:rPr lang="en-GB" altLang="it-IT" sz="2133" dirty="0">
                <a:solidFill>
                  <a:srgbClr val="2D2D8A"/>
                </a:solidFill>
                <a:ea typeface="ＭＳ Ｐゴシック" panose="020B0600070205080204" pitchFamily="34" charset="-128"/>
              </a:rPr>
              <a:t>Lazio, Campania, </a:t>
            </a:r>
            <a:r>
              <a:rPr lang="en-GB" altLang="it-IT" sz="2133" dirty="0" smtClean="0">
                <a:solidFill>
                  <a:srgbClr val="2D2D8A"/>
                </a:solidFill>
                <a:ea typeface="ＭＳ Ｐゴシック" panose="020B0600070205080204" pitchFamily="34" charset="-128"/>
              </a:rPr>
              <a:t>Puglia) and ISS for the support</a:t>
            </a:r>
            <a:endParaRPr lang="it-IT" altLang="it-IT" sz="2133" dirty="0">
              <a:solidFill>
                <a:srgbClr val="2D2D8A"/>
              </a:solidFill>
              <a:ea typeface="ＭＳ Ｐゴシック" panose="020B0600070205080204" pitchFamily="34" charset="-128"/>
            </a:endParaRPr>
          </a:p>
          <a:p>
            <a:pPr algn="ctr">
              <a:defRPr/>
            </a:pPr>
            <a:r>
              <a:rPr lang="it-IT" sz="2133" dirty="0">
                <a:solidFill>
                  <a:schemeClr val="accent2"/>
                </a:solidFill>
              </a:rPr>
              <a:t>  </a:t>
            </a:r>
          </a:p>
        </p:txBody>
      </p:sp>
      <p:pic>
        <p:nvPicPr>
          <p:cNvPr id="22531" name="Picture 9" descr="http://upload.wikimedia.org/wikipedia/commons/4/46/Logo_-_Universit%C3%A0_del_Piemonte_Orienta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484" y="1113368"/>
            <a:ext cx="1439333" cy="791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10" descr="Unità Locale Socio Sanitaria - Padov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1" y="2205568"/>
            <a:ext cx="1151467" cy="1081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785" y="1189567"/>
            <a:ext cx="4186767" cy="476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16" descr="ASM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2" y="2294467"/>
            <a:ext cx="3168649" cy="721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22" descr="http://www.arpae.it/cms3/documenti/media/02_Arpae_cmy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351" y="3848101"/>
            <a:ext cx="143933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26" descr="Risultati immagini per istituto tumori napol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433" y="5952067"/>
            <a:ext cx="3073400" cy="57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28" descr="Risultati immagini per università pavi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351" y="2453218"/>
            <a:ext cx="924983" cy="791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30" descr="area_vasta_2%282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1" y="3875618"/>
            <a:ext cx="1663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32" descr="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133" y="3824817"/>
            <a:ext cx="154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0" name="Picture 48" descr="Risultati immagini per registro nazionale mesoteliomi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933" y="4984751"/>
            <a:ext cx="2017184" cy="1443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1" name="Picture 52" descr="Sapienza Università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467" y="5342467"/>
            <a:ext cx="1344084" cy="93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2" name="Immagine 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93"/>
          <a:stretch>
            <a:fillRect/>
          </a:stretch>
        </p:blipFill>
        <p:spPr bwMode="auto">
          <a:xfrm>
            <a:off x="2148417" y="982134"/>
            <a:ext cx="1473200" cy="791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3" name="Text Box 62"/>
          <p:cNvSpPr txBox="1">
            <a:spLocks noChangeArrowheads="1"/>
          </p:cNvSpPr>
          <p:nvPr/>
        </p:nvSpPr>
        <p:spPr bwMode="auto">
          <a:xfrm>
            <a:off x="6430433" y="1659467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V Pavone, C Scarnato </a:t>
            </a:r>
          </a:p>
        </p:txBody>
      </p:sp>
      <p:sp>
        <p:nvSpPr>
          <p:cNvPr id="22544" name="Text Box 63"/>
          <p:cNvSpPr txBox="1">
            <a:spLocks noChangeArrowheads="1"/>
          </p:cNvSpPr>
          <p:nvPr/>
        </p:nvSpPr>
        <p:spPr bwMode="auto">
          <a:xfrm>
            <a:off x="1858433" y="3359151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V Bressan, P Girardi, E Merler</a:t>
            </a:r>
          </a:p>
        </p:txBody>
      </p:sp>
      <p:sp>
        <p:nvSpPr>
          <p:cNvPr id="22545" name="Text Box 66"/>
          <p:cNvSpPr txBox="1">
            <a:spLocks noChangeArrowheads="1"/>
          </p:cNvSpPr>
          <p:nvPr/>
        </p:nvSpPr>
        <p:spPr bwMode="auto">
          <a:xfrm>
            <a:off x="6635751" y="3067051"/>
            <a:ext cx="3744383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 Luberto </a:t>
            </a:r>
          </a:p>
        </p:txBody>
      </p:sp>
      <p:sp>
        <p:nvSpPr>
          <p:cNvPr id="22546" name="Text Box 67"/>
          <p:cNvSpPr txBox="1">
            <a:spLocks noChangeArrowheads="1"/>
          </p:cNvSpPr>
          <p:nvPr/>
        </p:nvSpPr>
        <p:spPr bwMode="auto">
          <a:xfrm>
            <a:off x="6819900" y="4567767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O Sala </a:t>
            </a:r>
          </a:p>
        </p:txBody>
      </p:sp>
      <p:sp>
        <p:nvSpPr>
          <p:cNvPr id="22547" name="Text Box 68"/>
          <p:cNvSpPr txBox="1">
            <a:spLocks noChangeArrowheads="1"/>
          </p:cNvSpPr>
          <p:nvPr/>
        </p:nvSpPr>
        <p:spPr bwMode="auto">
          <a:xfrm>
            <a:off x="1858433" y="6472767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 Menegozzo </a:t>
            </a:r>
          </a:p>
        </p:txBody>
      </p:sp>
      <p:sp>
        <p:nvSpPr>
          <p:cNvPr id="22548" name="Text Box 71"/>
          <p:cNvSpPr txBox="1">
            <a:spLocks noChangeArrowheads="1"/>
          </p:cNvSpPr>
          <p:nvPr/>
        </p:nvSpPr>
        <p:spPr bwMode="auto">
          <a:xfrm>
            <a:off x="1951567" y="4542367"/>
            <a:ext cx="2400300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 Cuccaro </a:t>
            </a:r>
          </a:p>
        </p:txBody>
      </p:sp>
      <p:sp>
        <p:nvSpPr>
          <p:cNvPr id="22549" name="Text Box 73"/>
          <p:cNvSpPr txBox="1">
            <a:spLocks noChangeArrowheads="1"/>
          </p:cNvSpPr>
          <p:nvPr/>
        </p:nvSpPr>
        <p:spPr bwMode="auto">
          <a:xfrm>
            <a:off x="1858433" y="5592233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 Baldassarre, M Musti</a:t>
            </a:r>
          </a:p>
        </p:txBody>
      </p:sp>
      <p:sp>
        <p:nvSpPr>
          <p:cNvPr id="22550" name="Text Box 75"/>
          <p:cNvSpPr txBox="1">
            <a:spLocks noChangeArrowheads="1"/>
          </p:cNvSpPr>
          <p:nvPr/>
        </p:nvSpPr>
        <p:spPr bwMode="auto">
          <a:xfrm>
            <a:off x="2051051" y="1773767"/>
            <a:ext cx="2400300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 Mirabelli </a:t>
            </a:r>
          </a:p>
        </p:txBody>
      </p:sp>
      <p:sp>
        <p:nvSpPr>
          <p:cNvPr id="22551" name="Text Box 77"/>
          <p:cNvSpPr txBox="1">
            <a:spLocks noChangeArrowheads="1"/>
          </p:cNvSpPr>
          <p:nvPr/>
        </p:nvSpPr>
        <p:spPr bwMode="auto">
          <a:xfrm>
            <a:off x="3837518" y="1913467"/>
            <a:ext cx="3456516" cy="471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 Magnani, F Barone-Adesi, </a:t>
            </a:r>
          </a:p>
          <a:p>
            <a:pPr eaLnBrk="1" hangingPunct="1">
              <a:lnSpc>
                <a:spcPct val="85000"/>
              </a:lnSpc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T Cena, D Ferrante, S Tunesi </a:t>
            </a:r>
          </a:p>
        </p:txBody>
      </p:sp>
      <p:sp>
        <p:nvSpPr>
          <p:cNvPr id="22552" name="Text Box 93"/>
          <p:cNvSpPr txBox="1">
            <a:spLocks noChangeArrowheads="1"/>
          </p:cNvSpPr>
          <p:nvPr/>
        </p:nvSpPr>
        <p:spPr bwMode="auto">
          <a:xfrm>
            <a:off x="5010151" y="6337300"/>
            <a:ext cx="3744383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 Ancona, E Romeo </a:t>
            </a:r>
          </a:p>
        </p:txBody>
      </p:sp>
      <p:sp>
        <p:nvSpPr>
          <p:cNvPr id="22553" name="Text Box 96"/>
          <p:cNvSpPr txBox="1">
            <a:spLocks noChangeArrowheads="1"/>
          </p:cNvSpPr>
          <p:nvPr/>
        </p:nvSpPr>
        <p:spPr bwMode="auto">
          <a:xfrm>
            <a:off x="5010151" y="5528734"/>
            <a:ext cx="3744383" cy="49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 Chellini, G Gorini, L Miligi,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 Silvestri</a:t>
            </a:r>
          </a:p>
        </p:txBody>
      </p:sp>
      <p:pic>
        <p:nvPicPr>
          <p:cNvPr id="22554" name="Picture 109" descr="Logo Alma Mater Studiorum - Università di Bologna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1" y="3987801"/>
            <a:ext cx="2171700" cy="51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55" name="Picture 113" descr="DepLazio - 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6072718"/>
            <a:ext cx="2988733" cy="503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6" name="Text Box 126"/>
          <p:cNvSpPr txBox="1">
            <a:spLocks noChangeArrowheads="1"/>
          </p:cNvSpPr>
          <p:nvPr/>
        </p:nvSpPr>
        <p:spPr bwMode="auto">
          <a:xfrm>
            <a:off x="4646085" y="3213100"/>
            <a:ext cx="3744383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 Oddone </a:t>
            </a:r>
          </a:p>
        </p:txBody>
      </p:sp>
      <p:sp>
        <p:nvSpPr>
          <p:cNvPr id="22557" name="Text Box 129"/>
          <p:cNvSpPr txBox="1">
            <a:spLocks noChangeArrowheads="1"/>
          </p:cNvSpPr>
          <p:nvPr/>
        </p:nvSpPr>
        <p:spPr bwMode="auto">
          <a:xfrm>
            <a:off x="4491567" y="4525433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 Legittimo, S Mattioli</a:t>
            </a:r>
          </a:p>
        </p:txBody>
      </p:sp>
      <p:pic>
        <p:nvPicPr>
          <p:cNvPr id="22558" name="Picture 130" descr="Home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585" y="4995333"/>
            <a:ext cx="3551767" cy="57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8" descr="unibalogo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858434" y="5014385"/>
            <a:ext cx="2266951" cy="5778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pic>
      <p:sp>
        <p:nvSpPr>
          <p:cNvPr id="22560" name="Text Box 70"/>
          <p:cNvSpPr txBox="1">
            <a:spLocks noChangeArrowheads="1"/>
          </p:cNvSpPr>
          <p:nvPr/>
        </p:nvSpPr>
        <p:spPr bwMode="auto">
          <a:xfrm>
            <a:off x="8515352" y="4565651"/>
            <a:ext cx="2468033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 Perticaroli, A Pettinari</a:t>
            </a:r>
          </a:p>
        </p:txBody>
      </p:sp>
      <p:sp>
        <p:nvSpPr>
          <p:cNvPr id="22561" name="Text Box 74"/>
          <p:cNvSpPr txBox="1">
            <a:spLocks noChangeArrowheads="1"/>
          </p:cNvSpPr>
          <p:nvPr/>
        </p:nvSpPr>
        <p:spPr bwMode="auto">
          <a:xfrm>
            <a:off x="7607300" y="6436784"/>
            <a:ext cx="3744384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 Marinaccio </a:t>
            </a:r>
          </a:p>
        </p:txBody>
      </p:sp>
      <p:sp>
        <p:nvSpPr>
          <p:cNvPr id="22562" name="Text Box 76"/>
          <p:cNvSpPr txBox="1">
            <a:spLocks noChangeArrowheads="1"/>
          </p:cNvSpPr>
          <p:nvPr/>
        </p:nvSpPr>
        <p:spPr bwMode="auto">
          <a:xfrm>
            <a:off x="9319685" y="6409267"/>
            <a:ext cx="2017183" cy="32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333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 Pirastu </a:t>
            </a:r>
          </a:p>
        </p:txBody>
      </p:sp>
    </p:spTree>
    <p:extLst>
      <p:ext uri="{BB962C8B-B14F-4D97-AF65-F5344CB8AC3E}">
        <p14:creationId xmlns:p14="http://schemas.microsoft.com/office/powerpoint/2010/main" val="255285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40242" y="210763"/>
            <a:ext cx="11355572" cy="6423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Unit of Medical Statistics and Epidemiology, </a:t>
            </a:r>
            <a:r>
              <a:rPr lang="en-GB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Dept</a:t>
            </a:r>
            <a:r>
              <a:rPr lang="en-GB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Translational Medicine, 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Univ.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Eastern 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Piedmont,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CPO-</a:t>
            </a:r>
            <a:r>
              <a:rPr lang="en-GB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Piemonte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Novara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Occupational &amp; Environmental Epidemiology Unit - Cancer Prevention and Research Institute (ISPO), Florence.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Mesothelioma Register of the Veneto Region, Local Health Unit. Padua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Department of Public Health, Prevention and Security Area Work Environments, Local Health Authority, Bologna.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Cancer Prevention and Research Institute (ISPO), Florence.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Department of Epidemiology, Lazio Regional Health Service, Rome.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it-IT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Inter-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institutional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Epidemiology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Unit, AUSL Reggio Emilia and Arcispedale Santa Maria Nuova, IRCCS, Reggio Emilia.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it-IT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8 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ARPAE Emilia Romagna, Sezione Provinciale di Reggio Emilia, Reggio Emilia.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it-IT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National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Cancer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Institute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IRCCS Fondazione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Pascale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Napoli.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Department of Public Health, Experimental and Forensic Medicine, University of Pavia, Pavia.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11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Unit of Cancer Epidemiology, CPO </a:t>
            </a:r>
            <a:r>
              <a:rPr lang="en-GB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Piemonte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and University of Turin, Turin.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Prevention Department, ASUR Marche, </a:t>
            </a:r>
            <a:r>
              <a:rPr lang="en-GB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Senigallia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Unit of Epidemiology and Statistics -Local Health Unit of Barletta-Andria-</a:t>
            </a:r>
            <a:r>
              <a:rPr lang="en-GB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Trani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, Barletta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14 </a:t>
            </a:r>
            <a:r>
              <a:rPr lang="en-GB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Dept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Medical and Surgical Sciences, University of Bologna, and Unit of Occupational Medicine, 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…. ,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Bologna.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GB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Interdisciplinary Department of Medicine, Occupational Medicine “B. </a:t>
            </a:r>
            <a:r>
              <a:rPr lang="en-GB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Ramazzini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”, University of Bari, Bari.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Pharmaceutical Sciences, University of Eastern Piedmont, Novara.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17 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INAIL,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Department of Occupational and Environmental Medicine, </a:t>
            </a:r>
            <a:r>
              <a:rPr lang="en-GB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…., 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Italian Mesothelioma Register, Rome.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18 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Department of Biology and Biotechnologies “Charles Darwin”, Sapienza Rome University, Rome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it-IT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Cancer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Institute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IRCCS Giovanni XXIII, Bari.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Regional Health Agency of Puglia, Bari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03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185" y="497417"/>
            <a:ext cx="2163233" cy="162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817" y="933452"/>
            <a:ext cx="1151467" cy="791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740834"/>
            <a:ext cx="963083" cy="791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2832100" y="2715684"/>
            <a:ext cx="6335184" cy="1785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it-IT" altLang="it-IT" sz="2400">
                <a:solidFill>
                  <a:srgbClr val="003399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U.O.2, UPO: Studi sull’evoluzione nel tempo del rischio di patologia da amianto tra gli ex-esposti</a:t>
            </a:r>
          </a:p>
        </p:txBody>
      </p:sp>
    </p:spTree>
    <p:extLst>
      <p:ext uri="{BB962C8B-B14F-4D97-AF65-F5344CB8AC3E}">
        <p14:creationId xmlns:p14="http://schemas.microsoft.com/office/powerpoint/2010/main" val="419313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ChangeArrowheads="1"/>
          </p:cNvSpPr>
          <p:nvPr/>
        </p:nvSpPr>
        <p:spPr bwMode="auto">
          <a:xfrm>
            <a:off x="606057" y="740702"/>
            <a:ext cx="10685720" cy="5664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21917" tIns="60959" rIns="121917" bIns="60959">
            <a:spAutoFit/>
          </a:bodyPr>
          <a:lstStyle>
            <a:lvl1pPr marL="342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8585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85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2667" dirty="0" smtClean="0"/>
              <a:t>AIMS: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2667" b="0" dirty="0" smtClean="0"/>
              <a:t>Pool existing cohorts of asbestos workers with long period of observation, in different sectors</a:t>
            </a:r>
            <a:endParaRPr lang="en-US" sz="2667" b="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n-US" sz="2667" b="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2667" b="0" dirty="0" smtClean="0"/>
              <a:t>Update and analyze asbestos related risks</a:t>
            </a:r>
            <a:endParaRPr lang="en-US" sz="2667" b="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n-US" sz="2667" b="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2667" b="0" dirty="0" smtClean="0"/>
              <a:t>Interest on time related trends, in particular cumulative exp. and latency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n-US" sz="2667" b="0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2667" b="0" dirty="0" smtClean="0">
                <a:ea typeface="Times New Roman" panose="02020603050405020304" pitchFamily="18" charset="0"/>
              </a:rPr>
              <a:t>Risks in women</a:t>
            </a:r>
            <a:endParaRPr lang="it-IT" sz="2667" b="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28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l="10251" r="1233"/>
          <a:stretch/>
        </p:blipFill>
        <p:spPr>
          <a:xfrm>
            <a:off x="265815" y="779295"/>
            <a:ext cx="11821343" cy="338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78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320863"/>
              </p:ext>
            </p:extLst>
          </p:nvPr>
        </p:nvGraphicFramePr>
        <p:xfrm>
          <a:off x="425302" y="223273"/>
          <a:ext cx="11451264" cy="6496503"/>
        </p:xfrm>
        <a:graphic>
          <a:graphicData uri="http://schemas.openxmlformats.org/drawingml/2006/table">
            <a:tbl>
              <a:tblPr bandRow="1">
                <a:tableStyleId>{1E171933-4619-4E11-9A3F-F7608DF75F80}</a:tableStyleId>
              </a:tblPr>
              <a:tblGrid>
                <a:gridCol w="4303932"/>
                <a:gridCol w="1965626"/>
                <a:gridCol w="1035463"/>
                <a:gridCol w="1450820"/>
                <a:gridCol w="1244603"/>
                <a:gridCol w="1450820"/>
              </a:tblGrid>
              <a:tr h="4306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Men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Women</a:t>
                      </a:r>
                      <a:endParaRPr lang="it-IT" sz="3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it-IT" sz="3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n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%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n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%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p-y*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Asbestos-cement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10,714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23.3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2,362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41.1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388,915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67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Rolling stock constr. </a:t>
                      </a:r>
                      <a:r>
                        <a:rPr lang="en-US" sz="2400" dirty="0" err="1">
                          <a:effectLst/>
                        </a:rPr>
                        <a:t>maint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23,099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50.1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711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12.4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755,034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Shipyards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5,099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11.1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21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0.4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172,583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Glassworks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2,966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6.4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761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13.2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105,446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Insulation</a:t>
                      </a:r>
                      <a:endParaRPr lang="it-IT" sz="3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205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0.4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6,482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>
                          <a:effectLst/>
                        </a:rPr>
                        <a:t>Ship furniture</a:t>
                      </a:r>
                      <a:endParaRPr lang="it-IT" sz="3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1,150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2.5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20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dirty="0">
                          <a:effectLst/>
                        </a:rPr>
                        <a:t>0.3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36,957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>
                          <a:effectLst/>
                        </a:rPr>
                        <a:t>Dockyards and harbours</a:t>
                      </a:r>
                      <a:endParaRPr lang="it-IT" sz="3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1,938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4.2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0.02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62,102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>
                          <a:effectLst/>
                        </a:rPr>
                        <a:t>Asphalt rolls production</a:t>
                      </a:r>
                      <a:endParaRPr lang="it-IT" sz="3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341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0.7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72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dirty="0">
                          <a:effectLst/>
                        </a:rPr>
                        <a:t>1.2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14,429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>
                          <a:effectLst/>
                        </a:rPr>
                        <a:t>Industrial ovens const.</a:t>
                      </a:r>
                      <a:endParaRPr lang="it-IT" sz="3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202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0.4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15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dirty="0">
                          <a:effectLst/>
                        </a:rPr>
                        <a:t>0.3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7,107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 dirty="0">
                          <a:effectLst/>
                        </a:rPr>
                        <a:t>Crocidolite </a:t>
                      </a:r>
                      <a:r>
                        <a:rPr lang="it-IT" sz="2400" dirty="0" err="1">
                          <a:effectLst/>
                        </a:rPr>
                        <a:t>miners</a:t>
                      </a:r>
                      <a:endParaRPr lang="it-IT" sz="3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299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0.6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dirty="0">
                          <a:effectLst/>
                        </a:rPr>
                        <a:t>0.02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>
                          <a:effectLst/>
                        </a:rPr>
                        <a:t>9,314</a:t>
                      </a:r>
                      <a:endParaRPr lang="it-IT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 dirty="0" err="1">
                          <a:effectLst/>
                        </a:rPr>
                        <a:t>Domestic</a:t>
                      </a:r>
                      <a:r>
                        <a:rPr lang="it-IT" sz="2400" dirty="0">
                          <a:effectLst/>
                        </a:rPr>
                        <a:t> </a:t>
                      </a:r>
                      <a:r>
                        <a:rPr lang="it-IT" sz="2400" dirty="0" err="1">
                          <a:effectLst/>
                        </a:rPr>
                        <a:t>exposure</a:t>
                      </a:r>
                      <a:endParaRPr lang="it-IT" sz="3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1,777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dirty="0">
                          <a:effectLst/>
                        </a:rPr>
                        <a:t>30.9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dirty="0">
                          <a:effectLst/>
                        </a:rPr>
                        <a:t>55,658</a:t>
                      </a:r>
                      <a:endParaRPr lang="it-IT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 kern="1200" dirty="0" err="1" smtClean="0">
                          <a:effectLst/>
                        </a:rPr>
                        <a:t>Wks</a:t>
                      </a:r>
                      <a:r>
                        <a:rPr lang="it-IT" sz="2400" kern="1200" dirty="0" smtClean="0">
                          <a:effectLst/>
                        </a:rPr>
                        <a:t> in multiple </a:t>
                      </a:r>
                      <a:r>
                        <a:rPr lang="it-IT" sz="2400" kern="1200" dirty="0" err="1" smtClean="0">
                          <a:effectLst/>
                        </a:rPr>
                        <a:t>sectors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200" dirty="0" smtClean="0">
                          <a:effectLst/>
                        </a:rPr>
                        <a:t>47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200" dirty="0" smtClean="0">
                          <a:effectLst/>
                        </a:rPr>
                        <a:t>0.1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it-IT" sz="2400" kern="1200" dirty="0" smtClean="0">
                          <a:effectLst/>
                        </a:rPr>
                        <a:t>1,626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30674">
                <a:tc>
                  <a:txBody>
                    <a:bodyPr/>
                    <a:lstStyle/>
                    <a:p>
                      <a:r>
                        <a:rPr lang="it-IT" sz="2400" kern="1200" dirty="0" smtClean="0">
                          <a:effectLst/>
                        </a:rPr>
                        <a:t>TOTAL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200" dirty="0" smtClean="0">
                          <a:effectLst/>
                        </a:rPr>
                        <a:t>46,600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200" dirty="0" smtClean="0">
                          <a:effectLst/>
                        </a:rPr>
                        <a:t>5,741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69850" algn="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98450" algn="l"/>
                        </a:tabLst>
                      </a:pPr>
                      <a:r>
                        <a:rPr lang="en-US" sz="2400" kern="1200" dirty="0" smtClean="0">
                          <a:effectLst/>
                        </a:rPr>
                        <a:t>1,615,653</a:t>
                      </a:r>
                      <a:endParaRPr lang="it-IT" sz="2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4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ChangeArrowheads="1"/>
          </p:cNvSpPr>
          <p:nvPr/>
        </p:nvSpPr>
        <p:spPr bwMode="auto">
          <a:xfrm>
            <a:off x="2159000" y="1411817"/>
            <a:ext cx="7586133" cy="320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917" tIns="60959" rIns="121917" bIns="60959">
            <a:spAutoFit/>
          </a:bodyPr>
          <a:lstStyle>
            <a:lvl1pPr marL="342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8585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85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indent="0" algn="just">
              <a:lnSpc>
                <a:spcPct val="150000"/>
              </a:lnSpc>
              <a:defRPr/>
            </a:pP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endParaRPr lang="it-IT" altLang="it-IT" sz="2667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it-IT" altLang="it-IT" sz="2667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3555" name="Rectangle 18"/>
          <p:cNvSpPr txBox="1">
            <a:spLocks noChangeArrowheads="1"/>
          </p:cNvSpPr>
          <p:nvPr/>
        </p:nvSpPr>
        <p:spPr bwMode="auto">
          <a:xfrm>
            <a:off x="2446867" y="260351"/>
            <a:ext cx="7969251" cy="672372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667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Study</a:t>
            </a:r>
            <a:r>
              <a:rPr lang="it-IT" altLang="it-IT" sz="2667" dirty="0" smtClean="0">
                <a:solidFill>
                  <a:srgbClr val="336699"/>
                </a:solidFill>
                <a:latin typeface="Arial" panose="020B0604020202020204" pitchFamily="34" charset="0"/>
              </a:rPr>
              <a:t> Data</a:t>
            </a:r>
            <a:endParaRPr lang="it-IT" altLang="it-IT" sz="2667" dirty="0">
              <a:solidFill>
                <a:srgbClr val="3366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46867" y="1189567"/>
            <a:ext cx="7586133" cy="422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917" tIns="60959" rIns="121917" bIns="60959">
            <a:spAutoFit/>
          </a:bodyPr>
          <a:lstStyle>
            <a:lvl1pPr marL="342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8585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85900" indent="-3429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ts val="3200"/>
              </a:lnSpc>
              <a:buFont typeface="Wingdings" panose="05000000000000000000" pitchFamily="2" charset="2"/>
              <a:buChar char="v"/>
              <a:defRPr/>
            </a:pP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List of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workers</a:t>
            </a: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in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each</a:t>
            </a: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cohort</a:t>
            </a: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, with f-u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updated</a:t>
            </a: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to 31.12.2013.</a:t>
            </a:r>
          </a:p>
          <a:p>
            <a:pPr marL="0" indent="0" algn="just">
              <a:lnSpc>
                <a:spcPts val="3200"/>
              </a:lnSpc>
              <a:defRPr/>
            </a:pP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Sex</a:t>
            </a: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Birthdate</a:t>
            </a: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Date of F-U</a:t>
            </a: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Status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at</a:t>
            </a: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f-u</a:t>
            </a: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Cause of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death</a:t>
            </a:r>
            <a:endParaRPr lang="it-IT" altLang="it-IT" sz="2667" b="0" dirty="0" smtClean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Work </a:t>
            </a:r>
            <a:r>
              <a:rPr lang="it-IT" altLang="it-IT" sz="2667" b="0" dirty="0" err="1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periods</a:t>
            </a:r>
            <a:r>
              <a:rPr lang="it-IT" altLang="it-IT" sz="2667" b="0" dirty="0" smtClean="0">
                <a:solidFill>
                  <a:srgbClr val="33669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(date start and end)</a:t>
            </a: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600160" lvl="1" indent="-609585" algn="just">
              <a:lnSpc>
                <a:spcPts val="3200"/>
              </a:lnSpc>
              <a:buFont typeface="Courier New" panose="02070309020205020404" pitchFamily="49" charset="0"/>
              <a:buChar char="o"/>
              <a:defRPr/>
            </a:pPr>
            <a:endParaRPr lang="it-IT" altLang="it-IT" sz="2667" b="0" dirty="0">
              <a:solidFill>
                <a:srgbClr val="33669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493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8"/>
          <p:cNvSpPr txBox="1">
            <a:spLocks noChangeArrowheads="1"/>
          </p:cNvSpPr>
          <p:nvPr/>
        </p:nvSpPr>
        <p:spPr bwMode="auto">
          <a:xfrm>
            <a:off x="2159000" y="260351"/>
            <a:ext cx="7969251" cy="863600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667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Year</a:t>
            </a:r>
            <a:r>
              <a:rPr lang="it-IT" altLang="it-IT" sz="2667" dirty="0" smtClean="0">
                <a:solidFill>
                  <a:srgbClr val="336699"/>
                </a:solidFill>
                <a:latin typeface="Arial" panose="020B0604020202020204" pitchFamily="34" charset="0"/>
              </a:rPr>
              <a:t> of first </a:t>
            </a:r>
            <a:r>
              <a:rPr lang="it-IT" altLang="it-IT" sz="2667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employment</a:t>
            </a:r>
            <a:r>
              <a:rPr lang="it-IT" altLang="it-IT" sz="2667" dirty="0" smtClean="0">
                <a:solidFill>
                  <a:srgbClr val="336699"/>
                </a:solidFill>
                <a:latin typeface="Arial" panose="020B0604020202020204" pitchFamily="34" charset="0"/>
              </a:rPr>
              <a:t> in the </a:t>
            </a:r>
            <a:r>
              <a:rPr lang="it-IT" altLang="it-IT" sz="2667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cohort</a:t>
            </a:r>
            <a:r>
              <a:rPr lang="it-IT" altLang="it-IT" sz="2667" dirty="0" smtClean="0">
                <a:solidFill>
                  <a:srgbClr val="336699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667" dirty="0">
                <a:solidFill>
                  <a:srgbClr val="336699"/>
                </a:solidFill>
                <a:latin typeface="Arial" panose="020B0604020202020204" pitchFamily="34" charset="0"/>
              </a:rPr>
              <a:t>(%)</a:t>
            </a: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26" name="Grafico 3"/>
          <p:cNvGraphicFramePr>
            <a:graphicFrameLocks/>
          </p:cNvGraphicFramePr>
          <p:nvPr/>
        </p:nvGraphicFramePr>
        <p:xfrm>
          <a:off x="2290234" y="1532467"/>
          <a:ext cx="7901517" cy="4845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hart" r:id="rId3" imgW="5938019" imgH="3639627" progId="Excel.Chart.8">
                  <p:embed/>
                </p:oleObj>
              </mc:Choice>
              <mc:Fallback>
                <p:oleObj name="Chart" r:id="rId3" imgW="5938019" imgH="363962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234" y="1532467"/>
                        <a:ext cx="7901517" cy="48450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25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8"/>
          <p:cNvSpPr txBox="1">
            <a:spLocks noChangeArrowheads="1"/>
          </p:cNvSpPr>
          <p:nvPr/>
        </p:nvSpPr>
        <p:spPr bwMode="auto">
          <a:xfrm>
            <a:off x="2159000" y="165101"/>
            <a:ext cx="7969251" cy="641351"/>
          </a:xfrm>
          <a:prstGeom prst="rect">
            <a:avLst/>
          </a:prstGeom>
          <a:solidFill>
            <a:srgbClr val="EEEFF0">
              <a:alpha val="50195"/>
            </a:srgbClr>
          </a:solidFill>
          <a:ln w="9525">
            <a:solidFill>
              <a:srgbClr val="2D5C8A">
                <a:alpha val="49019"/>
              </a:srgbClr>
            </a:solidFill>
            <a:miter lim="800000"/>
            <a:headEnd/>
            <a:tailEnd/>
          </a:ln>
        </p:spPr>
        <p:txBody>
          <a:bodyPr lIns="76705" tIns="38351" rIns="76705" bIns="38351"/>
          <a:lstStyle>
            <a:lvl1pPr marL="212725" indent="-212725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r>
              <a:rPr lang="it-IT" altLang="it-IT" sz="2400" dirty="0" smtClean="0">
                <a:solidFill>
                  <a:srgbClr val="336699"/>
                </a:solidFill>
                <a:latin typeface="Arial" panose="020B0604020202020204" pitchFamily="34" charset="0"/>
              </a:rPr>
              <a:t>Status </a:t>
            </a:r>
            <a:r>
              <a:rPr lang="it-IT" altLang="it-IT" sz="2400" dirty="0" err="1" smtClean="0">
                <a:solidFill>
                  <a:srgbClr val="336699"/>
                </a:solidFill>
                <a:latin typeface="Arial" panose="020B0604020202020204" pitchFamily="34" charset="0"/>
              </a:rPr>
              <a:t>at</a:t>
            </a:r>
            <a:r>
              <a:rPr lang="it-IT" altLang="it-IT" sz="2400" dirty="0" smtClean="0">
                <a:solidFill>
                  <a:srgbClr val="336699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dirty="0" err="1">
                <a:solidFill>
                  <a:srgbClr val="336699"/>
                </a:solidFill>
                <a:latin typeface="Arial" panose="020B0604020202020204" pitchFamily="34" charset="0"/>
              </a:rPr>
              <a:t>follow</a:t>
            </a:r>
            <a:r>
              <a:rPr lang="it-IT" altLang="it-IT" sz="2400" dirty="0">
                <a:solidFill>
                  <a:srgbClr val="336699"/>
                </a:solidFill>
                <a:latin typeface="Arial" panose="020B0604020202020204" pitchFamily="34" charset="0"/>
              </a:rPr>
              <a:t> up (%)</a:t>
            </a:r>
          </a:p>
          <a:p>
            <a:pPr algn="ctr">
              <a:spcBef>
                <a:spcPct val="20000"/>
              </a:spcBef>
              <a:buClr>
                <a:srgbClr val="336699"/>
              </a:buClr>
              <a:buSzPct val="80000"/>
            </a:pPr>
            <a:endParaRPr lang="it-IT" altLang="it-IT" sz="2400" dirty="0">
              <a:solidFill>
                <a:srgbClr val="3366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50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244317"/>
              </p:ext>
            </p:extLst>
          </p:nvPr>
        </p:nvGraphicFramePr>
        <p:xfrm>
          <a:off x="2212865" y="1307252"/>
          <a:ext cx="7639050" cy="480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Foglio di lavoro" r:id="rId5" imgW="5730240" imgH="3604332" progId="Excel.Sheet.8">
                  <p:embed/>
                </p:oleObj>
              </mc:Choice>
              <mc:Fallback>
                <p:oleObj name="Foglio di lavoro" r:id="rId5" imgW="5730240" imgH="3604332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865" y="1307252"/>
                        <a:ext cx="7639050" cy="480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68"/>
          <p:cNvSpPr txBox="1">
            <a:spLocks noChangeArrowheads="1"/>
          </p:cNvSpPr>
          <p:nvPr/>
        </p:nvSpPr>
        <p:spPr bwMode="auto">
          <a:xfrm>
            <a:off x="2266999" y="6277001"/>
            <a:ext cx="7488767" cy="36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9" rIns="121917" bIns="60959">
            <a:spAutoFit/>
          </a:bodyPr>
          <a:lstStyle>
            <a:lvl1pPr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68580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 altLang="it-IT" sz="1600" b="0" dirty="0">
                <a:solidFill>
                  <a:srgbClr val="2D2D8A"/>
                </a:solidFill>
                <a:latin typeface="Arial" panose="020B0604020202020204" pitchFamily="34" charset="0"/>
              </a:rPr>
              <a:t>5% </a:t>
            </a:r>
            <a:r>
              <a:rPr kumimoji="0" lang="it-IT" altLang="it-IT" sz="1600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of </a:t>
            </a:r>
            <a:r>
              <a:rPr kumimoji="0" lang="it-IT" altLang="it-IT" sz="1600" b="0" dirty="0" err="1" smtClean="0">
                <a:solidFill>
                  <a:srgbClr val="2D2D8A"/>
                </a:solidFill>
                <a:latin typeface="Arial" panose="020B0604020202020204" pitchFamily="34" charset="0"/>
              </a:rPr>
              <a:t>causes</a:t>
            </a:r>
            <a:r>
              <a:rPr kumimoji="0" lang="it-IT" altLang="it-IT" sz="1600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 of </a:t>
            </a:r>
            <a:r>
              <a:rPr kumimoji="0" lang="it-IT" altLang="it-IT" sz="1600" b="0" dirty="0" err="1" smtClean="0">
                <a:solidFill>
                  <a:srgbClr val="2D2D8A"/>
                </a:solidFill>
                <a:latin typeface="Arial" panose="020B0604020202020204" pitchFamily="34" charset="0"/>
              </a:rPr>
              <a:t>death</a:t>
            </a:r>
            <a:r>
              <a:rPr kumimoji="0" lang="it-IT" altLang="it-IT" sz="1600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 </a:t>
            </a:r>
            <a:r>
              <a:rPr kumimoji="0" lang="it-IT" altLang="it-IT" sz="1600" b="0" dirty="0" err="1" smtClean="0">
                <a:solidFill>
                  <a:srgbClr val="2D2D8A"/>
                </a:solidFill>
                <a:latin typeface="Arial" panose="020B0604020202020204" pitchFamily="34" charset="0"/>
              </a:rPr>
              <a:t>were</a:t>
            </a:r>
            <a:r>
              <a:rPr kumimoji="0" lang="it-IT" altLang="it-IT" sz="1600" b="0" dirty="0" smtClean="0">
                <a:solidFill>
                  <a:srgbClr val="2D2D8A"/>
                </a:solidFill>
                <a:latin typeface="Arial" panose="020B0604020202020204" pitchFamily="34" charset="0"/>
              </a:rPr>
              <a:t> </a:t>
            </a:r>
            <a:r>
              <a:rPr kumimoji="0" lang="it-IT" altLang="it-IT" sz="1600" b="0" dirty="0" err="1" smtClean="0">
                <a:solidFill>
                  <a:srgbClr val="2D2D8A"/>
                </a:solidFill>
                <a:latin typeface="Arial" panose="020B0604020202020204" pitchFamily="34" charset="0"/>
              </a:rPr>
              <a:t>unknown</a:t>
            </a:r>
            <a:endParaRPr kumimoji="0" lang="it-IT" altLang="it-IT" sz="1600" b="0" dirty="0">
              <a:solidFill>
                <a:srgbClr val="2D2D8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7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1190</Words>
  <Application>Microsoft Office PowerPoint</Application>
  <PresentationFormat>Widescreen</PresentationFormat>
  <Paragraphs>329</Paragraphs>
  <Slides>18</Slides>
  <Notes>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18</vt:i4>
      </vt:variant>
    </vt:vector>
  </HeadingPairs>
  <TitlesOfParts>
    <vt:vector size="29" baseType="lpstr">
      <vt:lpstr>ＭＳ Ｐゴシック</vt:lpstr>
      <vt:lpstr>ＭＳ Ｐゴシック</vt:lpstr>
      <vt:lpstr>Arial</vt:lpstr>
      <vt:lpstr>Calibri</vt:lpstr>
      <vt:lpstr>Calibri Light</vt:lpstr>
      <vt:lpstr>Courier New</vt:lpstr>
      <vt:lpstr>Times New Roman</vt:lpstr>
      <vt:lpstr>Wingdings</vt:lpstr>
      <vt:lpstr>Tema di Office</vt:lpstr>
      <vt:lpstr>Chart</vt:lpstr>
      <vt:lpstr>Foglio di lavoro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corrado magnani</dc:creator>
  <cp:lastModifiedBy>corrado magnani</cp:lastModifiedBy>
  <cp:revision>84</cp:revision>
  <cp:lastPrinted>2017-04-27T08:45:12Z</cp:lastPrinted>
  <dcterms:created xsi:type="dcterms:W3CDTF">2017-04-26T16:43:53Z</dcterms:created>
  <dcterms:modified xsi:type="dcterms:W3CDTF">2017-10-28T06:08:19Z</dcterms:modified>
</cp:coreProperties>
</file>