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27" r:id="rId4"/>
    <p:sldMasterId id="2147483741" r:id="rId5"/>
    <p:sldMasterId id="2147483755" r:id="rId6"/>
  </p:sldMasterIdLst>
  <p:notesMasterIdLst>
    <p:notesMasterId r:id="rId41"/>
  </p:notesMasterIdLst>
  <p:sldIdLst>
    <p:sldId id="256" r:id="rId7"/>
    <p:sldId id="263" r:id="rId8"/>
    <p:sldId id="345" r:id="rId9"/>
    <p:sldId id="278" r:id="rId10"/>
    <p:sldId id="277" r:id="rId11"/>
    <p:sldId id="289" r:id="rId12"/>
    <p:sldId id="354" r:id="rId13"/>
    <p:sldId id="308" r:id="rId14"/>
    <p:sldId id="377" r:id="rId15"/>
    <p:sldId id="386" r:id="rId16"/>
    <p:sldId id="290" r:id="rId17"/>
    <p:sldId id="389" r:id="rId18"/>
    <p:sldId id="375" r:id="rId19"/>
    <p:sldId id="376" r:id="rId20"/>
    <p:sldId id="374" r:id="rId21"/>
    <p:sldId id="306" r:id="rId22"/>
    <p:sldId id="360" r:id="rId23"/>
    <p:sldId id="359" r:id="rId24"/>
    <p:sldId id="365" r:id="rId25"/>
    <p:sldId id="314" r:id="rId26"/>
    <p:sldId id="379" r:id="rId27"/>
    <p:sldId id="300" r:id="rId28"/>
    <p:sldId id="381" r:id="rId29"/>
    <p:sldId id="385" r:id="rId30"/>
    <p:sldId id="367" r:id="rId31"/>
    <p:sldId id="372" r:id="rId32"/>
    <p:sldId id="347" r:id="rId33"/>
    <p:sldId id="384" r:id="rId34"/>
    <p:sldId id="368" r:id="rId35"/>
    <p:sldId id="331" r:id="rId36"/>
    <p:sldId id="390" r:id="rId37"/>
    <p:sldId id="387" r:id="rId38"/>
    <p:sldId id="346" r:id="rId39"/>
    <p:sldId id="373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00CC"/>
    <a:srgbClr val="00FFCC"/>
    <a:srgbClr val="FF00FF"/>
    <a:srgbClr val="00FF00"/>
    <a:srgbClr val="00FFFF"/>
    <a:srgbClr val="00FF99"/>
    <a:srgbClr val="FFE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556" autoAdjust="0"/>
    <p:restoredTop sz="93899" autoAdjust="0"/>
  </p:normalViewPr>
  <p:slideViewPr>
    <p:cSldViewPr snapToGrid="0">
      <p:cViewPr varScale="1">
        <p:scale>
          <a:sx n="68" d="100"/>
          <a:sy n="68" d="100"/>
        </p:scale>
        <p:origin x="8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2144"/>
    </p:cViewPr>
  </p:sorterViewPr>
  <p:notesViewPr>
    <p:cSldViewPr snapToGrid="0">
      <p:cViewPr varScale="1">
        <p:scale>
          <a:sx n="60" d="100"/>
          <a:sy n="60" d="100"/>
        </p:scale>
        <p:origin x="8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84393-12EA-42F6-9CF0-6AED4E65EF2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6B994-5B9B-4984-9778-63FD2912435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40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6B994-5B9B-4984-9778-63FD29124351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105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925FF4-F4E4-4F12-B2F4-8924FFD07E0C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13858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295CC-C3DF-4390-BCAF-553C2E25F9A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01290"/>
            <a:ext cx="5026025" cy="4359116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5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1F9EF-CF73-4129-AB5F-24B3B71A74F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56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9EBDE-11AD-49B2-9FD8-3BE1D9FA4E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01290"/>
            <a:ext cx="5026025" cy="4359116"/>
          </a:xfrm>
          <a:noFill/>
          <a:ln/>
        </p:spPr>
        <p:txBody>
          <a:bodyPr/>
          <a:lstStyle/>
          <a:p>
            <a:pPr eaLnBrk="1" hangingPunct="1"/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95158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99282-42CE-4EC6-90E0-2F00FD60586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45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656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6656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5E0F1-8CC5-4BF2-8AD8-9CA54F8ADC6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46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656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6656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5E0F1-8CC5-4BF2-8AD8-9CA54F8ADC6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3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1156E-89ED-467A-8686-6B894B7411D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9650" y="727075"/>
            <a:ext cx="4840288" cy="3632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24" y="4600580"/>
            <a:ext cx="5028353" cy="4359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404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1156E-89ED-467A-8686-6B894B7411D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9650" y="727075"/>
            <a:ext cx="4840288" cy="3632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24" y="4600580"/>
            <a:ext cx="5028353" cy="4359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404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D3ED10-5796-4570-881A-931EF3FE4CBE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01290"/>
            <a:ext cx="5026025" cy="4359116"/>
          </a:xfrm>
          <a:noFill/>
          <a:ln/>
        </p:spPr>
        <p:txBody>
          <a:bodyPr/>
          <a:lstStyle/>
          <a:p>
            <a:pPr eaLnBrk="1" hangingPunct="1"/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640071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39E05-7B55-4D48-A4FD-DE28ADA861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01290"/>
            <a:ext cx="5026025" cy="4359116"/>
          </a:xfrm>
          <a:noFill/>
          <a:ln/>
        </p:spPr>
        <p:txBody>
          <a:bodyPr/>
          <a:lstStyle/>
          <a:p>
            <a:pPr eaLnBrk="1" hangingPunct="1"/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6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D11BA-C8D9-473F-A56F-2ADB36DC000E}" type="slidenum">
              <a:rPr kumimoji="0" lang="en-US" altLang="cs-CZ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cs-CZ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93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6B994-5B9B-4984-9778-63FD29124351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5019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1156E-89ED-467A-8686-6B894B7411D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9650" y="727075"/>
            <a:ext cx="4840288" cy="3632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24" y="4600580"/>
            <a:ext cx="5028353" cy="4359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1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B31D5-D92D-4A45-B88C-A382E96E882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01290"/>
            <a:ext cx="5026025" cy="4359116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E9E82-B342-49A6-9D86-CB747E420E79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01290"/>
            <a:ext cx="5026025" cy="4359116"/>
          </a:xfrm>
          <a:noFill/>
          <a:ln/>
        </p:spPr>
        <p:txBody>
          <a:bodyPr/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1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00BC2F-BD75-4536-B888-56B0B0974659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01290"/>
            <a:ext cx="5026025" cy="4359116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06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6B994-5B9B-4984-9778-63FD29124351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54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6349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E677CA-20A6-4AB0-B5ED-633E08197CC4}" type="slidenum">
              <a:rPr lang="cs-CZ" altLang="cs-CZ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566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B30C8-0C20-447F-B1FF-07721DBDAA00}" type="slidenum">
              <a:rPr lang="en-US"/>
              <a:pPr/>
              <a:t>11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5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9984F-1DB0-4B3C-8704-97746BC56981}" type="slidenum">
              <a:rPr lang="en-US"/>
              <a:pPr/>
              <a:t>12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Memory Quotient (</a:t>
            </a:r>
            <a:r>
              <a:rPr lang="en-US" sz="800" dirty="0" err="1"/>
              <a:t>MQ</a:t>
            </a:r>
            <a:r>
              <a:rPr lang="en-US" sz="800" dirty="0"/>
              <a:t> </a:t>
            </a:r>
            <a:r>
              <a:rPr lang="en-US" sz="800" dirty="0" err="1"/>
              <a:t>WMS</a:t>
            </a:r>
            <a:r>
              <a:rPr lang="en-US" sz="800" dirty="0"/>
              <a:t>) </a:t>
            </a:r>
          </a:p>
          <a:p>
            <a:r>
              <a:rPr lang="en-US" sz="800" dirty="0"/>
              <a:t>Full Scale IQ WAIS-R test  </a:t>
            </a:r>
          </a:p>
          <a:p>
            <a:r>
              <a:rPr lang="en-US" sz="800" dirty="0"/>
              <a:t>Impairment Index  </a:t>
            </a:r>
            <a:r>
              <a:rPr lang="en-US" sz="800" dirty="0" err="1"/>
              <a:t>HRNB</a:t>
            </a:r>
            <a:r>
              <a:rPr lang="en-US" sz="800" dirty="0"/>
              <a:t> </a:t>
            </a:r>
          </a:p>
          <a:p>
            <a:r>
              <a:rPr lang="en-US" sz="800" dirty="0"/>
              <a:t>Category Test </a:t>
            </a:r>
            <a:r>
              <a:rPr lang="en-US" sz="800" dirty="0" err="1"/>
              <a:t>HRNB</a:t>
            </a:r>
            <a:r>
              <a:rPr lang="en-US" sz="800" dirty="0"/>
              <a:t> (2004)</a:t>
            </a:r>
            <a:endParaRPr lang="cs-CZ" sz="800" dirty="0"/>
          </a:p>
          <a:p>
            <a:endParaRPr lang="cs-CZ" sz="800" dirty="0"/>
          </a:p>
          <a:p>
            <a:r>
              <a:rPr lang="en-US" sz="800" dirty="0">
                <a:solidFill>
                  <a:srgbClr val="CC0099"/>
                </a:solidFill>
              </a:rPr>
              <a:t>Highest cholesterol (1996)</a:t>
            </a:r>
          </a:p>
          <a:p>
            <a:r>
              <a:rPr lang="cs-CZ" sz="800" dirty="0" err="1">
                <a:solidFill>
                  <a:srgbClr val="CC0099"/>
                </a:solidFill>
              </a:rPr>
              <a:t>and</a:t>
            </a:r>
            <a:r>
              <a:rPr lang="cs-CZ" sz="800" dirty="0">
                <a:solidFill>
                  <a:srgbClr val="CC0099"/>
                </a:solidFill>
              </a:rPr>
              <a:t> </a:t>
            </a:r>
            <a:r>
              <a:rPr lang="cs-CZ" sz="800" dirty="0" err="1">
                <a:solidFill>
                  <a:srgbClr val="CC0099"/>
                </a:solidFill>
              </a:rPr>
              <a:t>neuropsychological</a:t>
            </a:r>
            <a:r>
              <a:rPr lang="cs-CZ" sz="800" dirty="0">
                <a:solidFill>
                  <a:srgbClr val="CC0099"/>
                </a:solidFill>
              </a:rPr>
              <a:t> </a:t>
            </a:r>
            <a:r>
              <a:rPr lang="cs-CZ" sz="800" dirty="0" err="1">
                <a:solidFill>
                  <a:srgbClr val="CC0099"/>
                </a:solidFill>
              </a:rPr>
              <a:t>impairment</a:t>
            </a:r>
            <a:endParaRPr lang="en-US" sz="800" dirty="0">
              <a:solidFill>
                <a:srgbClr val="CC0099"/>
              </a:solidFill>
            </a:endParaRPr>
          </a:p>
          <a:p>
            <a:r>
              <a:rPr lang="en-US" sz="800" dirty="0"/>
              <a:t>Full Scale IQ WAIS-R test </a:t>
            </a:r>
          </a:p>
          <a:p>
            <a:r>
              <a:rPr lang="en-US" sz="800" dirty="0"/>
              <a:t>Impairment Index </a:t>
            </a:r>
            <a:r>
              <a:rPr lang="en-US" sz="800" dirty="0" err="1"/>
              <a:t>HRNB</a:t>
            </a:r>
            <a:endParaRPr lang="en-US" sz="800" dirty="0"/>
          </a:p>
          <a:p>
            <a:r>
              <a:rPr lang="en-US" sz="800" dirty="0"/>
              <a:t>Category Test </a:t>
            </a:r>
            <a:r>
              <a:rPr lang="en-US" sz="800" dirty="0" err="1"/>
              <a:t>HRNB</a:t>
            </a:r>
            <a:endParaRPr lang="en-US" sz="800" dirty="0">
              <a:latin typeface="Times New Roman" pitchFamily="18" charset="0"/>
            </a:endParaRPr>
          </a:p>
          <a:p>
            <a:endParaRPr lang="cs-CZ" sz="800" dirty="0"/>
          </a:p>
          <a:p>
            <a:r>
              <a:rPr lang="en-US" sz="700" b="1" dirty="0" err="1"/>
              <a:t>Poruchy</a:t>
            </a:r>
            <a:r>
              <a:rPr lang="en-US" sz="700" b="1" dirty="0"/>
              <a:t> </a:t>
            </a:r>
            <a:r>
              <a:rPr lang="en-US" sz="700" b="1" dirty="0" err="1"/>
              <a:t>kognitivních</a:t>
            </a:r>
            <a:r>
              <a:rPr lang="en-US" sz="700" b="1" dirty="0"/>
              <a:t> </a:t>
            </a:r>
            <a:r>
              <a:rPr lang="en-US" sz="700" b="1" dirty="0" err="1"/>
              <a:t>funkcí</a:t>
            </a:r>
            <a:r>
              <a:rPr lang="en-US" sz="700" b="1" dirty="0"/>
              <a:t> </a:t>
            </a:r>
            <a:r>
              <a:rPr lang="en-US" sz="700" b="1" dirty="0" err="1"/>
              <a:t>prokázané</a:t>
            </a:r>
            <a:r>
              <a:rPr lang="en-US" sz="700" b="1" dirty="0"/>
              <a:t> v </a:t>
            </a:r>
            <a:r>
              <a:rPr lang="en-US" sz="700" b="1" dirty="0" err="1"/>
              <a:t>psychologických</a:t>
            </a:r>
            <a:r>
              <a:rPr lang="en-US" sz="700" b="1" dirty="0"/>
              <a:t> </a:t>
            </a:r>
            <a:r>
              <a:rPr lang="en-US" sz="700" b="1" dirty="0" err="1"/>
              <a:t>testech</a:t>
            </a:r>
            <a:r>
              <a:rPr lang="en-US" sz="700" b="1" dirty="0"/>
              <a:t> v </a:t>
            </a:r>
            <a:r>
              <a:rPr lang="en-US" sz="700" b="1" dirty="0" err="1"/>
              <a:t>řadě</a:t>
            </a:r>
            <a:r>
              <a:rPr lang="en-US" sz="700" b="1" dirty="0"/>
              <a:t> </a:t>
            </a:r>
            <a:r>
              <a:rPr lang="en-US" sz="700" b="1" dirty="0" err="1"/>
              <a:t>případů</a:t>
            </a:r>
            <a:r>
              <a:rPr lang="en-US" sz="700" b="1" dirty="0"/>
              <a:t>  </a:t>
            </a:r>
            <a:r>
              <a:rPr lang="en-US" sz="700" b="1" dirty="0" err="1"/>
              <a:t>korelovaly</a:t>
            </a:r>
            <a:r>
              <a:rPr lang="en-US" sz="700" b="1" dirty="0"/>
              <a:t> s </a:t>
            </a:r>
            <a:r>
              <a:rPr lang="en-US" sz="700" b="1" dirty="0" err="1"/>
              <a:t>koncentrací</a:t>
            </a:r>
            <a:r>
              <a:rPr lang="en-US" sz="700" b="1" dirty="0"/>
              <a:t> </a:t>
            </a:r>
            <a:r>
              <a:rPr lang="en-US" sz="700" b="1" dirty="0" err="1"/>
              <a:t>dioxinu</a:t>
            </a:r>
            <a:r>
              <a:rPr lang="en-US" sz="700" b="1" dirty="0"/>
              <a:t> v </a:t>
            </a:r>
            <a:r>
              <a:rPr lang="en-US" sz="700" b="1" dirty="0" err="1"/>
              <a:t>krvi</a:t>
            </a:r>
            <a:r>
              <a:rPr lang="en-US" sz="700" b="1" dirty="0"/>
              <a:t>. </a:t>
            </a:r>
          </a:p>
          <a:p>
            <a:endParaRPr lang="en-US" sz="700" b="1" dirty="0"/>
          </a:p>
          <a:p>
            <a:r>
              <a:rPr lang="en-US" sz="700" b="1" dirty="0"/>
              <a:t>Index </a:t>
            </a:r>
            <a:r>
              <a:rPr lang="en-US" sz="700" b="1" dirty="0" err="1"/>
              <a:t>oslabení</a:t>
            </a:r>
            <a:r>
              <a:rPr lang="en-US" sz="700" b="1" dirty="0"/>
              <a:t> </a:t>
            </a:r>
            <a:r>
              <a:rPr lang="en-US" sz="700" b="1" dirty="0" err="1"/>
              <a:t>HRNB</a:t>
            </a:r>
            <a:r>
              <a:rPr lang="en-US" sz="700" b="1" dirty="0"/>
              <a:t> </a:t>
            </a:r>
          </a:p>
          <a:p>
            <a:r>
              <a:rPr lang="en-US" sz="700" b="1" dirty="0"/>
              <a:t>(</a:t>
            </a:r>
            <a:r>
              <a:rPr lang="en-US" sz="700" b="1" dirty="0" err="1"/>
              <a:t>norma</a:t>
            </a:r>
            <a:r>
              <a:rPr lang="en-US" sz="700" b="1" dirty="0"/>
              <a:t> 0,0-0,40)</a:t>
            </a:r>
            <a:r>
              <a:rPr lang="en-US" sz="700" dirty="0"/>
              <a:t> </a:t>
            </a:r>
          </a:p>
          <a:p>
            <a:r>
              <a:rPr lang="en-US" sz="700" dirty="0"/>
              <a:t>1996……… 0,45 </a:t>
            </a:r>
          </a:p>
          <a:p>
            <a:r>
              <a:rPr lang="en-US" sz="700" dirty="0"/>
              <a:t>2001……….0,58</a:t>
            </a:r>
          </a:p>
          <a:p>
            <a:r>
              <a:rPr lang="en-US" sz="700" dirty="0"/>
              <a:t>2004……… 0,58</a:t>
            </a:r>
          </a:p>
          <a:p>
            <a:r>
              <a:rPr lang="en-US" sz="600" dirty="0" err="1"/>
              <a:t>PREISS</a:t>
            </a:r>
            <a:r>
              <a:rPr lang="en-US" sz="600" dirty="0"/>
              <a:t> J: </a:t>
            </a:r>
            <a:r>
              <a:rPr lang="en-GB" sz="600" dirty="0">
                <a:cs typeface="Times New Roman" pitchFamily="18" charset="0"/>
              </a:rPr>
              <a:t>Experience with the Czech version of Wechsler Memory Scale-Revised (</a:t>
            </a:r>
            <a:r>
              <a:rPr lang="en-GB" sz="600" dirty="0" err="1">
                <a:cs typeface="Times New Roman" pitchFamily="18" charset="0"/>
              </a:rPr>
              <a:t>WMS</a:t>
            </a:r>
            <a:r>
              <a:rPr lang="en-GB" sz="600" dirty="0">
                <a:cs typeface="Times New Roman" pitchFamily="18" charset="0"/>
              </a:rPr>
              <a:t>-R) in</a:t>
            </a:r>
            <a:r>
              <a:rPr lang="en-GB" sz="600" u="sng" dirty="0">
                <a:cs typeface="Times New Roman" pitchFamily="18" charset="0"/>
              </a:rPr>
              <a:t> neurological and </a:t>
            </a:r>
            <a:r>
              <a:rPr lang="en-GB" sz="600" u="sng" dirty="0" err="1">
                <a:cs typeface="Times New Roman" pitchFamily="18" charset="0"/>
              </a:rPr>
              <a:t>psychiatrical</a:t>
            </a:r>
            <a:r>
              <a:rPr lang="en-GB" sz="600" u="sng" dirty="0">
                <a:cs typeface="Times New Roman" pitchFamily="18" charset="0"/>
              </a:rPr>
              <a:t> patients</a:t>
            </a:r>
            <a:r>
              <a:rPr lang="en-US" sz="600" u="sng" dirty="0"/>
              <a:t> </a:t>
            </a:r>
            <a:r>
              <a:rPr lang="en-US" sz="700" dirty="0"/>
              <a:t>p &lt; 0,01 </a:t>
            </a:r>
            <a:endParaRPr lang="en-US" sz="600" dirty="0"/>
          </a:p>
          <a:p>
            <a:r>
              <a:rPr lang="en-US" sz="700" dirty="0" err="1"/>
              <a:t>Normální</a:t>
            </a:r>
            <a:r>
              <a:rPr lang="en-US" sz="700" dirty="0"/>
              <a:t> </a:t>
            </a:r>
            <a:r>
              <a:rPr lang="en-US" sz="700" dirty="0" err="1"/>
              <a:t>výsledky</a:t>
            </a:r>
            <a:r>
              <a:rPr lang="en-US" sz="700" dirty="0"/>
              <a:t> </a:t>
            </a:r>
            <a:r>
              <a:rPr lang="en-US" sz="700" dirty="0" err="1"/>
              <a:t>byly</a:t>
            </a:r>
            <a:r>
              <a:rPr lang="en-US" sz="700" dirty="0"/>
              <a:t> </a:t>
            </a:r>
            <a:r>
              <a:rPr lang="en-US" sz="700" dirty="0" err="1"/>
              <a:t>zjištěny</a:t>
            </a:r>
            <a:r>
              <a:rPr lang="en-US" sz="700" dirty="0"/>
              <a:t> </a:t>
            </a:r>
            <a:r>
              <a:rPr lang="en-US" sz="700" dirty="0" err="1"/>
              <a:t>jen</a:t>
            </a:r>
            <a:r>
              <a:rPr lang="en-US" sz="700" dirty="0"/>
              <a:t> u </a:t>
            </a:r>
            <a:r>
              <a:rPr lang="en-US" sz="700" dirty="0" err="1"/>
              <a:t>osob</a:t>
            </a:r>
            <a:r>
              <a:rPr lang="en-US" sz="700" dirty="0"/>
              <a:t> pod 94 </a:t>
            </a:r>
            <a:r>
              <a:rPr lang="en-US" sz="700" dirty="0" err="1"/>
              <a:t>ppg</a:t>
            </a:r>
            <a:r>
              <a:rPr lang="en-US" sz="700" dirty="0"/>
              <a:t> (</a:t>
            </a:r>
            <a:r>
              <a:rPr lang="en-US" sz="700" dirty="0" err="1"/>
              <a:t>osoby</a:t>
            </a:r>
            <a:r>
              <a:rPr lang="en-US" sz="700" dirty="0"/>
              <a:t> 9 a 11) </a:t>
            </a:r>
          </a:p>
          <a:p>
            <a:r>
              <a:rPr lang="en-US" sz="700" dirty="0"/>
              <a:t>Index </a:t>
            </a:r>
            <a:r>
              <a:rPr lang="en-US" sz="700" dirty="0" err="1"/>
              <a:t>oslabení</a:t>
            </a:r>
            <a:r>
              <a:rPr lang="en-US" sz="700" dirty="0"/>
              <a:t> </a:t>
            </a:r>
            <a:r>
              <a:rPr lang="en-US" sz="700" dirty="0" err="1"/>
              <a:t>HRNB</a:t>
            </a:r>
            <a:r>
              <a:rPr lang="en-US" sz="700" dirty="0"/>
              <a:t> 0,45 </a:t>
            </a:r>
            <a:r>
              <a:rPr lang="en-US" sz="700" dirty="0" err="1"/>
              <a:t>současně</a:t>
            </a:r>
            <a:r>
              <a:rPr lang="en-US" sz="700" dirty="0"/>
              <a:t> </a:t>
            </a:r>
            <a:r>
              <a:rPr lang="en-US" sz="700" dirty="0" err="1"/>
              <a:t>významné</a:t>
            </a:r>
            <a:r>
              <a:rPr lang="en-US" sz="700" dirty="0"/>
              <a:t> </a:t>
            </a:r>
            <a:r>
              <a:rPr lang="en-US" sz="700" dirty="0" err="1"/>
              <a:t>korelace</a:t>
            </a:r>
            <a:r>
              <a:rPr lang="en-US" sz="700" dirty="0"/>
              <a:t> s </a:t>
            </a:r>
            <a:r>
              <a:rPr lang="en-US" sz="700" dirty="0" err="1"/>
              <a:t>koncentrací</a:t>
            </a:r>
            <a:r>
              <a:rPr lang="en-US" sz="700" dirty="0"/>
              <a:t> </a:t>
            </a:r>
            <a:r>
              <a:rPr lang="en-US" sz="700" dirty="0" err="1"/>
              <a:t>cholesterolu</a:t>
            </a:r>
            <a:r>
              <a:rPr lang="en-US" sz="700" dirty="0"/>
              <a:t> v </a:t>
            </a:r>
            <a:r>
              <a:rPr lang="en-US" sz="700" dirty="0" err="1"/>
              <a:t>krvi</a:t>
            </a:r>
            <a:endParaRPr lang="en-US" sz="700" dirty="0"/>
          </a:p>
          <a:p>
            <a:r>
              <a:rPr lang="en-US" sz="700" dirty="0"/>
              <a:t>USA </a:t>
            </a:r>
            <a:r>
              <a:rPr lang="en-US" sz="700" dirty="0" err="1"/>
              <a:t>veteráni</a:t>
            </a:r>
            <a:r>
              <a:rPr lang="en-US" sz="700" dirty="0"/>
              <a:t> –u </a:t>
            </a:r>
            <a:r>
              <a:rPr lang="en-US" sz="700" dirty="0" err="1"/>
              <a:t>nejvíce</a:t>
            </a:r>
            <a:r>
              <a:rPr lang="en-US" sz="700" dirty="0"/>
              <a:t> </a:t>
            </a:r>
            <a:r>
              <a:rPr lang="en-US" sz="700" dirty="0" err="1"/>
              <a:t>exponovaných</a:t>
            </a:r>
            <a:r>
              <a:rPr lang="en-US" sz="700" dirty="0"/>
              <a:t> </a:t>
            </a:r>
            <a:r>
              <a:rPr lang="en-US" sz="700" dirty="0" err="1"/>
              <a:t>náznak</a:t>
            </a:r>
            <a:r>
              <a:rPr lang="en-US" sz="700" dirty="0"/>
              <a:t> </a:t>
            </a:r>
            <a:r>
              <a:rPr lang="en-US" sz="700" dirty="0" err="1"/>
              <a:t>poruchy</a:t>
            </a:r>
            <a:r>
              <a:rPr lang="en-US" sz="700" dirty="0"/>
              <a:t> </a:t>
            </a:r>
            <a:r>
              <a:rPr lang="en-US" sz="700" dirty="0" err="1"/>
              <a:t>kognit</a:t>
            </a:r>
            <a:r>
              <a:rPr lang="en-US" sz="700" dirty="0"/>
              <a:t>. </a:t>
            </a:r>
            <a:r>
              <a:rPr lang="en-US" sz="700" dirty="0" err="1"/>
              <a:t>funkcí</a:t>
            </a:r>
            <a:r>
              <a:rPr lang="en-US" sz="700" dirty="0"/>
              <a:t> </a:t>
            </a:r>
          </a:p>
          <a:p>
            <a:r>
              <a:rPr lang="en-US" sz="500" dirty="0"/>
              <a:t>Barrett et al. 2001Serum dioxin and cognitive functioning among veterans of Operation Ranch </a:t>
            </a:r>
            <a:r>
              <a:rPr lang="en-US" sz="500" dirty="0" err="1"/>
              <a:t>Hand.Neurotoxicology</a:t>
            </a:r>
            <a:r>
              <a:rPr lang="en-US" sz="500" dirty="0"/>
              <a:t>. 2001 Aug;22(4):491-502. </a:t>
            </a:r>
          </a:p>
          <a:p>
            <a:r>
              <a:rPr lang="en-US" sz="500" dirty="0" err="1"/>
              <a:t>Michalek</a:t>
            </a:r>
            <a:r>
              <a:rPr lang="en-US" sz="500" dirty="0"/>
              <a:t> et al. Serum dioxin and psychological functioning in U.S. Air Force veterans of the Vietnam War. Mil Med. 2003 Feb;168(2):153-9. </a:t>
            </a:r>
          </a:p>
          <a:p>
            <a:endParaRPr lang="en-US" sz="500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5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1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74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7607-2DFC-4759-A726-125E87834E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98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A7034-D355-4FFD-A755-A806B9FA84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050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68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975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239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75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553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53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43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681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188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988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21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612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A7034-D355-4FFD-A755-A806B9FA84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050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63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324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915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32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7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858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511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977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81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753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53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47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91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843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52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6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892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4496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196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231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45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889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657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738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7607-2DFC-4759-A726-125E87834E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84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A7034-D355-4FFD-A755-A806B9FA84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0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030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CEFE-5368-429C-9A39-646A453D010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77277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1FF86-522E-4E55-8088-1B7BBA4D7D1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36717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8EDCA-7F61-4368-BDC5-3D9983377EA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39067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DC58-F4A9-46D4-94C8-258144346C3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94245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ADBAF-CB92-4489-916C-E2B8B926446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30715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BEE2C-9690-4460-96BB-72CD84CC047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58143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31C08-80C1-455C-B8FD-84C23C43E45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6947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F7F94-4404-4D93-94D2-D2B6505CB78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75043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0D28-5876-49BC-80EA-C7EB1E29CC0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48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2B93A-AC35-4126-8B3A-89919192E9F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1548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36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0CDD8-E6E7-4196-9342-B49D1D4BE2C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76247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8C3BBC6-7BB9-4ED0-8C17-51CE24D0689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5232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ACEE80-EB32-4206-885A-B1C80EB019E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88092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9402B-4CA9-4E80-9FFB-609363A551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7527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BF68F-5D4F-44C4-B29E-78FF607541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1898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424F9-B0EF-49B2-B749-8DE92F340B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2870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3A176-8D64-47B3-9155-A680EDB18D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70821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39C98-27E6-4332-8320-3AC7BB0373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5084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84E72-8249-425D-BEAF-A13B9321E4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92498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306DA-9479-4160-91A6-6B30CAF9B3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713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169150-A6B6-4A38-BF9E-FA3DBDAAC9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71875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1C31A-FC04-4DBA-8ECA-4675BD03D6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64825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1B726-357A-4D8D-8E48-B8243985EC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8329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30B07-F0FC-4047-B378-D03C271F78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11821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90E82-2BDD-451A-BE08-3F25A82821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6911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4ECF1-90B7-425C-A1FA-3C3A5E1194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96549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4437C-4588-410E-A417-3F60354555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199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9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6E92-5E7F-4C2A-9AA6-1A17868895A0}" type="datetimeFigureOut">
              <a:rPr lang="en-US" smtClean="0"/>
              <a:t>10/28/2017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C59F-E817-4C50-A321-96BB3C21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0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22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C799-08F4-4612-8461-A818DF7E6DC9}" type="datetimeFigureOut">
              <a:rPr lang="cs-CZ" smtClean="0"/>
              <a:t>28.10.2017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2B611-4260-4FEF-8E68-ACE8DE2ABF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16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AB22-01E1-48B4-894E-60D0B0A55D5C}" type="datetimeFigureOut">
              <a:rPr lang="cs-CZ" smtClean="0"/>
              <a:pPr/>
              <a:t>28.10.2017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C91B-6124-464E-B787-B04BCFB0BA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39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/>
            </a:lvl1pPr>
          </a:lstStyle>
          <a:p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u="none"/>
            </a:lvl1pPr>
          </a:lstStyle>
          <a:p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/>
            </a:lvl1pPr>
          </a:lstStyle>
          <a:p>
            <a:fld id="{E08BB872-9AF7-4DA8-A2B6-D8C67429A21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8632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0A72174-5E13-4DFF-AE3C-646E867B80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887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500188"/>
          </a:xfrm>
          <a:solidFill>
            <a:srgbClr val="FFE161"/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2,3,7,8-TCDD BODY BURDEN AND HEATH IMPACTS </a:t>
            </a:r>
            <a:b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PATIENTS 50 YEARS AFTER THE INTOXICATION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9909" y="1819658"/>
            <a:ext cx="7710912" cy="1655762"/>
          </a:xfrm>
        </p:spPr>
        <p:txBody>
          <a:bodyPr/>
          <a:lstStyle/>
          <a:p>
            <a:r>
              <a:rPr lang="en-GB" b="1" dirty="0"/>
              <a:t>Daniela Pelclova</a:t>
            </a:r>
            <a:endParaRPr lang="cs-CZ" sz="2800" b="1" dirty="0"/>
          </a:p>
          <a:p>
            <a:r>
              <a:rPr lang="en-GB" sz="1800" i="1" dirty="0"/>
              <a:t>Department of Occupational Medicine, First Medical Faculty, </a:t>
            </a:r>
            <a:endParaRPr lang="cs-CZ" sz="1800" i="1" dirty="0"/>
          </a:p>
          <a:p>
            <a:r>
              <a:rPr lang="en-GB" sz="1800" i="1" dirty="0"/>
              <a:t>Charles University and General University Hospital, Prague, Czech Republic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125" r="23186" b="36458"/>
          <a:stretch>
            <a:fillRect/>
          </a:stretch>
        </p:blipFill>
        <p:spPr bwMode="auto">
          <a:xfrm>
            <a:off x="2468932" y="3056021"/>
            <a:ext cx="4172866" cy="33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39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5"/>
    </mc:Choice>
    <mc:Fallback>
      <p:transition spd="slow" advTm="306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err="1"/>
              <a:t>Total</a:t>
            </a:r>
            <a:r>
              <a:rPr lang="cs-CZ" sz="3600" b="1" dirty="0"/>
              <a:t> TCDD body deposit</a:t>
            </a:r>
            <a:br>
              <a:rPr lang="cs-CZ" sz="3600" b="1" dirty="0"/>
            </a:br>
            <a:r>
              <a:rPr lang="cs-CZ" sz="3600" b="1" dirty="0" err="1"/>
              <a:t>median</a:t>
            </a:r>
            <a:r>
              <a:rPr lang="cs-CZ" sz="3600" b="1" dirty="0"/>
              <a:t> 3.9 (0.8-11.7) µg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23"/>
          <a:stretch/>
        </p:blipFill>
        <p:spPr>
          <a:xfrm>
            <a:off x="457200" y="1562493"/>
            <a:ext cx="813227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3035431" y="1894788"/>
            <a:ext cx="2832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Mean</a:t>
            </a: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TCDD body deposit</a:t>
            </a:r>
          </a:p>
        </p:txBody>
      </p:sp>
    </p:spTree>
    <p:extLst>
      <p:ext uri="{BB962C8B-B14F-4D97-AF65-F5344CB8AC3E}">
        <p14:creationId xmlns:p14="http://schemas.microsoft.com/office/powerpoint/2010/main" val="16693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71650"/>
          </a:xfrm>
          <a:solidFill>
            <a:srgbClr val="FFC000">
              <a:alpha val="63000"/>
            </a:srgbClr>
          </a:soli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sz="2400" b="1" dirty="0"/>
              <a:t>In 1996 </a:t>
            </a:r>
            <a:r>
              <a:rPr lang="cs-CZ" sz="2400" b="1" dirty="0" err="1"/>
              <a:t>first</a:t>
            </a:r>
            <a:r>
              <a:rPr lang="cs-CZ" sz="2400" b="1" dirty="0"/>
              <a:t> TCDD </a:t>
            </a:r>
            <a:r>
              <a:rPr lang="cs-CZ" sz="2400" b="1" dirty="0" err="1"/>
              <a:t>blood</a:t>
            </a:r>
            <a:r>
              <a:rPr lang="cs-CZ" sz="2400" b="1" dirty="0"/>
              <a:t> </a:t>
            </a:r>
            <a:r>
              <a:rPr lang="cs-CZ" sz="2400" b="1" dirty="0" err="1"/>
              <a:t>analysis</a:t>
            </a:r>
            <a:r>
              <a:rPr lang="cs-CZ" sz="2400" b="1" dirty="0"/>
              <a:t> </a:t>
            </a:r>
            <a:br>
              <a:rPr lang="cs-CZ" sz="2400" b="1" dirty="0"/>
            </a:br>
            <a:r>
              <a:rPr lang="cs-CZ" sz="2400" b="1" dirty="0"/>
              <a:t>h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yperlipidemia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correlated with TCDD</a:t>
            </a:r>
          </a:p>
        </p:txBody>
      </p:sp>
      <p:sp>
        <p:nvSpPr>
          <p:cNvPr id="293893" name="Rectangle 5"/>
          <p:cNvSpPr>
            <a:spLocks noChangeArrowheads="1"/>
          </p:cNvSpPr>
          <p:nvPr/>
        </p:nvSpPr>
        <p:spPr bwMode="auto">
          <a:xfrm>
            <a:off x="225640" y="5540683"/>
            <a:ext cx="888888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cs typeface="Times New Roman" pitchFamily="18" charset="0"/>
              </a:rPr>
              <a:t>PELCLOVÁ D, et al. 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Biochemical</a:t>
            </a:r>
            <a:r>
              <a:rPr lang="cs-CZ" sz="1400" dirty="0">
                <a:cs typeface="Times New Roman" pitchFamily="18" charset="0"/>
              </a:rPr>
              <a:t>, </a:t>
            </a:r>
            <a:r>
              <a:rPr lang="cs-CZ" sz="1400" dirty="0" err="1">
                <a:cs typeface="Times New Roman" pitchFamily="18" charset="0"/>
              </a:rPr>
              <a:t>neuropsychological</a:t>
            </a:r>
            <a:r>
              <a:rPr lang="cs-CZ" sz="1400" dirty="0">
                <a:cs typeface="Times New Roman" pitchFamily="18" charset="0"/>
              </a:rPr>
              <a:t> and </a:t>
            </a:r>
            <a:r>
              <a:rPr lang="cs-CZ" sz="1400" dirty="0" err="1">
                <a:cs typeface="Times New Roman" pitchFamily="18" charset="0"/>
              </a:rPr>
              <a:t>neurological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abnormalities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following</a:t>
            </a:r>
            <a:r>
              <a:rPr lang="cs-CZ" sz="1400" dirty="0">
                <a:cs typeface="Times New Roman" pitchFamily="18" charset="0"/>
              </a:rPr>
              <a:t> 2,3,7,8-TCDD </a:t>
            </a:r>
            <a:r>
              <a:rPr lang="cs-CZ" sz="1400" dirty="0" err="1">
                <a:cs typeface="Times New Roman" pitchFamily="18" charset="0"/>
              </a:rPr>
              <a:t>exposure</a:t>
            </a:r>
            <a:r>
              <a:rPr lang="cs-CZ" sz="1400" dirty="0">
                <a:cs typeface="Times New Roman" pitchFamily="18" charset="0"/>
              </a:rPr>
              <a:t>. </a:t>
            </a:r>
            <a:r>
              <a:rPr lang="en-US" sz="1400" i="1" dirty="0">
                <a:cs typeface="Times New Roman" pitchFamily="18" charset="0"/>
              </a:rPr>
              <a:t>Arch Environ Health,</a:t>
            </a:r>
            <a:r>
              <a:rPr lang="en-US" sz="1400" dirty="0">
                <a:cs typeface="Times New Roman" pitchFamily="18" charset="0"/>
              </a:rPr>
              <a:t> 2001</a:t>
            </a:r>
          </a:p>
          <a:p>
            <a:pPr>
              <a:spcBef>
                <a:spcPct val="20000"/>
              </a:spcBef>
            </a:pPr>
            <a:r>
              <a:rPr lang="en-US" sz="1400" dirty="0">
                <a:cs typeface="Times New Roman" pitchFamily="18" charset="0"/>
              </a:rPr>
              <a:t>PELCLOVÁ D, FENCLOVÁ Z, PREISS, J</a:t>
            </a:r>
            <a:r>
              <a:rPr lang="en-US" sz="1400" dirty="0"/>
              <a:t> e</a:t>
            </a:r>
            <a:r>
              <a:rPr lang="en-US" sz="1400" dirty="0">
                <a:cs typeface="Times New Roman" pitchFamily="18" charset="0"/>
              </a:rPr>
              <a:t>t al. </a:t>
            </a:r>
            <a:r>
              <a:rPr lang="cs-CZ" sz="1400" dirty="0">
                <a:cs typeface="Times New Roman" pitchFamily="18" charset="0"/>
              </a:rPr>
              <a:t>Lipid </a:t>
            </a:r>
            <a:r>
              <a:rPr lang="cs-CZ" sz="1400" dirty="0" err="1">
                <a:cs typeface="Times New Roman" pitchFamily="18" charset="0"/>
              </a:rPr>
              <a:t>metabolism</a:t>
            </a:r>
            <a:r>
              <a:rPr lang="cs-CZ" sz="1400" dirty="0">
                <a:cs typeface="Times New Roman" pitchFamily="18" charset="0"/>
              </a:rPr>
              <a:t> and </a:t>
            </a:r>
            <a:r>
              <a:rPr lang="cs-CZ" sz="1400" dirty="0" err="1">
                <a:cs typeface="Times New Roman" pitchFamily="18" charset="0"/>
              </a:rPr>
              <a:t>neuropsychological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follow</a:t>
            </a:r>
            <a:r>
              <a:rPr lang="cs-CZ" sz="1400" dirty="0">
                <a:cs typeface="Times New Roman" pitchFamily="18" charset="0"/>
              </a:rPr>
              <a:t>-up study </a:t>
            </a:r>
            <a:r>
              <a:rPr lang="cs-CZ" sz="1400" dirty="0" err="1">
                <a:cs typeface="Times New Roman" pitchFamily="18" charset="0"/>
              </a:rPr>
              <a:t>of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workers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exposed</a:t>
            </a:r>
            <a:r>
              <a:rPr lang="cs-CZ" sz="1400" dirty="0">
                <a:cs typeface="Times New Roman" pitchFamily="18" charset="0"/>
              </a:rPr>
              <a:t> to 2,3,7,8-TCDD. </a:t>
            </a:r>
            <a:r>
              <a:rPr lang="en-US" sz="1400" i="1" dirty="0" err="1">
                <a:cs typeface="Times New Roman" pitchFamily="18" charset="0"/>
              </a:rPr>
              <a:t>Int</a:t>
            </a:r>
            <a:r>
              <a:rPr lang="en-US" sz="1400" i="1" dirty="0"/>
              <a:t> </a:t>
            </a:r>
            <a:r>
              <a:rPr lang="en-US" sz="1400" i="1" dirty="0">
                <a:cs typeface="Times New Roman" pitchFamily="18" charset="0"/>
              </a:rPr>
              <a:t>Arch </a:t>
            </a:r>
            <a:r>
              <a:rPr lang="en-US" sz="1400" i="1" dirty="0" err="1">
                <a:cs typeface="Times New Roman" pitchFamily="18" charset="0"/>
              </a:rPr>
              <a:t>Occup</a:t>
            </a:r>
            <a:r>
              <a:rPr lang="en-US" sz="1400" i="1" dirty="0">
                <a:cs typeface="Times New Roman" pitchFamily="18" charset="0"/>
              </a:rPr>
              <a:t> Environ</a:t>
            </a:r>
            <a:r>
              <a:rPr lang="en-US" sz="1400" i="1" dirty="0"/>
              <a:t> </a:t>
            </a:r>
            <a:r>
              <a:rPr lang="en-US" sz="1400" i="1" dirty="0">
                <a:cs typeface="Times New Roman" pitchFamily="18" charset="0"/>
              </a:rPr>
              <a:t>Health</a:t>
            </a:r>
            <a:r>
              <a:rPr lang="en-US" sz="1400" dirty="0">
                <a:cs typeface="Times New Roman" pitchFamily="18" charset="0"/>
              </a:rPr>
              <a:t> 2002</a:t>
            </a: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2411016" y="2246710"/>
            <a:ext cx="68580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 sz="1350"/>
          </a:p>
        </p:txBody>
      </p:sp>
      <p:graphicFrame>
        <p:nvGraphicFramePr>
          <p:cNvPr id="293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461817"/>
              </p:ext>
            </p:extLst>
          </p:nvPr>
        </p:nvGraphicFramePr>
        <p:xfrm>
          <a:off x="242923" y="1929094"/>
          <a:ext cx="3953741" cy="2596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" name="Graf" r:id="rId4" imgW="5629275" imgH="2685898" progId="Excel.Sheet.8">
                  <p:embed/>
                </p:oleObj>
              </mc:Choice>
              <mc:Fallback>
                <p:oleObj name="Graf" r:id="rId4" imgW="5629275" imgH="2685898" progId="Excel.Sheet.8">
                  <p:embed/>
                  <p:pic>
                    <p:nvPicPr>
                      <p:cNvPr id="2938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923" y="1929094"/>
                        <a:ext cx="3953741" cy="2596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3900" name="Object 12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3995706122"/>
              </p:ext>
            </p:extLst>
          </p:nvPr>
        </p:nvGraphicFramePr>
        <p:xfrm>
          <a:off x="5143500" y="1805097"/>
          <a:ext cx="4000500" cy="373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" name="Image" r:id="rId6" imgW="3136398" imgH="2395530" progId="">
                  <p:embed/>
                </p:oleObj>
              </mc:Choice>
              <mc:Fallback>
                <p:oleObj name="Image" r:id="rId6" imgW="3136398" imgH="2395530" progId="">
                  <p:embed/>
                  <p:pic>
                    <p:nvPicPr>
                      <p:cNvPr id="29390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1805097"/>
                        <a:ext cx="4000500" cy="3735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673010" y="4505742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r=0.74, p=0.01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8662"/>
            <a:ext cx="167654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8251"/>
            <a:ext cx="9144000" cy="1620982"/>
          </a:xfrm>
          <a:solidFill>
            <a:srgbClr val="FFC000">
              <a:alpha val="68000"/>
            </a:srgbClr>
          </a:solidFill>
        </p:spPr>
        <p:txBody>
          <a:bodyPr>
            <a:normAutofit/>
          </a:bodyPr>
          <a:lstStyle/>
          <a:p>
            <a:r>
              <a:rPr lang="en-US" sz="2400" b="1" dirty="0"/>
              <a:t>In 1996 </a:t>
            </a:r>
            <a:r>
              <a:rPr lang="cs-CZ" sz="2400" b="1" dirty="0" err="1"/>
              <a:t>first</a:t>
            </a:r>
            <a:r>
              <a:rPr lang="cs-CZ" sz="2400" b="1" dirty="0"/>
              <a:t> TCDD </a:t>
            </a:r>
            <a:r>
              <a:rPr lang="cs-CZ" sz="2400" b="1" dirty="0" err="1"/>
              <a:t>blood</a:t>
            </a:r>
            <a:r>
              <a:rPr lang="cs-CZ" sz="2400" b="1" dirty="0"/>
              <a:t> </a:t>
            </a:r>
            <a:r>
              <a:rPr lang="cs-CZ" sz="2400" b="1" dirty="0" err="1"/>
              <a:t>analysis</a:t>
            </a:r>
            <a:r>
              <a:rPr lang="cs-CZ" sz="2400" b="1" dirty="0"/>
              <a:t> - </a:t>
            </a:r>
            <a:r>
              <a:rPr lang="en-US" sz="2400" b="1" dirty="0"/>
              <a:t>Neuropsychological impairment correlated with TCDD level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327" y="1714501"/>
            <a:ext cx="7865918" cy="39797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cs-CZ" sz="2000" b="1" dirty="0"/>
          </a:p>
          <a:p>
            <a:pPr>
              <a:lnSpc>
                <a:spcPct val="90000"/>
              </a:lnSpc>
              <a:buFontTx/>
              <a:buNone/>
            </a:pPr>
            <a:endParaRPr lang="cs-CZ" sz="2000" b="1" dirty="0"/>
          </a:p>
          <a:p>
            <a:pPr>
              <a:lnSpc>
                <a:spcPct val="90000"/>
              </a:lnSpc>
              <a:buFontTx/>
              <a:buNone/>
            </a:pPr>
            <a:endParaRPr lang="cs-CZ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TCDD level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and neuropsychological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impairment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1800" dirty="0"/>
              <a:t>r=-0.76</a:t>
            </a:r>
            <a:r>
              <a:rPr lang="cs-CZ" sz="1500" dirty="0"/>
              <a:t>, p&lt; 0.05</a:t>
            </a: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500" dirty="0"/>
          </a:p>
          <a:p>
            <a:pPr>
              <a:lnSpc>
                <a:spcPct val="90000"/>
              </a:lnSpc>
              <a:buFontTx/>
              <a:buNone/>
            </a:pPr>
            <a:endParaRPr lang="en-US" sz="1500" dirty="0"/>
          </a:p>
          <a:p>
            <a:pPr>
              <a:lnSpc>
                <a:spcPct val="90000"/>
              </a:lnSpc>
              <a:buFontTx/>
              <a:buNone/>
            </a:pPr>
            <a:endParaRPr lang="en-US" sz="1500" dirty="0"/>
          </a:p>
          <a:p>
            <a:pPr>
              <a:lnSpc>
                <a:spcPct val="90000"/>
              </a:lnSpc>
              <a:buFontTx/>
              <a:buNone/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287756" name="Rectangle 12"/>
          <p:cNvSpPr>
            <a:spLocks noChangeArrowheads="1"/>
          </p:cNvSpPr>
          <p:nvPr/>
        </p:nvSpPr>
        <p:spPr bwMode="auto">
          <a:xfrm>
            <a:off x="540327" y="5731350"/>
            <a:ext cx="7795073" cy="73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cs-CZ" sz="105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400" dirty="0">
                <a:cs typeface="Times New Roman" pitchFamily="18" charset="0"/>
              </a:rPr>
              <a:t>PELCLOVÁ D, FENCLOVÁ Z, PREISS, J</a:t>
            </a:r>
            <a:r>
              <a:rPr lang="en-US" sz="1400" dirty="0"/>
              <a:t> e</a:t>
            </a:r>
            <a:r>
              <a:rPr lang="en-US" sz="1400" dirty="0">
                <a:cs typeface="Times New Roman" pitchFamily="18" charset="0"/>
              </a:rPr>
              <a:t>t al. </a:t>
            </a:r>
            <a:r>
              <a:rPr lang="cs-CZ" sz="1400" dirty="0">
                <a:cs typeface="Times New Roman" pitchFamily="18" charset="0"/>
              </a:rPr>
              <a:t>Lipid </a:t>
            </a:r>
            <a:r>
              <a:rPr lang="cs-CZ" sz="1400" dirty="0" err="1">
                <a:cs typeface="Times New Roman" pitchFamily="18" charset="0"/>
              </a:rPr>
              <a:t>metabolism</a:t>
            </a:r>
            <a:r>
              <a:rPr lang="cs-CZ" sz="1400" dirty="0">
                <a:cs typeface="Times New Roman" pitchFamily="18" charset="0"/>
              </a:rPr>
              <a:t> and </a:t>
            </a:r>
            <a:r>
              <a:rPr lang="cs-CZ" sz="1400" dirty="0" err="1">
                <a:cs typeface="Times New Roman" pitchFamily="18" charset="0"/>
              </a:rPr>
              <a:t>neuropsychological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follow</a:t>
            </a:r>
            <a:r>
              <a:rPr lang="cs-CZ" sz="1400" dirty="0">
                <a:cs typeface="Times New Roman" pitchFamily="18" charset="0"/>
              </a:rPr>
              <a:t>-up study </a:t>
            </a:r>
            <a:r>
              <a:rPr lang="cs-CZ" sz="1400" dirty="0" err="1">
                <a:cs typeface="Times New Roman" pitchFamily="18" charset="0"/>
              </a:rPr>
              <a:t>of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workers</a:t>
            </a:r>
            <a:r>
              <a:rPr lang="cs-CZ" sz="1400" dirty="0">
                <a:cs typeface="Times New Roman" pitchFamily="18" charset="0"/>
              </a:rPr>
              <a:t> </a:t>
            </a:r>
            <a:r>
              <a:rPr lang="cs-CZ" sz="1400" dirty="0" err="1">
                <a:cs typeface="Times New Roman" pitchFamily="18" charset="0"/>
              </a:rPr>
              <a:t>exposed</a:t>
            </a:r>
            <a:r>
              <a:rPr lang="cs-CZ" sz="1400" dirty="0">
                <a:cs typeface="Times New Roman" pitchFamily="18" charset="0"/>
              </a:rPr>
              <a:t> to 2,3,7,8-TCDD. </a:t>
            </a:r>
            <a:r>
              <a:rPr lang="en-US" sz="1400" i="1" dirty="0" err="1">
                <a:cs typeface="Times New Roman" pitchFamily="18" charset="0"/>
              </a:rPr>
              <a:t>Int</a:t>
            </a:r>
            <a:r>
              <a:rPr lang="en-US" sz="1400" i="1" dirty="0"/>
              <a:t> </a:t>
            </a:r>
            <a:r>
              <a:rPr lang="en-US" sz="1400" i="1" dirty="0">
                <a:cs typeface="Times New Roman" pitchFamily="18" charset="0"/>
              </a:rPr>
              <a:t>Arch </a:t>
            </a:r>
            <a:r>
              <a:rPr lang="en-US" sz="1400" i="1" dirty="0" err="1">
                <a:cs typeface="Times New Roman" pitchFamily="18" charset="0"/>
              </a:rPr>
              <a:t>Occup</a:t>
            </a:r>
            <a:r>
              <a:rPr lang="en-US" sz="1400" i="1" dirty="0">
                <a:cs typeface="Times New Roman" pitchFamily="18" charset="0"/>
              </a:rPr>
              <a:t> Environ</a:t>
            </a:r>
            <a:r>
              <a:rPr lang="en-US" sz="1400" i="1" dirty="0"/>
              <a:t> </a:t>
            </a:r>
            <a:r>
              <a:rPr lang="en-US" sz="1400" i="1" dirty="0">
                <a:cs typeface="Times New Roman" pitchFamily="18" charset="0"/>
              </a:rPr>
              <a:t>Health</a:t>
            </a:r>
            <a:r>
              <a:rPr lang="en-US" sz="1400" dirty="0">
                <a:cs typeface="Times New Roman" pitchFamily="18" charset="0"/>
              </a:rPr>
              <a:t> 2002</a:t>
            </a:r>
          </a:p>
        </p:txBody>
      </p:sp>
      <p:pic>
        <p:nvPicPr>
          <p:cNvPr id="287761" name="Picture 17"/>
          <p:cNvPicPr>
            <a:picLocks noChangeAspect="1" noChangeArrowheads="1"/>
          </p:cNvPicPr>
          <p:nvPr/>
        </p:nvPicPr>
        <p:blipFill>
          <a:blip r:embed="rId3"/>
          <a:srcRect l="9322"/>
          <a:stretch>
            <a:fillRect/>
          </a:stretch>
        </p:blipFill>
        <p:spPr bwMode="auto">
          <a:xfrm>
            <a:off x="3483837" y="2007909"/>
            <a:ext cx="4774043" cy="303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42" y="885454"/>
            <a:ext cx="167654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3"/>
    </mc:Choice>
    <mc:Fallback xmlns="">
      <p:transition spd="slow" advTm="1428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 err="1"/>
              <a:t>Lowering</a:t>
            </a:r>
            <a:r>
              <a:rPr lang="cs-CZ" altLang="cs-CZ" sz="3600" dirty="0"/>
              <a:t> </a:t>
            </a:r>
            <a:r>
              <a:rPr lang="cs-CZ" altLang="cs-CZ" sz="3600" dirty="0" err="1"/>
              <a:t>serum</a:t>
            </a:r>
            <a:r>
              <a:rPr lang="cs-CZ" altLang="cs-CZ" sz="3600" dirty="0"/>
              <a:t> cholesterol </a:t>
            </a:r>
            <a:r>
              <a:rPr lang="cs-CZ" altLang="cs-CZ" sz="3600" dirty="0" err="1"/>
              <a:t>with</a:t>
            </a:r>
            <a:r>
              <a:rPr lang="cs-CZ" altLang="cs-CZ" sz="3600" dirty="0"/>
              <a:t> </a:t>
            </a:r>
            <a:r>
              <a:rPr lang="cs-CZ" altLang="cs-CZ" sz="3600" dirty="0" err="1"/>
              <a:t>statins</a:t>
            </a:r>
            <a:br>
              <a:rPr lang="cs-CZ" altLang="cs-CZ" sz="2400" dirty="0"/>
            </a:br>
            <a:r>
              <a:rPr lang="cs-CZ" altLang="cs-CZ" sz="2400" dirty="0"/>
              <a:t> (N 3.83-5.80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/l)</a:t>
            </a:r>
          </a:p>
        </p:txBody>
      </p:sp>
      <p:graphicFrame>
        <p:nvGraphicFramePr>
          <p:cNvPr id="1843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Chart" r:id="rId3" imgW="8340051" imgH="4633362" progId="Excel.Chart.8">
                  <p:embed/>
                </p:oleObj>
              </mc:Choice>
              <mc:Fallback>
                <p:oleObj name="Chart" r:id="rId3" imgW="8340051" imgH="4633362" progId="Excel.Chart.8">
                  <p:embed/>
                  <p:pic>
                    <p:nvPicPr>
                      <p:cNvPr id="18435" name="Zástupný symbol pro obsah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0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Přímá spojnice 3"/>
          <p:cNvCxnSpPr>
            <a:cxnSpLocks/>
          </p:cNvCxnSpPr>
          <p:nvPr/>
        </p:nvCxnSpPr>
        <p:spPr>
          <a:xfrm>
            <a:off x="733927" y="3188369"/>
            <a:ext cx="764005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84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8893175" cy="1143000"/>
          </a:xfrm>
          <a:solidFill>
            <a:srgbClr val="FFC000">
              <a:alpha val="36078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 err="1"/>
              <a:t>Lowering</a:t>
            </a:r>
            <a:r>
              <a:rPr lang="cs-CZ" altLang="cs-CZ" sz="3600" dirty="0"/>
              <a:t> </a:t>
            </a:r>
            <a:r>
              <a:rPr lang="cs-CZ" altLang="cs-CZ" sz="3600" dirty="0" err="1"/>
              <a:t>serum</a:t>
            </a:r>
            <a:r>
              <a:rPr lang="cs-CZ" altLang="cs-CZ" sz="3600" dirty="0"/>
              <a:t> </a:t>
            </a:r>
            <a:r>
              <a:rPr lang="cs-CZ" altLang="cs-CZ" sz="3600" dirty="0" err="1"/>
              <a:t>triglycerides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with</a:t>
            </a:r>
            <a:r>
              <a:rPr lang="cs-CZ" altLang="cs-CZ" sz="3600" dirty="0"/>
              <a:t> </a:t>
            </a:r>
            <a:r>
              <a:rPr lang="cs-CZ" altLang="cs-CZ" sz="3600" dirty="0" err="1"/>
              <a:t>fibrates</a:t>
            </a:r>
            <a:br>
              <a:rPr lang="cs-CZ" altLang="cs-CZ" sz="3200" dirty="0"/>
            </a:br>
            <a:r>
              <a:rPr lang="cs-CZ" altLang="cs-CZ" sz="2400" dirty="0"/>
              <a:t>(N 0.68-1.69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/l)</a:t>
            </a:r>
            <a:endParaRPr lang="cs-CZ" altLang="cs-CZ" sz="2800" dirty="0"/>
          </a:p>
        </p:txBody>
      </p:sp>
      <p:graphicFrame>
        <p:nvGraphicFramePr>
          <p:cNvPr id="19459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281453"/>
              </p:ext>
            </p:extLst>
          </p:nvPr>
        </p:nvGraphicFramePr>
        <p:xfrm>
          <a:off x="406400" y="161925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" name="Chart" r:id="rId3" imgW="8340051" imgH="4633362" progId="Excel.Chart.8">
                  <p:embed/>
                </p:oleObj>
              </mc:Choice>
              <mc:Fallback>
                <p:oleObj name="Chart" r:id="rId3" imgW="8340051" imgH="4633362" progId="Excel.Chart.8">
                  <p:embed/>
                  <p:pic>
                    <p:nvPicPr>
                      <p:cNvPr id="19459" name="Zástupný symbol pro obsah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619250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Přímá spojnice 2"/>
          <p:cNvCxnSpPr>
            <a:cxnSpLocks/>
          </p:cNvCxnSpPr>
          <p:nvPr/>
        </p:nvCxnSpPr>
        <p:spPr>
          <a:xfrm>
            <a:off x="697832" y="4138863"/>
            <a:ext cx="764005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427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cs-CZ" altLang="cs-CZ" sz="2800" b="1" dirty="0" err="1"/>
              <a:t>Eye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vascular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findings</a:t>
            </a:r>
            <a:br>
              <a:rPr lang="cs-CZ" altLang="cs-CZ" sz="2800" b="1" dirty="0"/>
            </a:br>
            <a:r>
              <a:rPr lang="cs-CZ" altLang="cs-CZ" sz="2800" b="1" dirty="0"/>
              <a:t>(100% </a:t>
            </a:r>
            <a:r>
              <a:rPr lang="cs-CZ" altLang="cs-CZ" sz="2800" b="1" dirty="0" err="1"/>
              <a:t>patients</a:t>
            </a:r>
            <a:r>
              <a:rPr lang="cs-CZ" altLang="cs-CZ" sz="2800" b="1" dirty="0"/>
              <a:t>)</a:t>
            </a:r>
            <a:endParaRPr lang="en-US" altLang="cs-CZ" sz="28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 err="1"/>
              <a:t>Chronic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coniunctivitis</a:t>
            </a:r>
            <a:r>
              <a:rPr lang="cs-CZ" altLang="cs-CZ" sz="2400" dirty="0"/>
              <a:t> 		    </a:t>
            </a:r>
            <a:r>
              <a:rPr lang="cs-CZ" altLang="cs-CZ" sz="2400" dirty="0" err="1"/>
              <a:t>Angiosclerosis</a:t>
            </a:r>
            <a:r>
              <a:rPr lang="cs-CZ" altLang="cs-CZ" sz="2400" dirty="0"/>
              <a:t> at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eye</a:t>
            </a:r>
            <a:r>
              <a:rPr lang="cs-CZ" altLang="cs-CZ" sz="2400" dirty="0"/>
              <a:t> fundus</a:t>
            </a:r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/>
            <a:endParaRPr lang="en-US" altLang="cs-CZ" sz="2400" dirty="0"/>
          </a:p>
        </p:txBody>
      </p:sp>
      <p:pic>
        <p:nvPicPr>
          <p:cNvPr id="17412" name="Picture 4" descr="(0000)_Sulc_Jaroslav_01-12-194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315436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(0001)_Sulc_Jaroslav_01-12-194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57563"/>
            <a:ext cx="309721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66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cs-CZ" sz="2700" b="1" dirty="0"/>
              <a:t>In 2016 </a:t>
            </a:r>
            <a:r>
              <a:rPr lang="cs-CZ" sz="2700" b="1" dirty="0" err="1"/>
              <a:t>all</a:t>
            </a:r>
            <a:r>
              <a:rPr lang="cs-CZ" sz="2700" b="1" dirty="0"/>
              <a:t> </a:t>
            </a:r>
            <a:r>
              <a:rPr lang="cs-CZ" sz="2700" b="1" dirty="0" err="1"/>
              <a:t>patients</a:t>
            </a:r>
            <a:r>
              <a:rPr lang="cs-CZ" sz="2700" b="1" dirty="0"/>
              <a:t> had </a:t>
            </a:r>
            <a:r>
              <a:rPr lang="cs-CZ" sz="2700" b="1" dirty="0" err="1"/>
              <a:t>residues</a:t>
            </a:r>
            <a:r>
              <a:rPr lang="cs-CZ" sz="2700" b="1" dirty="0"/>
              <a:t> </a:t>
            </a:r>
            <a:r>
              <a:rPr lang="cs-CZ" sz="2700" b="1" dirty="0" err="1"/>
              <a:t>of</a:t>
            </a:r>
            <a:r>
              <a:rPr lang="cs-CZ" sz="2700" b="1" dirty="0"/>
              <a:t> „c</a:t>
            </a:r>
            <a:r>
              <a:rPr lang="en-US" sz="2700" b="1" dirty="0" err="1"/>
              <a:t>hloracne</a:t>
            </a:r>
            <a:r>
              <a:rPr lang="cs-CZ" sz="2700" b="1" dirty="0"/>
              <a:t>“ –</a:t>
            </a:r>
            <a:br>
              <a:rPr lang="cs-CZ" sz="2700" b="1" dirty="0"/>
            </a:br>
            <a:r>
              <a:rPr lang="cs-CZ" sz="2700" b="1" dirty="0"/>
              <a:t> </a:t>
            </a:r>
            <a:r>
              <a:rPr lang="cs-CZ" sz="2700" b="1" dirty="0" err="1"/>
              <a:t>MADISH</a:t>
            </a:r>
            <a:r>
              <a:rPr lang="cs-CZ" sz="2700" b="1" dirty="0"/>
              <a:t> - </a:t>
            </a:r>
            <a:r>
              <a:rPr lang="cs-CZ" sz="2700" b="1" dirty="0" err="1"/>
              <a:t>Metabolising</a:t>
            </a:r>
            <a:r>
              <a:rPr lang="cs-CZ" sz="2700" b="1" dirty="0"/>
              <a:t> </a:t>
            </a:r>
            <a:r>
              <a:rPr lang="cs-CZ" sz="2700" b="1" dirty="0" err="1"/>
              <a:t>Aquired</a:t>
            </a:r>
            <a:r>
              <a:rPr lang="cs-CZ" sz="2700" b="1" dirty="0"/>
              <a:t> Dioxin </a:t>
            </a:r>
            <a:r>
              <a:rPr lang="cs-CZ" sz="2700" b="1" dirty="0" err="1"/>
              <a:t>Induced</a:t>
            </a:r>
            <a:r>
              <a:rPr lang="cs-CZ" sz="2700" b="1" dirty="0"/>
              <a:t> Skin </a:t>
            </a:r>
            <a:r>
              <a:rPr lang="cs-CZ" sz="2700" b="1" dirty="0" err="1"/>
              <a:t>Hamartomas</a:t>
            </a:r>
            <a:r>
              <a:rPr lang="cs-CZ" sz="2700" b="1" dirty="0"/>
              <a:t>  (</a:t>
            </a:r>
            <a:r>
              <a:rPr lang="cs-CZ" sz="2700" dirty="0" err="1"/>
              <a:t>cysts</a:t>
            </a:r>
            <a:r>
              <a:rPr lang="cs-CZ" sz="2700" dirty="0"/>
              <a:t>, no </a:t>
            </a:r>
            <a:r>
              <a:rPr lang="cs-CZ" sz="2700" dirty="0" err="1"/>
              <a:t>sebaceous</a:t>
            </a:r>
            <a:r>
              <a:rPr lang="cs-CZ" sz="2700" dirty="0"/>
              <a:t> </a:t>
            </a:r>
            <a:r>
              <a:rPr lang="cs-CZ" sz="2700" dirty="0" err="1"/>
              <a:t>glands</a:t>
            </a:r>
            <a:r>
              <a:rPr lang="cs-CZ" sz="2700" dirty="0"/>
              <a:t>, </a:t>
            </a:r>
            <a:r>
              <a:rPr lang="cs-CZ" sz="2700" dirty="0" err="1"/>
              <a:t>Saurat</a:t>
            </a:r>
            <a:r>
              <a:rPr lang="cs-CZ" sz="2700" dirty="0"/>
              <a:t> et al. 2012)</a:t>
            </a:r>
            <a:endParaRPr lang="en-US" sz="21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8436" name="Picture 4" descr="Dušička záda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22783" r="7599"/>
          <a:stretch>
            <a:fillRect/>
          </a:stretch>
        </p:blipFill>
        <p:spPr bwMode="auto">
          <a:xfrm>
            <a:off x="3156661" y="1620465"/>
            <a:ext cx="2347491" cy="252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ucho levé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 t="-1657" r="6410" b="2278"/>
          <a:stretch>
            <a:fillRect/>
          </a:stretch>
        </p:blipFill>
        <p:spPr>
          <a:xfrm>
            <a:off x="495759" y="1495613"/>
            <a:ext cx="2405604" cy="2682878"/>
          </a:xfrm>
        </p:spPr>
      </p:pic>
      <p:sp>
        <p:nvSpPr>
          <p:cNvPr id="184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485900" y="2057401"/>
            <a:ext cx="6172200" cy="3394472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816" y="1531344"/>
            <a:ext cx="2432214" cy="26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816" y="4269572"/>
            <a:ext cx="2408868" cy="258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13980" y="4796135"/>
            <a:ext cx="4819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Pelclová D, </a:t>
            </a:r>
            <a:r>
              <a:rPr lang="cs-CZ" dirty="0"/>
              <a:t>et al</a:t>
            </a:r>
            <a:r>
              <a:rPr lang="en-US" dirty="0"/>
              <a:t>. Adverse health effects in humans exposed to 2,3,7,8- </a:t>
            </a:r>
            <a:r>
              <a:rPr lang="en-US" dirty="0" err="1"/>
              <a:t>TCDD</a:t>
            </a:r>
            <a:r>
              <a:rPr lang="en-US" dirty="0"/>
              <a:t>. </a:t>
            </a:r>
            <a:endParaRPr lang="cs-CZ" dirty="0"/>
          </a:p>
          <a:p>
            <a:r>
              <a:rPr lang="en-US" dirty="0"/>
              <a:t>Rev Environ Health 2006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85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05"/>
            <a:ext cx="8523514" cy="1143000"/>
          </a:xfrm>
          <a:solidFill>
            <a:srgbClr val="FFFFCC"/>
          </a:solidFill>
          <a:ln>
            <a:solidFill>
              <a:srgbClr val="FFFFCC"/>
            </a:solidFill>
          </a:ln>
        </p:spPr>
        <p:txBody>
          <a:bodyPr>
            <a:normAutofit fontScale="90000"/>
          </a:bodyPr>
          <a:lstStyle/>
          <a:p>
            <a:r>
              <a:rPr lang="cs-CZ" sz="3200" dirty="0"/>
              <a:t>             </a:t>
            </a:r>
            <a:r>
              <a:rPr lang="cs-CZ" sz="3200" dirty="0" err="1"/>
              <a:t>Markers</a:t>
            </a:r>
            <a:r>
              <a:rPr lang="cs-CZ" sz="3200" dirty="0"/>
              <a:t> in </a:t>
            </a:r>
            <a:r>
              <a:rPr lang="cs-CZ" sz="3200" dirty="0" err="1"/>
              <a:t>exhaled</a:t>
            </a:r>
            <a:r>
              <a:rPr lang="cs-CZ" sz="3200" dirty="0"/>
              <a:t> </a:t>
            </a:r>
            <a:r>
              <a:rPr lang="cs-CZ" sz="3200" dirty="0" err="1"/>
              <a:t>breath</a:t>
            </a:r>
            <a:r>
              <a:rPr lang="cs-CZ" sz="3200" dirty="0"/>
              <a:t> </a:t>
            </a:r>
            <a:r>
              <a:rPr lang="cs-CZ" sz="3200" dirty="0" err="1"/>
              <a:t>condensate</a:t>
            </a:r>
            <a:r>
              <a:rPr lang="cs-CZ" sz="3200" dirty="0"/>
              <a:t> (EBC)</a:t>
            </a:r>
            <a:br>
              <a:rPr lang="cs-CZ" sz="3200" dirty="0"/>
            </a:br>
            <a:r>
              <a:rPr lang="en-US" sz="3200" dirty="0">
                <a:latin typeface="Arial" charset="0"/>
              </a:rPr>
              <a:t> </a:t>
            </a:r>
            <a:r>
              <a:rPr lang="en-US" sz="2800" dirty="0">
                <a:latin typeface="Arial" charset="0"/>
              </a:rPr>
              <a:t>LC-</a:t>
            </a:r>
            <a:r>
              <a:rPr lang="en-US" sz="2800" dirty="0" err="1">
                <a:latin typeface="Arial" charset="0"/>
              </a:rPr>
              <a:t>ESI</a:t>
            </a:r>
            <a:r>
              <a:rPr lang="en-US" sz="2800" dirty="0">
                <a:latin typeface="Arial" charset="0"/>
              </a:rPr>
              <a:t>-MS/MS analysis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malondialdehyde (MDA)</a:t>
            </a:r>
          </a:p>
          <a:p>
            <a:r>
              <a:rPr lang="en-US" b="1" dirty="0">
                <a:solidFill>
                  <a:srgbClr val="C00000"/>
                </a:solidFill>
              </a:rPr>
              <a:t>4-hydroxy-trans-nonenal (HNE) </a:t>
            </a:r>
            <a:r>
              <a:rPr lang="cs-CZ" b="1" dirty="0">
                <a:solidFill>
                  <a:srgbClr val="C00000"/>
                </a:solidFill>
              </a:rPr>
              <a:t>                      </a:t>
            </a:r>
            <a:r>
              <a:rPr lang="en-US" b="1" dirty="0">
                <a:solidFill>
                  <a:srgbClr val="C00000"/>
                </a:solidFill>
              </a:rPr>
              <a:t>oxidation of lipids</a:t>
            </a:r>
          </a:p>
          <a:p>
            <a:r>
              <a:rPr lang="en-US" b="1" dirty="0">
                <a:solidFill>
                  <a:srgbClr val="C00000"/>
                </a:solidFill>
              </a:rPr>
              <a:t>8-isoProstaglandin F</a:t>
            </a:r>
            <a:r>
              <a:rPr lang="en-US" b="1" baseline="-25000" dirty="0">
                <a:solidFill>
                  <a:srgbClr val="C00000"/>
                </a:solidFill>
              </a:rPr>
              <a:t>2α</a:t>
            </a:r>
            <a:r>
              <a:rPr lang="en-US" b="1" dirty="0">
                <a:solidFill>
                  <a:srgbClr val="C00000"/>
                </a:solidFill>
              </a:rPr>
              <a:t> (8-isoprostane) </a:t>
            </a:r>
          </a:p>
          <a:p>
            <a:endParaRPr lang="cs-CZ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8-hydroxy-2-deoxyguanosine (8-OHdG)</a:t>
            </a:r>
          </a:p>
          <a:p>
            <a:r>
              <a:rPr lang="en-US" b="1" dirty="0">
                <a:solidFill>
                  <a:srgbClr val="7030A0"/>
                </a:solidFill>
              </a:rPr>
              <a:t>8-hydroxyguanosine (8-OHG)             oxidation of nucleic acids</a:t>
            </a:r>
          </a:p>
          <a:p>
            <a:r>
              <a:rPr lang="en-US" b="1" dirty="0">
                <a:solidFill>
                  <a:srgbClr val="7030A0"/>
                </a:solidFill>
              </a:rPr>
              <a:t>5-hydroxymethyl uracil (5-OHMeU) </a:t>
            </a:r>
          </a:p>
          <a:p>
            <a:endParaRPr lang="cs-CZ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o-tyrosine (o-Tyr)</a:t>
            </a:r>
          </a:p>
          <a:p>
            <a:r>
              <a:rPr lang="en-US" b="1" dirty="0">
                <a:solidFill>
                  <a:srgbClr val="00B050"/>
                </a:solidFill>
              </a:rPr>
              <a:t>3-chloro-tyrosine (3-Cl-Tyr)</a:t>
            </a:r>
            <a:r>
              <a:rPr lang="en-US" b="1" dirty="0">
                <a:solidFill>
                  <a:srgbClr val="C00000"/>
                </a:solidFill>
              </a:rPr>
              <a:t> 		</a:t>
            </a:r>
            <a:r>
              <a:rPr lang="en-US" b="1" dirty="0">
                <a:solidFill>
                  <a:srgbClr val="00B050"/>
                </a:solidFill>
              </a:rPr>
              <a:t>oxidation of proteins</a:t>
            </a:r>
          </a:p>
          <a:p>
            <a:r>
              <a:rPr lang="en-US" b="1" dirty="0" err="1">
                <a:solidFill>
                  <a:srgbClr val="00B050"/>
                </a:solidFill>
              </a:rPr>
              <a:t>nitrotyrosine</a:t>
            </a:r>
            <a:r>
              <a:rPr lang="en-US" b="1" dirty="0">
                <a:solidFill>
                  <a:srgbClr val="00B050"/>
                </a:solidFill>
              </a:rPr>
              <a:t> (NO-Tyr)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leukotrienes LTB</a:t>
            </a:r>
            <a:r>
              <a:rPr lang="en-US" b="1" baseline="-25000" dirty="0">
                <a:solidFill>
                  <a:srgbClr val="0070C0"/>
                </a:solidFill>
              </a:rPr>
              <a:t>4</a:t>
            </a:r>
            <a:r>
              <a:rPr lang="en-US" b="1" dirty="0">
                <a:solidFill>
                  <a:srgbClr val="0070C0"/>
                </a:solidFill>
              </a:rPr>
              <a:t>, LTC</a:t>
            </a:r>
            <a:r>
              <a:rPr lang="en-US" b="1" baseline="-25000" dirty="0">
                <a:solidFill>
                  <a:srgbClr val="0070C0"/>
                </a:solidFill>
              </a:rPr>
              <a:t>4</a:t>
            </a:r>
            <a:r>
              <a:rPr lang="en-US" b="1" dirty="0">
                <a:solidFill>
                  <a:srgbClr val="0070C0"/>
                </a:solidFill>
              </a:rPr>
              <a:t>, LTD</a:t>
            </a:r>
            <a:r>
              <a:rPr lang="en-US" b="1" baseline="-25000" dirty="0">
                <a:solidFill>
                  <a:srgbClr val="0070C0"/>
                </a:solidFill>
              </a:rPr>
              <a:t>4</a:t>
            </a:r>
            <a:r>
              <a:rPr lang="en-US" b="1" dirty="0">
                <a:solidFill>
                  <a:srgbClr val="0070C0"/>
                </a:solidFill>
              </a:rPr>
              <a:t>, LTE</a:t>
            </a:r>
            <a:r>
              <a:rPr lang="en-US" b="1" baseline="-25000" dirty="0">
                <a:solidFill>
                  <a:srgbClr val="0070C0"/>
                </a:solidFill>
              </a:rPr>
              <a:t>4</a:t>
            </a:r>
            <a:r>
              <a:rPr lang="en-US" b="1" dirty="0">
                <a:solidFill>
                  <a:srgbClr val="0070C0"/>
                </a:solidFill>
              </a:rPr>
              <a:t>       markers of inflammation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19" y="1600200"/>
            <a:ext cx="487363" cy="100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06" y="3277800"/>
            <a:ext cx="560387" cy="79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54" y="4581127"/>
            <a:ext cx="511310" cy="70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56966" cy="16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7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7247"/>
            <a:ext cx="9144000" cy="1804559"/>
          </a:xfrm>
          <a:solidFill>
            <a:srgbClr val="FBD753">
              <a:alpha val="75000"/>
            </a:srgbClr>
          </a:solidFill>
        </p:spPr>
        <p:txBody>
          <a:bodyPr>
            <a:normAutofit fontScale="90000"/>
          </a:bodyPr>
          <a:lstStyle/>
          <a:p>
            <a:pPr algn="l"/>
            <a:b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Oxidative Stress and Inflammation Markers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 2010 and 2016</a:t>
            </a:r>
            <a:b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in TCDD-exposed patients and controls in exhaled breath condensate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malondialdehyde</a:t>
            </a:r>
            <a:r>
              <a:rPr lang="cs-CZ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4-hydroxy-trans-nonenal, 8-isoprostane,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leukotrienes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B4, C4, D4, E4, </a:t>
            </a:r>
            <a:b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8-hydroxy-2-deoxyguanosine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8-hydroxyguanosine</a:t>
            </a:r>
            <a:r>
              <a:rPr lang="cs-CZ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5-hydroxymethyl uracil</a:t>
            </a:r>
            <a:r>
              <a:rPr lang="cs-CZ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cs-CZ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o-tyrosine</a:t>
            </a:r>
            <a:r>
              <a:rPr lang="cs-CZ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3-chloro-tyrosine</a:t>
            </a:r>
            <a:r>
              <a:rPr lang="cs-CZ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nitrotyrosine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100" b="1" dirty="0"/>
              <a:t>	</a:t>
            </a:r>
            <a:r>
              <a:rPr lang="cs-CZ" sz="2100" b="1" dirty="0"/>
              <a:t>	</a:t>
            </a:r>
            <a:br>
              <a:rPr lang="cs-CZ" sz="2100" b="1" dirty="0"/>
            </a:br>
            <a:br>
              <a:rPr lang="cs-CZ" sz="21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cs-CZ" sz="3000" dirty="0"/>
            </a:br>
            <a:r>
              <a:rPr lang="cs-CZ" sz="3000" dirty="0"/>
              <a:t>            </a:t>
            </a:r>
            <a:endParaRPr lang="cs-CZ" sz="1500" i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949"/>
          <a:stretch/>
        </p:blipFill>
        <p:spPr>
          <a:xfrm>
            <a:off x="0" y="1725104"/>
            <a:ext cx="8834429" cy="490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délník 2"/>
          <p:cNvSpPr/>
          <p:nvPr/>
        </p:nvSpPr>
        <p:spPr>
          <a:xfrm>
            <a:off x="231648" y="5882855"/>
            <a:ext cx="8449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Pelclova D, </a:t>
            </a: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et al.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Increased oxidative/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nitrosative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stress markers measured non- invasively in patients with high 2,3,7,8-</a:t>
            </a: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TCDD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plasma level. Neuro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Endocrinol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Lett. 2011.</a:t>
            </a:r>
            <a:endParaRPr lang="cs-CZ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1200" i="1" dirty="0"/>
              <a:t>MDA and HNE are expressed in ng/ml, all other markers in </a:t>
            </a:r>
            <a:r>
              <a:rPr lang="cs-CZ" sz="1200" i="1" dirty="0"/>
              <a:t>p</a:t>
            </a:r>
            <a:r>
              <a:rPr lang="en-US" sz="1200" i="1" dirty="0"/>
              <a:t>g/ml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95464" y="2422689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p&lt;0.0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1, ***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p&lt;0.0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476565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9"/>
            <a:ext cx="8778240" cy="1076760"/>
          </a:xfrm>
          <a:solidFill>
            <a:srgbClr val="FBD753">
              <a:alpha val="78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cs-CZ" dirty="0" err="1"/>
              <a:t>Neurological</a:t>
            </a:r>
            <a:r>
              <a:rPr lang="cs-CZ" dirty="0"/>
              <a:t> </a:t>
            </a:r>
            <a:r>
              <a:rPr lang="cs-CZ" dirty="0" err="1"/>
              <a:t>abnormalities</a:t>
            </a: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684398"/>
              </p:ext>
            </p:extLst>
          </p:nvPr>
        </p:nvGraphicFramePr>
        <p:xfrm>
          <a:off x="340494" y="1665928"/>
          <a:ext cx="8097252" cy="4707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13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41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62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23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Patient</a:t>
                      </a:r>
                      <a:endParaRPr lang="cs-CZ" sz="1800" dirty="0">
                        <a:effectLst/>
                      </a:endParaRPr>
                    </a:p>
                    <a:p>
                      <a:pPr algn="ctr"/>
                      <a:r>
                        <a:rPr lang="en-US" sz="1800" dirty="0">
                          <a:effectLst/>
                        </a:rPr>
                        <a:t> No.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</a:rPr>
                        <a:t>TCDD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pg</a:t>
                      </a:r>
                      <a:r>
                        <a:rPr lang="en-US" sz="1800" dirty="0">
                          <a:effectLst/>
                        </a:rPr>
                        <a:t>/g</a:t>
                      </a:r>
                      <a:endParaRPr lang="cs-CZ" sz="1800" dirty="0">
                        <a:effectLst/>
                      </a:endParaRPr>
                    </a:p>
                    <a:p>
                      <a:pPr algn="ctr"/>
                      <a:r>
                        <a:rPr lang="cs-CZ" sz="1800" dirty="0">
                          <a:effectLst/>
                        </a:rPr>
                        <a:t>fat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TCDD</a:t>
                      </a:r>
                      <a:r>
                        <a:rPr lang="cs-CZ" sz="1800" dirty="0">
                          <a:effectLst/>
                        </a:rPr>
                        <a:t> body deposit</a:t>
                      </a:r>
                    </a:p>
                    <a:p>
                      <a:pPr algn="ctr"/>
                      <a:r>
                        <a:rPr lang="cs-CZ" sz="1800" dirty="0">
                          <a:effectLst/>
                        </a:rPr>
                        <a:t>(µg)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</a:rPr>
                        <a:t>NCS</a:t>
                      </a:r>
                      <a:endParaRPr lang="cs-CZ" sz="1800" dirty="0">
                        <a:effectLst/>
                      </a:endParaRPr>
                    </a:p>
                    <a:p>
                      <a:pPr algn="ctr"/>
                      <a:r>
                        <a:rPr lang="cs-CZ" sz="1800" dirty="0">
                          <a:effectLst/>
                          <a:latin typeface="Calibri"/>
                          <a:ea typeface="Times New Roman"/>
                        </a:rPr>
                        <a:t>(EMG)</a:t>
                      </a: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Acquired </a:t>
                      </a:r>
                      <a:r>
                        <a:rPr lang="en-US" sz="1800" dirty="0" err="1">
                          <a:effectLst/>
                        </a:rPr>
                        <a:t>dyschro</a:t>
                      </a:r>
                      <a:r>
                        <a:rPr lang="cs-CZ" sz="1800" dirty="0">
                          <a:effectLst/>
                        </a:rPr>
                        <a:t>-</a:t>
                      </a:r>
                    </a:p>
                    <a:p>
                      <a:pPr algn="ctr"/>
                      <a:r>
                        <a:rPr lang="en-US" sz="1800" dirty="0" err="1">
                          <a:effectLst/>
                        </a:rPr>
                        <a:t>matopsia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</a:rPr>
                        <a:t>SPECT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No of </a:t>
                      </a:r>
                      <a:r>
                        <a:rPr lang="en-US" sz="1800" dirty="0" err="1">
                          <a:effectLst/>
                        </a:rPr>
                        <a:t>abnor</a:t>
                      </a:r>
                      <a:r>
                        <a:rPr lang="cs-CZ" sz="1800" dirty="0">
                          <a:effectLst/>
                        </a:rPr>
                        <a:t>-</a:t>
                      </a:r>
                      <a:r>
                        <a:rPr lang="en-US" sz="1800" dirty="0" err="1">
                          <a:effectLst/>
                        </a:rPr>
                        <a:t>malities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1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390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11.7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 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5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2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320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7.1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3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300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7.7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5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140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3.2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5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5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84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2.1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5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6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83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2.3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N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7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66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4.6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N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N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8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46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0.8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N</a:t>
                      </a:r>
                      <a:endParaRPr lang="cs-CZ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971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effectLst/>
                        </a:rPr>
                        <a:t>Median</a:t>
                      </a:r>
                      <a:r>
                        <a:rPr lang="cs-CZ" sz="2000" dirty="0">
                          <a:effectLst/>
                        </a:rPr>
                        <a:t>/%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112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3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r>
                        <a:rPr lang="cs-CZ" sz="2000" dirty="0">
                          <a:effectLst/>
                        </a:rPr>
                        <a:t>9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cs-CZ" sz="2000" dirty="0">
                          <a:effectLst/>
                        </a:rPr>
                        <a:t>75%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</a:rPr>
                        <a:t>63%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effectLst/>
                        </a:rPr>
                        <a:t>4.5</a:t>
                      </a:r>
                      <a:endParaRPr lang="cs-CZ" sz="18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2805122" y="1097911"/>
            <a:ext cx="278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</a:rPr>
              <a:t>A- </a:t>
            </a:r>
            <a:r>
              <a:rPr lang="cs-CZ" sz="2000" dirty="0" err="1">
                <a:solidFill>
                  <a:srgbClr val="C00000"/>
                </a:solidFill>
              </a:rPr>
              <a:t>abnormal</a:t>
            </a:r>
            <a:r>
              <a:rPr lang="cs-CZ" sz="2000" dirty="0"/>
              <a:t>, N – </a:t>
            </a:r>
            <a:r>
              <a:rPr lang="cs-CZ" sz="2000" dirty="0" err="1"/>
              <a:t>normal</a:t>
            </a:r>
            <a:r>
              <a:rPr lang="cs-CZ" sz="2000" dirty="0"/>
              <a:t>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28133" y="6356912"/>
            <a:ext cx="8791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Pelclova 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al.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Basic &amp;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Clinical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Pharmacology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&amp; Toxicology, 2017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49874" t="9113" b="19840"/>
          <a:stretch/>
        </p:blipFill>
        <p:spPr>
          <a:xfrm>
            <a:off x="6947556" y="2589"/>
            <a:ext cx="1605620" cy="10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6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326" y="137681"/>
            <a:ext cx="7796653" cy="1143000"/>
          </a:xfrm>
          <a:solidFill>
            <a:srgbClr val="FFE161"/>
          </a:solidFill>
        </p:spPr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Czech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exposed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1965-1968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3646" y="1366689"/>
            <a:ext cx="8970353" cy="5239307"/>
          </a:xfrm>
        </p:spPr>
        <p:txBody>
          <a:bodyPr>
            <a:normAutofit lnSpcReduction="10000"/>
          </a:bodyPr>
          <a:lstStyle/>
          <a:p>
            <a:endParaRPr lang="cs-CZ" sz="28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cs-CZ" sz="28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cs-CZ" sz="28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cs-CZ" sz="28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cs-CZ" sz="2800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men developed „chloracne“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during the production of herbicide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2,4,5-trichlorophenol acetic acid (2,4,5-T) 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formation of  2,3,7,8-tetrachlorodibenzo-p-dioxin (TCDD) occurred accidentally by wrong technical conditions as contaminant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Only toxicological analysis of the dust from the workplace was available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64" y="1538706"/>
            <a:ext cx="2298778" cy="16631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91" y="1500878"/>
            <a:ext cx="2353260" cy="170093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38228" y="1381847"/>
            <a:ext cx="3020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 film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Department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Occupat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 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Prague, Czech Rep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8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1"/>
    </mc:Choice>
    <mc:Fallback xmlns="">
      <p:transition spd="slow" advTm="183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127" y="0"/>
            <a:ext cx="9144000" cy="1039091"/>
          </a:xfrm>
          <a:solidFill>
            <a:srgbClr val="FBD753">
              <a:alpha val="77000"/>
            </a:srgbClr>
          </a:solidFill>
        </p:spPr>
        <p:txBody>
          <a:bodyPr>
            <a:normAutofit fontScale="90000"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Perfusion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SPECT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Imaging of  the Brain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(Single-Photon Emission Computer Tomography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797" y="1230647"/>
            <a:ext cx="8317282" cy="245082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None/>
            </a:pPr>
            <a:r>
              <a:rPr lang="en-US" sz="2100" b="1" dirty="0"/>
              <a:t>DISTRIBUTION OF THE REGIONAL CEREBRAL BLOOD FLOW</a:t>
            </a:r>
          </a:p>
          <a:p>
            <a:r>
              <a:rPr lang="en-US" sz="2800" b="1" dirty="0"/>
              <a:t>SPECT showed focal reduction of perfusion in various brain locations </a:t>
            </a:r>
            <a:r>
              <a:rPr lang="en-US" sz="2800" b="1" dirty="0">
                <a:solidFill>
                  <a:srgbClr val="0066FF"/>
                </a:solidFill>
              </a:rPr>
              <a:t>in all 8  (100% patients)</a:t>
            </a:r>
          </a:p>
          <a:p>
            <a:r>
              <a:rPr lang="en-US" b="1" dirty="0"/>
              <a:t>worsening</a:t>
            </a:r>
            <a:r>
              <a:rPr lang="en-US" dirty="0"/>
              <a:t> since 2010  in 4 (50%) patients</a:t>
            </a:r>
          </a:p>
          <a:p>
            <a:endParaRPr lang="en-US" dirty="0"/>
          </a:p>
          <a:p>
            <a:r>
              <a:rPr lang="en-US" dirty="0"/>
              <a:t>Patient No 5 - development of the perfusion pathology in area </a:t>
            </a:r>
            <a:r>
              <a:rPr lang="en-US" dirty="0" err="1"/>
              <a:t>parietalis</a:t>
            </a:r>
            <a:r>
              <a:rPr lang="en-US" dirty="0"/>
              <a:t> superior right hemisphere since 2010</a:t>
            </a:r>
          </a:p>
          <a:p>
            <a:r>
              <a:rPr lang="en-US" sz="2000" i="1" baseline="30000" dirty="0"/>
              <a:t>99m</a:t>
            </a:r>
            <a:r>
              <a:rPr lang="en-US" sz="2000" i="1" dirty="0"/>
              <a:t>Tc-HMPAO SPECT  - </a:t>
            </a:r>
            <a:r>
              <a:rPr lang="en-US" sz="2000" i="1" dirty="0" err="1"/>
              <a:t>Neurogam</a:t>
            </a:r>
            <a:r>
              <a:rPr lang="en-US" sz="2000" i="1" dirty="0"/>
              <a:t> </a:t>
            </a:r>
            <a:r>
              <a:rPr lang="en-US" sz="2000" i="1" dirty="0" err="1"/>
              <a:t>Segami</a:t>
            </a:r>
            <a:endParaRPr lang="en-US" sz="2000" i="1" dirty="0"/>
          </a:p>
          <a:p>
            <a:pPr eaLnBrk="1" fontAlgn="b" hangingPunct="1">
              <a:buFontTx/>
              <a:buNone/>
            </a:pPr>
            <a:endParaRPr lang="en-US" sz="1800" dirty="0">
              <a:solidFill>
                <a:schemeClr val="accent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25897" b="62690"/>
          <a:stretch/>
        </p:blipFill>
        <p:spPr>
          <a:xfrm>
            <a:off x="294580" y="4263309"/>
            <a:ext cx="4031858" cy="192025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550955" y="4263309"/>
            <a:ext cx="4281960" cy="2189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HYPOPERFUSION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statistical subtraction: 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 -2.0 = green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b="1" dirty="0">
                <a:solidFill>
                  <a:srgbClr val="00FF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 -3.0 = iris-blue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 -4.0 = blue</a:t>
            </a:r>
            <a:r>
              <a:rPr lang="en-US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cs-CZ" dirty="0">
              <a:solidFill>
                <a:srgbClr val="0066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YPERACCUMULATION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hyperperfusion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”)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SD+2.0=red; </a:t>
            </a:r>
            <a:r>
              <a:rPr lang="en-US" sz="1600" dirty="0">
                <a:solidFill>
                  <a:srgbClr val="FF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SD+3.0=pink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SD+4.0=white.</a:t>
            </a:r>
            <a:endParaRPr lang="cs-CZ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916499" y="387302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2010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907694" y="38730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2016</a:t>
            </a:r>
            <a:r>
              <a:rPr lang="cs-CZ" dirty="0">
                <a:solidFill>
                  <a:schemeClr val="accent2"/>
                </a:solidFill>
              </a:rPr>
              <a:t>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5952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778240" cy="838880"/>
          </a:xfrm>
          <a:solidFill>
            <a:srgbClr val="FBD753">
              <a:alpha val="78000"/>
            </a:srgbClr>
          </a:solidFill>
        </p:spPr>
        <p:txBody>
          <a:bodyPr>
            <a:normAutofit/>
          </a:bodyPr>
          <a:lstStyle/>
          <a:p>
            <a:r>
              <a:rPr lang="cs-CZ" dirty="0" err="1"/>
              <a:t>Metabolic</a:t>
            </a:r>
            <a:r>
              <a:rPr lang="cs-CZ" dirty="0"/>
              <a:t>, </a:t>
            </a:r>
            <a:r>
              <a:rPr lang="cs-CZ" dirty="0" err="1"/>
              <a:t>vascular</a:t>
            </a:r>
            <a:r>
              <a:rPr lang="cs-CZ" dirty="0"/>
              <a:t> </a:t>
            </a:r>
            <a:r>
              <a:rPr lang="cs-CZ" dirty="0" err="1"/>
              <a:t>abnormalities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888" y="198950"/>
            <a:ext cx="1445431" cy="440979"/>
          </a:xfrm>
          <a:prstGeom prst="rect">
            <a:avLst/>
          </a:prstGeom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36305"/>
              </p:ext>
            </p:extLst>
          </p:nvPr>
        </p:nvGraphicFramePr>
        <p:xfrm>
          <a:off x="603668" y="1508289"/>
          <a:ext cx="8095480" cy="4590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8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32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45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57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67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332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2149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Patient</a:t>
                      </a:r>
                      <a:endParaRPr lang="cs-CZ" sz="1800" dirty="0">
                        <a:effectLst/>
                      </a:endParaRPr>
                    </a:p>
                    <a:p>
                      <a:pPr algn="ctr"/>
                      <a:r>
                        <a:rPr lang="en-US" sz="1800" dirty="0">
                          <a:effectLst/>
                        </a:rPr>
                        <a:t> No.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</a:rPr>
                        <a:t>TCDD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pg</a:t>
                      </a:r>
                      <a:r>
                        <a:rPr lang="en-US" sz="1800" dirty="0">
                          <a:effectLst/>
                        </a:rPr>
                        <a:t>/g</a:t>
                      </a:r>
                      <a:endParaRPr lang="cs-CZ" sz="1800" dirty="0">
                        <a:effectLst/>
                      </a:endParaRPr>
                    </a:p>
                    <a:p>
                      <a:pPr algn="ctr"/>
                      <a:r>
                        <a:rPr lang="cs-CZ" sz="1800" dirty="0">
                          <a:effectLst/>
                        </a:rPr>
                        <a:t>fat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  <a:latin typeface="Calibri"/>
                          <a:ea typeface="Times New Roman"/>
                        </a:rPr>
                        <a:t>Diabetes</a:t>
                      </a: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  <a:latin typeface="Calibri"/>
                          <a:ea typeface="Times New Roman"/>
                        </a:rPr>
                        <a:t>Carotid</a:t>
                      </a:r>
                      <a:r>
                        <a:rPr lang="cs-CZ" sz="1800" dirty="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Calibri"/>
                          <a:ea typeface="Times New Roman"/>
                        </a:rPr>
                        <a:t>patho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  <a:p>
                      <a:pPr algn="ctr"/>
                      <a:r>
                        <a:rPr lang="cs-CZ" sz="1800" dirty="0">
                          <a:effectLst/>
                          <a:latin typeface="Calibri"/>
                          <a:ea typeface="Times New Roman"/>
                        </a:rPr>
                        <a:t>logy</a:t>
                      </a: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>
                          <a:effectLst/>
                          <a:latin typeface="+mn-lt"/>
                          <a:ea typeface="Times New Roman"/>
                        </a:rPr>
                        <a:t>Athero</a:t>
                      </a:r>
                      <a:r>
                        <a:rPr lang="cs-CZ" sz="1800" dirty="0">
                          <a:effectLst/>
                          <a:latin typeface="+mn-lt"/>
                          <a:ea typeface="Times New Roman"/>
                        </a:rPr>
                        <a:t> AMI, IS, CHD</a:t>
                      </a:r>
                    </a:p>
                    <a:p>
                      <a:pPr algn="ctr"/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Dyslipi</a:t>
                      </a:r>
                      <a:endParaRPr lang="cs-CZ" sz="1800" dirty="0">
                        <a:effectLst/>
                      </a:endParaRPr>
                    </a:p>
                    <a:p>
                      <a:pPr algn="ctr"/>
                      <a:r>
                        <a:rPr lang="cs-CZ" sz="1800" dirty="0" err="1">
                          <a:effectLst/>
                        </a:rPr>
                        <a:t>daemia</a:t>
                      </a:r>
                      <a:r>
                        <a:rPr lang="cs-CZ" sz="1800" dirty="0">
                          <a:effectLst/>
                        </a:rPr>
                        <a:t>  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  <a:latin typeface="Calibri"/>
                          <a:ea typeface="Times New Roman"/>
                        </a:rPr>
                        <a:t>Hyper</a:t>
                      </a:r>
                    </a:p>
                    <a:p>
                      <a:pPr algn="ctr"/>
                      <a:r>
                        <a:rPr lang="cs-CZ" sz="1800" dirty="0" err="1">
                          <a:effectLst/>
                          <a:latin typeface="Calibri"/>
                          <a:ea typeface="Times New Roman"/>
                        </a:rPr>
                        <a:t>tension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No of </a:t>
                      </a:r>
                      <a:r>
                        <a:rPr lang="en-US" sz="1800" dirty="0" err="1">
                          <a:effectLst/>
                        </a:rPr>
                        <a:t>abnor</a:t>
                      </a:r>
                      <a:r>
                        <a:rPr lang="cs-CZ" sz="1800" dirty="0">
                          <a:effectLst/>
                        </a:rPr>
                        <a:t>-</a:t>
                      </a:r>
                      <a:r>
                        <a:rPr lang="en-US" sz="1800" dirty="0" err="1">
                          <a:effectLst/>
                        </a:rPr>
                        <a:t>malities</a:t>
                      </a:r>
                      <a:endParaRPr lang="cs-CZ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1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390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 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 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 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1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2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320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3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300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1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140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32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5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84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1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6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83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1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7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66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1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8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46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A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64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effectLst/>
                        </a:rPr>
                        <a:t>Median</a:t>
                      </a:r>
                      <a:r>
                        <a:rPr lang="cs-CZ" sz="2000" dirty="0">
                          <a:effectLst/>
                        </a:rPr>
                        <a:t>/%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112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</a:rPr>
                        <a:t>63%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63%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</a:rPr>
                        <a:t>88%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Calibri"/>
                        </a:rPr>
                        <a:t>88%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effectLst/>
                          <a:latin typeface="Calibri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7" y="78136"/>
            <a:ext cx="1091667" cy="7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3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0344"/>
          </a:xfrm>
          <a:solidFill>
            <a:srgbClr val="FBD753">
              <a:alpha val="55000"/>
            </a:srgbClr>
          </a:solidFill>
        </p:spPr>
        <p:txBody>
          <a:bodyPr>
            <a:normAutofit fontScale="90000"/>
          </a:bodyPr>
          <a:lstStyle/>
          <a:p>
            <a:br>
              <a:rPr lang="cs-CZ" sz="2400" dirty="0"/>
            </a:br>
            <a:r>
              <a:rPr lang="cs-CZ" sz="3200" b="1" dirty="0" err="1"/>
              <a:t>Ultrasonography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carotid</a:t>
            </a:r>
            <a:r>
              <a:rPr lang="cs-CZ" sz="3200" b="1" dirty="0"/>
              <a:t> </a:t>
            </a:r>
            <a:r>
              <a:rPr lang="cs-CZ" sz="3200" b="1" dirty="0" err="1"/>
              <a:t>arteries</a:t>
            </a:r>
            <a:br>
              <a:rPr lang="cs-CZ" sz="2100" dirty="0"/>
            </a:br>
            <a:endParaRPr lang="cs-CZ" sz="24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6060"/>
            <a:ext cx="8763051" cy="413766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100% had plaques in carotid arteries</a:t>
            </a:r>
          </a:p>
          <a:p>
            <a:r>
              <a:rPr lang="en-US" dirty="0"/>
              <a:t>2 patients had surgery of carotid artery</a:t>
            </a:r>
            <a:r>
              <a:rPr lang="cs-CZ" dirty="0"/>
              <a:t> </a:t>
            </a:r>
          </a:p>
          <a:p>
            <a:r>
              <a:rPr lang="cs-CZ" sz="2000" dirty="0" err="1"/>
              <a:t>Patient</a:t>
            </a:r>
            <a:r>
              <a:rPr lang="cs-CZ" sz="2000" dirty="0"/>
              <a:t> 1: 2001+2009, </a:t>
            </a:r>
          </a:p>
          <a:p>
            <a:r>
              <a:rPr lang="cs-CZ" sz="2000" dirty="0" err="1"/>
              <a:t>Patient</a:t>
            </a:r>
            <a:r>
              <a:rPr lang="cs-CZ" sz="2000" dirty="0"/>
              <a:t> 4: 2007, 2016 </a:t>
            </a:r>
            <a:r>
              <a:rPr lang="cs-CZ" sz="2000" dirty="0" err="1"/>
              <a:t>progression</a:t>
            </a:r>
            <a:endParaRPr lang="en-US" sz="2000" dirty="0"/>
          </a:p>
          <a:p>
            <a:r>
              <a:rPr lang="cs-CZ" dirty="0">
                <a:solidFill>
                  <a:srgbClr val="C00000"/>
                </a:solidFill>
              </a:rPr>
              <a:t>62.5</a:t>
            </a:r>
            <a:r>
              <a:rPr lang="en-US" dirty="0">
                <a:solidFill>
                  <a:srgbClr val="C00000"/>
                </a:solidFill>
              </a:rPr>
              <a:t>% patients ha</a:t>
            </a:r>
            <a:r>
              <a:rPr lang="cs-CZ" dirty="0">
                <a:solidFill>
                  <a:srgbClr val="C00000"/>
                </a:solidFill>
              </a:rPr>
              <a:t>s</a:t>
            </a:r>
            <a:r>
              <a:rPr lang="en-US" dirty="0">
                <a:solidFill>
                  <a:srgbClr val="C00000"/>
                </a:solidFill>
              </a:rPr>
              <a:t> increased intima-media thickness (IMT)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 r="50780" b="12570"/>
          <a:stretch>
            <a:fillRect/>
          </a:stretch>
        </p:blipFill>
        <p:spPr bwMode="auto">
          <a:xfrm>
            <a:off x="4605579" y="3772286"/>
            <a:ext cx="1727597" cy="11918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 l="50780" b="12570"/>
          <a:stretch>
            <a:fillRect/>
          </a:stretch>
        </p:blipFill>
        <p:spPr bwMode="auto">
          <a:xfrm>
            <a:off x="2597565" y="3792749"/>
            <a:ext cx="1727597" cy="11918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 r="37381"/>
          <a:stretch>
            <a:fillRect/>
          </a:stretch>
        </p:blipFill>
        <p:spPr bwMode="auto">
          <a:xfrm>
            <a:off x="638700" y="3646648"/>
            <a:ext cx="1262280" cy="148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43307" y="5140280"/>
            <a:ext cx="9204960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0" indent="-257175" defTabSz="6858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direct toxic effect of TCDD </a:t>
            </a:r>
          </a:p>
          <a:p>
            <a:pPr marL="257175" lvl="0" indent="-257175" defTabSz="6858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chronic hyperlipidemia</a:t>
            </a:r>
            <a:r>
              <a:rPr lang="cs-CZ" sz="2100" dirty="0">
                <a:solidFill>
                  <a:prstClr val="black"/>
                </a:solidFill>
              </a:rPr>
              <a:t> and </a:t>
            </a:r>
            <a:r>
              <a:rPr lang="cs-CZ" sz="2100" dirty="0" err="1">
                <a:solidFill>
                  <a:prstClr val="black"/>
                </a:solidFill>
              </a:rPr>
              <a:t>endothelial</a:t>
            </a:r>
            <a:r>
              <a:rPr lang="cs-CZ" sz="2100" dirty="0">
                <a:solidFill>
                  <a:prstClr val="black"/>
                </a:solidFill>
              </a:rPr>
              <a:t> </a:t>
            </a:r>
            <a:r>
              <a:rPr lang="cs-CZ" sz="2100" dirty="0" err="1">
                <a:solidFill>
                  <a:prstClr val="black"/>
                </a:solidFill>
              </a:rPr>
              <a:t>dysfunction</a:t>
            </a:r>
            <a:r>
              <a:rPr lang="en-US" sz="2100" dirty="0">
                <a:solidFill>
                  <a:prstClr val="black"/>
                </a:solidFill>
              </a:rPr>
              <a:t>.</a:t>
            </a:r>
            <a:endParaRPr lang="cs-CZ" sz="2100" dirty="0">
              <a:solidFill>
                <a:prstClr val="black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43307" y="5953190"/>
            <a:ext cx="8924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spcBef>
                <a:spcPct val="20000"/>
              </a:spcBef>
            </a:pPr>
            <a:r>
              <a:rPr lang="en-US" dirty="0"/>
              <a:t>Pelclová D, </a:t>
            </a:r>
            <a:r>
              <a:rPr lang="cs-CZ" dirty="0"/>
              <a:t>et al.</a:t>
            </a:r>
            <a:r>
              <a:rPr lang="en-US" dirty="0"/>
              <a:t> 2,3,7,8-TCDD exposure, endothelial dysfunction and impaired microvascular reactivity. Hum </a:t>
            </a:r>
            <a:r>
              <a:rPr lang="en-US" dirty="0" err="1"/>
              <a:t>Exp</a:t>
            </a:r>
            <a:r>
              <a:rPr lang="en-US" dirty="0"/>
              <a:t> </a:t>
            </a:r>
            <a:r>
              <a:rPr lang="en-US" dirty="0" err="1"/>
              <a:t>Toxicol</a:t>
            </a:r>
            <a:r>
              <a:rPr lang="en-US" dirty="0"/>
              <a:t>. 2007 </a:t>
            </a:r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25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04988"/>
          </a:xfrm>
          <a:solidFill>
            <a:srgbClr val="FBD753">
              <a:alpha val="74901"/>
            </a:srgbClr>
          </a:solidFill>
        </p:spPr>
        <p:txBody>
          <a:bodyPr anchor="t"/>
          <a:lstStyle/>
          <a:p>
            <a:pPr algn="l"/>
            <a:br>
              <a:rPr lang="cs-CZ" altLang="cs-CZ" sz="2800" b="1" dirty="0">
                <a:cs typeface="Arial" panose="020B0604020202020204" pitchFamily="34" charset="0"/>
              </a:rPr>
            </a:br>
            <a:r>
              <a:rPr lang="cs-CZ" altLang="cs-CZ" sz="2800" b="1" dirty="0" err="1">
                <a:cs typeface="Arial" panose="020B0604020202020204" pitchFamily="34" charset="0"/>
              </a:rPr>
              <a:t>Experimental</a:t>
            </a:r>
            <a:r>
              <a:rPr lang="cs-CZ" altLang="cs-CZ" sz="2800" b="1" dirty="0"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cs typeface="Arial" panose="020B0604020202020204" pitchFamily="34" charset="0"/>
              </a:rPr>
              <a:t>studies</a:t>
            </a:r>
            <a:endParaRPr lang="cs-CZ" altLang="cs-CZ" sz="2800" i="1" dirty="0"/>
          </a:p>
        </p:txBody>
      </p:sp>
      <p:sp>
        <p:nvSpPr>
          <p:cNvPr id="31747" name="Zástupný symbol pro obsah 3"/>
          <p:cNvSpPr>
            <a:spLocks noGrp="1" noChangeArrowheads="1"/>
          </p:cNvSpPr>
          <p:nvPr>
            <p:ph idx="1"/>
          </p:nvPr>
        </p:nvSpPr>
        <p:spPr>
          <a:xfrm>
            <a:off x="220352" y="2212942"/>
            <a:ext cx="8458200" cy="4525963"/>
          </a:xfrm>
        </p:spPr>
        <p:txBody>
          <a:bodyPr/>
          <a:lstStyle/>
          <a:p>
            <a:r>
              <a:rPr lang="en-US" altLang="cs-CZ" sz="2000" dirty="0"/>
              <a:t>BIRNBAUM </a:t>
            </a:r>
            <a:r>
              <a:rPr lang="cs-CZ" altLang="cs-CZ" sz="2000" dirty="0"/>
              <a:t>1985: </a:t>
            </a:r>
            <a:r>
              <a:rPr lang="en-US" altLang="cs-CZ" sz="2000" dirty="0"/>
              <a:t>The role of structure in the disposition of halogenated aromatic xenobiotics.</a:t>
            </a:r>
          </a:p>
          <a:p>
            <a:r>
              <a:rPr lang="en-US" altLang="cs-CZ" sz="2000" dirty="0"/>
              <a:t>DALTON PT, et al.</a:t>
            </a:r>
            <a:r>
              <a:rPr lang="cs-CZ" altLang="cs-CZ" sz="2000" dirty="0"/>
              <a:t> 2001</a:t>
            </a:r>
            <a:r>
              <a:rPr lang="en-US" altLang="cs-CZ" sz="2000" dirty="0"/>
              <a:t>: Dioxin exposure is an environmental risk factor for ischemic heart disease. </a:t>
            </a:r>
          </a:p>
          <a:p>
            <a:r>
              <a:rPr lang="en-US" altLang="cs-CZ" sz="2000" dirty="0"/>
              <a:t>VOGEL </a:t>
            </a:r>
            <a:r>
              <a:rPr lang="cs-CZ" altLang="cs-CZ" sz="2000" dirty="0"/>
              <a:t>2004</a:t>
            </a:r>
            <a:r>
              <a:rPr lang="en-US" altLang="cs-CZ" sz="2000" dirty="0"/>
              <a:t>: Activation of inflammatory mediators and potential role of </a:t>
            </a:r>
            <a:r>
              <a:rPr lang="en-US" altLang="cs-CZ" sz="2000" dirty="0" err="1"/>
              <a:t>AhR</a:t>
            </a:r>
            <a:r>
              <a:rPr lang="en-US" altLang="cs-CZ" sz="2000" dirty="0"/>
              <a:t> in foam cell formation. </a:t>
            </a:r>
            <a:endParaRPr lang="cs-CZ" altLang="cs-CZ" sz="2000" dirty="0"/>
          </a:p>
          <a:p>
            <a:r>
              <a:rPr lang="en-US" altLang="cs-CZ" sz="2000" dirty="0"/>
              <a:t>HAWS</a:t>
            </a:r>
            <a:r>
              <a:rPr lang="cs-CZ" altLang="cs-CZ" sz="2000" dirty="0"/>
              <a:t>, BIRNBAUM 2006: </a:t>
            </a:r>
            <a:r>
              <a:rPr lang="en-US" altLang="cs-CZ" sz="2000" dirty="0"/>
              <a:t>Development of a refined database of mammalian relative potency estimates for dioxin-like compounds.</a:t>
            </a:r>
            <a:endParaRPr lang="cs-CZ" altLang="cs-CZ" sz="2000" dirty="0"/>
          </a:p>
          <a:p>
            <a:r>
              <a:rPr lang="en-US" altLang="cs-CZ" sz="2000" dirty="0"/>
              <a:t>KOPF AND WALKER 2009: 2,3,7,8-TCDD increases ROS production in human endothelial cells via induction of cytochrome P4501A1</a:t>
            </a:r>
          </a:p>
          <a:p>
            <a:r>
              <a:rPr lang="en-US" altLang="cs-CZ" sz="2000" dirty="0"/>
              <a:t>WU et al. 2012: Activation of Ah</a:t>
            </a:r>
            <a:r>
              <a:rPr lang="cs-CZ" altLang="cs-CZ" sz="2000" dirty="0"/>
              <a:t> r</a:t>
            </a:r>
            <a:r>
              <a:rPr lang="en-US" altLang="cs-CZ" sz="2000" dirty="0" err="1"/>
              <a:t>eceptor</a:t>
            </a:r>
            <a:r>
              <a:rPr lang="en-US" altLang="cs-CZ" sz="2000" dirty="0"/>
              <a:t> induces vascular inflammation and promotes atherosclerosis</a:t>
            </a:r>
            <a:endParaRPr lang="cs-CZ" altLang="cs-CZ" sz="2000" dirty="0"/>
          </a:p>
          <a:p>
            <a:endParaRPr lang="en-US" altLang="cs-CZ" sz="2000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123825"/>
            <a:ext cx="2646362" cy="1674813"/>
          </a:xfrm>
          <a:prstGeom prst="rect">
            <a:avLst/>
          </a:prstGeom>
          <a:solidFill>
            <a:srgbClr val="333333"/>
          </a:solidFill>
          <a:ln w="12700">
            <a:solidFill>
              <a:srgbClr val="33333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897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1216"/>
          </a:xfrm>
          <a:solidFill>
            <a:srgbClr val="FBD753">
              <a:alpha val="74901"/>
            </a:srgbClr>
          </a:solidFill>
        </p:spPr>
        <p:txBody>
          <a:bodyPr anchor="t"/>
          <a:lstStyle/>
          <a:p>
            <a:pPr algn="l"/>
            <a:br>
              <a:rPr lang="cs-CZ" altLang="cs-CZ" sz="2800" b="1" dirty="0">
                <a:cs typeface="Arial" panose="020B0604020202020204" pitchFamily="34" charset="0"/>
              </a:rPr>
            </a:br>
            <a:r>
              <a:rPr lang="cs-CZ" altLang="cs-CZ" sz="2800" b="1" dirty="0" err="1">
                <a:cs typeface="Arial" panose="020B0604020202020204" pitchFamily="34" charset="0"/>
              </a:rPr>
              <a:t>Human</a:t>
            </a:r>
            <a:r>
              <a:rPr lang="cs-CZ" altLang="cs-CZ" sz="2800" b="1" dirty="0"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cs typeface="Arial" panose="020B0604020202020204" pitchFamily="34" charset="0"/>
              </a:rPr>
              <a:t>studies</a:t>
            </a:r>
            <a:endParaRPr lang="cs-CZ" altLang="cs-CZ" sz="2800" i="1" dirty="0"/>
          </a:p>
        </p:txBody>
      </p:sp>
      <p:sp>
        <p:nvSpPr>
          <p:cNvPr id="31747" name="Zástupný symbol pro obsah 3"/>
          <p:cNvSpPr>
            <a:spLocks noGrp="1" noChangeArrowheads="1"/>
          </p:cNvSpPr>
          <p:nvPr>
            <p:ph idx="1"/>
          </p:nvPr>
        </p:nvSpPr>
        <p:spPr>
          <a:xfrm>
            <a:off x="276911" y="1630053"/>
            <a:ext cx="8458200" cy="4525963"/>
          </a:xfrm>
        </p:spPr>
        <p:txBody>
          <a:bodyPr/>
          <a:lstStyle/>
          <a:p>
            <a:r>
              <a:rPr lang="en-US" altLang="cs-CZ" sz="2400" dirty="0"/>
              <a:t>BERTAZZI 2001, MOCARELLI 2008 Increased risk for type 2 diabetes, adverse cardiovascular effects, altered endocrine function – after </a:t>
            </a:r>
            <a:r>
              <a:rPr lang="en-US" altLang="cs-CZ" sz="2400" dirty="0">
                <a:solidFill>
                  <a:srgbClr val="0070C0"/>
                </a:solidFill>
              </a:rPr>
              <a:t>Seveso 1976 </a:t>
            </a:r>
          </a:p>
          <a:p>
            <a:r>
              <a:rPr lang="en-US" altLang="cs-CZ" sz="2400" dirty="0"/>
              <a:t>MICHALEK and PAVUK 2008 Diabetes and cancer in veterans of </a:t>
            </a:r>
            <a:r>
              <a:rPr lang="en-US" altLang="cs-CZ" sz="2400" dirty="0">
                <a:solidFill>
                  <a:srgbClr val="0070C0"/>
                </a:solidFill>
              </a:rPr>
              <a:t>Ranch Hand </a:t>
            </a:r>
            <a:r>
              <a:rPr lang="cs-CZ" altLang="cs-CZ" sz="2400" dirty="0">
                <a:solidFill>
                  <a:srgbClr val="0070C0"/>
                </a:solidFill>
              </a:rPr>
              <a:t>in Vietnam</a:t>
            </a:r>
            <a:endParaRPr lang="en-US" altLang="cs-CZ" sz="2400" dirty="0">
              <a:solidFill>
                <a:srgbClr val="0070C0"/>
              </a:solidFill>
            </a:endParaRPr>
          </a:p>
          <a:p>
            <a:r>
              <a:rPr lang="en-US" altLang="cs-CZ" sz="2400" dirty="0"/>
              <a:t>FINGERHUT 1991 Cancer mortality in workers</a:t>
            </a:r>
          </a:p>
          <a:p>
            <a:r>
              <a:rPr lang="en-US" altLang="cs-CZ" sz="2400" dirty="0"/>
              <a:t>WHITE AND BIRNBAUM 2009 Effects on vertebrates</a:t>
            </a:r>
            <a:endParaRPr lang="en-US" altLang="cs-CZ" sz="2400" i="1" dirty="0"/>
          </a:p>
          <a:p>
            <a:r>
              <a:rPr lang="en-US" sz="2400" dirty="0"/>
              <a:t>TAYLOR, ..BIRNBAUM 2013 </a:t>
            </a:r>
            <a:r>
              <a:rPr lang="en-US" altLang="cs-CZ" sz="2400" dirty="0"/>
              <a:t>Question of environmental </a:t>
            </a:r>
            <a:r>
              <a:rPr lang="en-US" sz="2400" dirty="0"/>
              <a:t>exposure to persistent organic pollutants (POPs) and diabetes in epidemiological studies</a:t>
            </a:r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576" y="168898"/>
            <a:ext cx="637535" cy="9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79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47031" y="186503"/>
            <a:ext cx="8229600" cy="683830"/>
          </a:xfrm>
          <a:solidFill>
            <a:srgbClr val="FBD753"/>
          </a:solidFill>
        </p:spPr>
        <p:txBody>
          <a:bodyPr>
            <a:normAutofit/>
          </a:bodyPr>
          <a:lstStyle/>
          <a:p>
            <a:r>
              <a:rPr lang="cs-CZ" sz="2800" b="1" dirty="0" err="1"/>
              <a:t>Elimination</a:t>
            </a:r>
            <a:r>
              <a:rPr lang="cs-CZ" sz="2800" b="1" dirty="0"/>
              <a:t> </a:t>
            </a:r>
            <a:r>
              <a:rPr lang="cs-CZ" sz="2800" b="1" dirty="0" err="1"/>
              <a:t>half-life</a:t>
            </a:r>
            <a:r>
              <a:rPr lang="cs-CZ" sz="2800" b="1" dirty="0"/>
              <a:t> </a:t>
            </a:r>
            <a:r>
              <a:rPr lang="cs-CZ" sz="2800" b="1" dirty="0" err="1"/>
              <a:t>is</a:t>
            </a:r>
            <a:r>
              <a:rPr lang="cs-CZ" sz="2800" b="1" dirty="0"/>
              <a:t> </a:t>
            </a:r>
            <a:r>
              <a:rPr lang="cs-CZ" sz="2800" b="1" dirty="0" err="1"/>
              <a:t>shorter</a:t>
            </a:r>
            <a:r>
              <a:rPr lang="cs-CZ" sz="2800" b="1" dirty="0"/>
              <a:t> </a:t>
            </a:r>
            <a:r>
              <a:rPr lang="cs-CZ" sz="2800" b="1" dirty="0" err="1"/>
              <a:t>initially</a:t>
            </a:r>
            <a:r>
              <a:rPr lang="cs-CZ" sz="2800" b="1" dirty="0"/>
              <a:t> </a:t>
            </a:r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457200" y="1109166"/>
            <a:ext cx="766916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217" y="954294"/>
            <a:ext cx="8406384" cy="4095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One volunteer  </a:t>
            </a:r>
            <a:r>
              <a:rPr lang="en-US" sz="2000" dirty="0"/>
              <a:t>single oral dose 1.14 ng TCDD/kg  followed for 40 days (POIGER, SCHLATTER</a:t>
            </a:r>
            <a:r>
              <a:rPr lang="cs-CZ" sz="2000" dirty="0"/>
              <a:t> 1086)</a:t>
            </a:r>
            <a:r>
              <a:rPr lang="en-US" sz="2000" dirty="0"/>
              <a:t>: Pharmacokinetics of 2,3,7,8-TCDD in man. </a:t>
            </a:r>
            <a:endParaRPr lang="cs-CZ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Physiologically based model</a:t>
            </a:r>
            <a:r>
              <a:rPr lang="en-US" sz="1800" dirty="0"/>
              <a:t> incorporates an inducible elimination of TCDD in high levels</a:t>
            </a:r>
            <a:r>
              <a:rPr lang="cs-CZ" sz="1800" dirty="0"/>
              <a:t> </a:t>
            </a:r>
            <a:r>
              <a:rPr lang="en-US" sz="1800" dirty="0"/>
              <a:t>- above 1 250 </a:t>
            </a:r>
            <a:r>
              <a:rPr lang="en-US" sz="1800" dirty="0" err="1"/>
              <a:t>pg</a:t>
            </a:r>
            <a:r>
              <a:rPr lang="en-US" sz="1800" dirty="0"/>
              <a:t>/g fat (EMOND et BIRNBAUM 2004, 2005) – </a:t>
            </a:r>
          </a:p>
          <a:p>
            <a:pPr marL="0" indent="0">
              <a:buNone/>
            </a:pPr>
            <a:r>
              <a:rPr lang="en-US" sz="1800" b="1" dirty="0"/>
              <a:t>induction of P450 1A1, P450 1A2, and P450 1B1 and increased enzymatic activity </a:t>
            </a:r>
            <a:r>
              <a:rPr lang="cs-CZ" sz="1800" dirty="0"/>
              <a:t>and </a:t>
            </a:r>
            <a:r>
              <a:rPr lang="en-US" sz="1800" dirty="0"/>
              <a:t>increased ROS production in human cells (KOPF, WALKER 2010)</a:t>
            </a:r>
            <a:endParaRPr lang="cs-CZ" sz="1800" dirty="0"/>
          </a:p>
          <a:p>
            <a:pPr marL="0" indent="0">
              <a:buNone/>
            </a:pPr>
            <a:r>
              <a:rPr lang="cs-CZ" sz="1800" dirty="0" err="1">
                <a:solidFill>
                  <a:srgbClr val="FF0000"/>
                </a:solidFill>
              </a:rPr>
              <a:t>Half-life</a:t>
            </a:r>
            <a:r>
              <a:rPr lang="cs-CZ" sz="1800" dirty="0">
                <a:solidFill>
                  <a:srgbClr val="FF0000"/>
                </a:solidFill>
              </a:rPr>
              <a:t> 1.5 and 3 </a:t>
            </a:r>
            <a:r>
              <a:rPr lang="cs-CZ" sz="1800" dirty="0" err="1">
                <a:solidFill>
                  <a:srgbClr val="FF0000"/>
                </a:solidFill>
              </a:rPr>
              <a:t>years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during</a:t>
            </a:r>
            <a:r>
              <a:rPr lang="cs-CZ" sz="1800" dirty="0">
                <a:solidFill>
                  <a:srgbClr val="FF0000"/>
                </a:solidFill>
              </a:rPr>
              <a:t> 3 </a:t>
            </a:r>
            <a:r>
              <a:rPr lang="cs-CZ" sz="1800" dirty="0" err="1">
                <a:solidFill>
                  <a:srgbClr val="FF0000"/>
                </a:solidFill>
              </a:rPr>
              <a:t>years</a:t>
            </a:r>
            <a:r>
              <a:rPr lang="cs-CZ" sz="1800" dirty="0">
                <a:solidFill>
                  <a:srgbClr val="FF0000"/>
                </a:solidFill>
              </a:rPr>
              <a:t> period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1" y="3585677"/>
            <a:ext cx="3817214" cy="292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90" y="3552735"/>
            <a:ext cx="961572" cy="136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37" y="5105170"/>
            <a:ext cx="567309" cy="140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908397" y="4049111"/>
            <a:ext cx="180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144 000 </a:t>
            </a:r>
            <a:r>
              <a:rPr lang="cs-CZ" b="1" dirty="0" err="1">
                <a:solidFill>
                  <a:srgbClr val="FF0000"/>
                </a:solidFill>
              </a:rPr>
              <a:t>pg</a:t>
            </a:r>
            <a:r>
              <a:rPr lang="cs-CZ" b="1" dirty="0">
                <a:solidFill>
                  <a:srgbClr val="FF0000"/>
                </a:solidFill>
              </a:rPr>
              <a:t>/g fat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025417" y="5359494"/>
            <a:ext cx="168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26 000 </a:t>
            </a:r>
            <a:r>
              <a:rPr lang="cs-CZ" b="1" dirty="0" err="1">
                <a:solidFill>
                  <a:srgbClr val="FF0000"/>
                </a:solidFill>
              </a:rPr>
              <a:t>pg</a:t>
            </a:r>
            <a:r>
              <a:rPr lang="cs-CZ" b="1" dirty="0">
                <a:solidFill>
                  <a:srgbClr val="FF0000"/>
                </a:solidFill>
              </a:rPr>
              <a:t>/g fat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7271339" y="6086552"/>
            <a:ext cx="1633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(GEUSAU 2002)</a:t>
            </a:r>
          </a:p>
        </p:txBody>
      </p:sp>
      <p:sp>
        <p:nvSpPr>
          <p:cNvPr id="6" name="Obdélník 5"/>
          <p:cNvSpPr/>
          <p:nvPr/>
        </p:nvSpPr>
        <p:spPr>
          <a:xfrm>
            <a:off x="6908397" y="3425455"/>
            <a:ext cx="154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AUSTRIA 1998</a:t>
            </a:r>
          </a:p>
        </p:txBody>
      </p:sp>
    </p:spTree>
    <p:extLst>
      <p:ext uri="{BB962C8B-B14F-4D97-AF65-F5344CB8AC3E}">
        <p14:creationId xmlns:p14="http://schemas.microsoft.com/office/powerpoint/2010/main" val="28387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3"/>
    </mc:Choice>
    <mc:Fallback xmlns="">
      <p:transition spd="slow" advTm="7185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69" y="2970563"/>
            <a:ext cx="5019040" cy="38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536" y="222826"/>
            <a:ext cx="8498264" cy="614456"/>
          </a:xfrm>
          <a:solidFill>
            <a:srgbClr val="FBD753"/>
          </a:solidFill>
        </p:spPr>
        <p:txBody>
          <a:bodyPr>
            <a:normAutofit/>
          </a:bodyPr>
          <a:lstStyle/>
          <a:p>
            <a:r>
              <a:rPr lang="cs-CZ" sz="2800" b="1" dirty="0" err="1"/>
              <a:t>Ukraine</a:t>
            </a:r>
            <a:r>
              <a:rPr lang="cs-CZ" sz="2800" b="1" dirty="0"/>
              <a:t> 2004</a:t>
            </a:r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99151" y="959339"/>
            <a:ext cx="7917041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1F497D"/>
                </a:solidFill>
              </a:rPr>
              <a:t>Candidate for president V. Y.</a:t>
            </a:r>
          </a:p>
          <a:p>
            <a:pPr lvl="0">
              <a:defRPr/>
            </a:pPr>
            <a:r>
              <a:rPr lang="en-US" sz="2400" dirty="0">
                <a:solidFill>
                  <a:srgbClr val="1F497D"/>
                </a:solidFill>
              </a:rPr>
              <a:t>Dinner in Kiev on September 5, 2004</a:t>
            </a:r>
          </a:p>
          <a:p>
            <a:pPr lvl="0">
              <a:defRPr/>
            </a:pPr>
            <a:r>
              <a:rPr lang="en-US" sz="2400" dirty="0">
                <a:solidFill>
                  <a:srgbClr val="1F497D"/>
                </a:solidFill>
              </a:rPr>
              <a:t>Diagnosis on December 2004</a:t>
            </a:r>
            <a:r>
              <a:rPr lang="cs-CZ" sz="2400" dirty="0">
                <a:solidFill>
                  <a:srgbClr val="1F497D"/>
                </a:solidFill>
              </a:rPr>
              <a:t>        </a:t>
            </a:r>
          </a:p>
          <a:p>
            <a:pPr lvl="0">
              <a:defRPr/>
            </a:pPr>
            <a:r>
              <a:rPr kumimoji="0" lang="cs-CZ" sz="2400" b="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Calibri"/>
              </a:rPr>
              <a:t>blood</a:t>
            </a:r>
            <a:r>
              <a:rPr kumimoji="0" lang="cs-CZ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cs-CZ" sz="2400" b="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Calibri"/>
              </a:rPr>
              <a:t>level</a:t>
            </a:r>
            <a:r>
              <a:rPr kumimoji="0" lang="cs-CZ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</a:rPr>
              <a:t> 4.5 </a:t>
            </a:r>
            <a:r>
              <a:rPr kumimoji="0" lang="cs-CZ" sz="2400" b="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Calibri"/>
              </a:rPr>
              <a:t>months</a:t>
            </a:r>
            <a:r>
              <a:rPr kumimoji="0" lang="cs-CZ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cs-CZ" sz="2400" b="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Calibri"/>
              </a:rPr>
              <a:t>later</a:t>
            </a:r>
            <a:r>
              <a:rPr kumimoji="0" lang="cs-CZ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</a:rPr>
              <a:t>: </a:t>
            </a: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</a:rPr>
              <a:t>108 000 </a:t>
            </a:r>
            <a:r>
              <a:rPr kumimoji="0" lang="en-US" sz="2400" b="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Calibri"/>
              </a:rPr>
              <a:t>pg</a:t>
            </a: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</a:rPr>
              <a:t>/g fat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</a:rPr>
              <a:t>Initial half-life 1</a:t>
            </a:r>
            <a:r>
              <a:rPr lang="cs-CZ" sz="2400" dirty="0">
                <a:solidFill>
                  <a:srgbClr val="FF0000"/>
                </a:solidFill>
              </a:rPr>
              <a:t> ¼ </a:t>
            </a:r>
            <a:r>
              <a:rPr lang="cs-CZ" sz="2400" dirty="0" err="1">
                <a:solidFill>
                  <a:srgbClr val="FF0000"/>
                </a:solidFill>
              </a:rPr>
              <a:t>year</a:t>
            </a: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	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366" y="855224"/>
            <a:ext cx="1772434" cy="17410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13792" y="4449065"/>
            <a:ext cx="137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(SORG 2009)</a:t>
            </a:r>
          </a:p>
        </p:txBody>
      </p:sp>
      <p:sp>
        <p:nvSpPr>
          <p:cNvPr id="7" name="Obdélník 6"/>
          <p:cNvSpPr/>
          <p:nvPr/>
        </p:nvSpPr>
        <p:spPr>
          <a:xfrm>
            <a:off x="6847484" y="2704202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V. </a:t>
            </a:r>
            <a:r>
              <a:rPr lang="cs-CZ" dirty="0" err="1">
                <a:solidFill>
                  <a:prstClr val="black"/>
                </a:solidFill>
              </a:rPr>
              <a:t>Yuschenko</a:t>
            </a:r>
            <a:r>
              <a:rPr lang="cs-CZ" dirty="0">
                <a:solidFill>
                  <a:prstClr val="black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80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"/>
    </mc:Choice>
    <mc:Fallback xmlns="">
      <p:transition spd="slow" advTm="190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89505"/>
          </a:xfrm>
        </p:spPr>
        <p:txBody>
          <a:bodyPr>
            <a:normAutofit fontScale="90000"/>
          </a:bodyPr>
          <a:lstStyle/>
          <a:p>
            <a:pPr eaLnBrk="1" hangingPunct="1"/>
            <a:endParaRPr lang="en-US" sz="2800" b="1" dirty="0"/>
          </a:p>
        </p:txBody>
      </p:sp>
      <p:graphicFrame>
        <p:nvGraphicFramePr>
          <p:cNvPr id="1433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76132733"/>
              </p:ext>
            </p:extLst>
          </p:nvPr>
        </p:nvGraphicFramePr>
        <p:xfrm>
          <a:off x="457200" y="664143"/>
          <a:ext cx="8378328" cy="5229666"/>
        </p:xfrm>
        <a:graphic>
          <a:graphicData uri="http://schemas.openxmlformats.org/drawingml/2006/table">
            <a:tbl>
              <a:tblPr/>
              <a:tblGrid>
                <a:gridCol w="2261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Occupational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or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Environmental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xposure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7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Years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7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Acute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back-calculated 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2,3,7,8-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TCDD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(pg/g 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plasma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fat)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of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the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group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using</a:t>
                      </a:r>
                      <a:r>
                        <a:rPr kumimoji="0" lang="cs-CZ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physiologically</a:t>
                      </a:r>
                      <a:r>
                        <a:rPr kumimoji="0" lang="cs-CZ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based</a:t>
                      </a:r>
                      <a:r>
                        <a:rPr kumimoji="0" lang="cs-CZ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 model (</a:t>
                      </a:r>
                      <a:r>
                        <a:rPr kumimoji="0" lang="cs-CZ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Emond</a:t>
                      </a:r>
                      <a:r>
                        <a:rPr kumimoji="0" lang="cs-CZ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 et al. 2005)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7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USA, Veterans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1962-1971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            &lt;3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00* 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Emond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</a:rPr>
                        <a:t> 2005)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Seveso, Italy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1976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&lt;56 000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zone A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**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Landi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2003)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5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Workers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Czech Republic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1965-68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000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</a:rPr>
                        <a:t> - 355 000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41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Population level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now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2-25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1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80011"/>
            <a:ext cx="8778240" cy="1072524"/>
          </a:xfrm>
          <a:solidFill>
            <a:srgbClr val="FBD753">
              <a:alpha val="78000"/>
            </a:srgbClr>
          </a:solidFill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 err="1"/>
              <a:t>Patient</a:t>
            </a:r>
            <a:r>
              <a:rPr lang="cs-CZ" dirty="0"/>
              <a:t> No. 1, </a:t>
            </a:r>
            <a:r>
              <a:rPr lang="cs-CZ" dirty="0" err="1"/>
              <a:t>born</a:t>
            </a:r>
            <a:r>
              <a:rPr lang="cs-CZ" dirty="0"/>
              <a:t> 1945</a:t>
            </a:r>
            <a:br>
              <a:rPr lang="cs-CZ" dirty="0"/>
            </a:br>
            <a:endParaRPr lang="cs-CZ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47" y="1305889"/>
            <a:ext cx="9029700" cy="50072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Exposed for 9 months in 1968 as chemical worker in 2,4,5-T production and for 3 months he cleaned the building</a:t>
            </a:r>
          </a:p>
          <a:p>
            <a:pPr eaLnBrk="1" hangingPunct="1"/>
            <a:r>
              <a:rPr lang="en-US" dirty="0"/>
              <a:t>1968 „acne“ appeared</a:t>
            </a:r>
          </a:p>
          <a:p>
            <a:pPr eaLnBrk="1" hangingPunct="1"/>
            <a:r>
              <a:rPr lang="en-US" dirty="0"/>
              <a:t>1969 whole year disabled for „</a:t>
            </a:r>
            <a:r>
              <a:rPr lang="en-US" b="1" dirty="0"/>
              <a:t>whole body acne</a:t>
            </a:r>
            <a:r>
              <a:rPr lang="en-US" dirty="0"/>
              <a:t>“ with surgical interventions</a:t>
            </a:r>
          </a:p>
          <a:p>
            <a:pPr eaLnBrk="1" hangingPunct="1"/>
            <a:r>
              <a:rPr lang="en-US" b="1" dirty="0"/>
              <a:t>1996 hypertension, type 2 diabetes</a:t>
            </a:r>
          </a:p>
          <a:p>
            <a:pPr eaLnBrk="1" hangingPunct="1"/>
            <a:r>
              <a:rPr lang="en-US" dirty="0"/>
              <a:t>1998 mixed </a:t>
            </a:r>
            <a:r>
              <a:rPr lang="en-US" b="1" dirty="0" err="1"/>
              <a:t>hyperlipoproteinaemia</a:t>
            </a:r>
            <a:endParaRPr lang="en-US" b="1" dirty="0"/>
          </a:p>
          <a:p>
            <a:pPr eaLnBrk="1" hangingPunct="1"/>
            <a:r>
              <a:rPr lang="en-US" b="1" dirty="0"/>
              <a:t>2001 </a:t>
            </a:r>
            <a:r>
              <a:rPr lang="en-US" b="1" dirty="0" err="1"/>
              <a:t>hypothyreoidism</a:t>
            </a:r>
            <a:r>
              <a:rPr lang="en-US" b="1" dirty="0"/>
              <a:t> </a:t>
            </a:r>
          </a:p>
          <a:p>
            <a:r>
              <a:rPr lang="en-US" b="1" dirty="0"/>
              <a:t>2001 bilateral stent in the common carotid artery, 80% stenosis</a:t>
            </a:r>
          </a:p>
          <a:p>
            <a:r>
              <a:rPr lang="en-US" b="1" dirty="0"/>
              <a:t>2010 MI, 2011 Bypass </a:t>
            </a:r>
            <a:r>
              <a:rPr lang="en-US" b="1" dirty="0" err="1"/>
              <a:t>aortocoronarius</a:t>
            </a:r>
            <a:r>
              <a:rPr lang="en-US" b="1" dirty="0"/>
              <a:t> triplex </a:t>
            </a:r>
          </a:p>
          <a:p>
            <a:r>
              <a:rPr lang="en-US" b="1" dirty="0"/>
              <a:t>2016 SPECT impaired in both hemispheres, impairment since 2010</a:t>
            </a:r>
          </a:p>
          <a:p>
            <a:r>
              <a:rPr lang="en-US" dirty="0" err="1"/>
              <a:t>Psychol</a:t>
            </a:r>
            <a:r>
              <a:rPr lang="en-US" dirty="0"/>
              <a:t>: cognitive deficits, impaired memory, low mental </a:t>
            </a:r>
          </a:p>
          <a:p>
            <a:r>
              <a:rPr lang="en-US" dirty="0"/>
              <a:t>               flexibility,…</a:t>
            </a:r>
          </a:p>
          <a:p>
            <a:endParaRPr lang="en-US" dirty="0"/>
          </a:p>
          <a:p>
            <a:r>
              <a:rPr lang="en-US" dirty="0"/>
              <a:t>We use all that data when we suggest </a:t>
            </a:r>
            <a:r>
              <a:rPr lang="en-US" b="1" dirty="0"/>
              <a:t>compensation for impaired </a:t>
            </a:r>
          </a:p>
          <a:p>
            <a:pPr marL="0" indent="0">
              <a:buNone/>
            </a:pPr>
            <a:r>
              <a:rPr lang="en-US" b="1" dirty="0"/>
              <a:t>   life capacity </a:t>
            </a:r>
            <a:r>
              <a:rPr lang="en-US" dirty="0"/>
              <a:t>of the patients by the accident insurance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0" y="154026"/>
            <a:ext cx="876693" cy="9765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944" y="3391244"/>
            <a:ext cx="1123836" cy="11238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6408" t="55" r="25721" b="4949"/>
          <a:stretch/>
        </p:blipFill>
        <p:spPr>
          <a:xfrm>
            <a:off x="8151964" y="4528055"/>
            <a:ext cx="807379" cy="10238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516" y="5769786"/>
            <a:ext cx="1131631" cy="7658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697" y="2926881"/>
            <a:ext cx="1135646" cy="3464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31" y="85904"/>
            <a:ext cx="971512" cy="10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37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solidFill>
            <a:schemeClr val="accent1"/>
          </a:solidFill>
        </p:spPr>
        <p:txBody>
          <a:bodyPr/>
          <a:lstStyle/>
          <a:p>
            <a:r>
              <a:rPr lang="en-US" altLang="cs-CZ" sz="2800" b="1" dirty="0"/>
              <a:t>Lethal Intoxication with </a:t>
            </a:r>
            <a:r>
              <a:rPr lang="cs-CZ" altLang="cs-CZ" sz="2800" b="1" dirty="0"/>
              <a:t>d</a:t>
            </a:r>
            <a:r>
              <a:rPr lang="en-US" altLang="cs-CZ" sz="2800" b="1" dirty="0" err="1"/>
              <a:t>ioxin</a:t>
            </a:r>
            <a:r>
              <a:rPr lang="cs-CZ" altLang="cs-CZ" sz="2800" b="1" dirty="0"/>
              <a:t> (?)</a:t>
            </a:r>
            <a:r>
              <a:rPr lang="en-US" altLang="cs-CZ" sz="4000" dirty="0"/>
              <a:t> </a:t>
            </a:r>
            <a:endParaRPr lang="en-US" altLang="cs-CZ" sz="3200" dirty="0"/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371600"/>
            <a:ext cx="8396607" cy="4784103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cs-CZ" sz="2000" dirty="0"/>
              <a:t>5</a:t>
            </a:r>
            <a:r>
              <a:rPr lang="cs-CZ" altLang="cs-CZ" sz="2000" dirty="0"/>
              <a:t>5</a:t>
            </a:r>
            <a:r>
              <a:rPr lang="en-US" altLang="cs-CZ" sz="2000" dirty="0"/>
              <a:t>-y old healthy worker </a:t>
            </a:r>
            <a:r>
              <a:rPr lang="en-US" sz="2000" dirty="0"/>
              <a:t>(born 1913, died 1970)</a:t>
            </a:r>
            <a:endParaRPr lang="en-US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cs-CZ" sz="2000" dirty="0"/>
              <a:t>9 months exposed as chemical worker in 2,4,5-T production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cs-CZ" sz="2000" dirty="0"/>
              <a:t>Died in the course of 2 years: cachexia (164 cm/48 kg), dementia, porphyria, chloracne, hyperpigmentation, hypertrichosis, hypertension, diabetes, neuropathy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dirty="0"/>
              <a:t>Family received compensation for his occupational intoxication in 1970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altLang="cs-CZ" sz="2000" b="1" dirty="0"/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b="1" dirty="0"/>
              <a:t>Pathological anatomy findings: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dirty="0"/>
              <a:t>Generalized arteriosclerosis (brain, liver, kidneys, pancreas)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dirty="0"/>
              <a:t>Cardiac hypertrophy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dirty="0">
                <a:solidFill>
                  <a:srgbClr val="CC00CC"/>
                </a:solidFill>
              </a:rPr>
              <a:t>Porphyria (fluorescence in UV light - liver, kidney, bone marrow)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dirty="0"/>
              <a:t>Peripheral neuropathy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altLang="cs-CZ" sz="2000" dirty="0">
              <a:solidFill>
                <a:schemeClr val="accent2"/>
              </a:solidFill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dirty="0">
                <a:solidFill>
                  <a:schemeClr val="accent2"/>
                </a:solidFill>
              </a:rPr>
              <a:t>Immediate cause of death</a:t>
            </a:r>
            <a:r>
              <a:rPr lang="en-US" altLang="cs-CZ" sz="2000" dirty="0"/>
              <a:t>: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2000" dirty="0"/>
              <a:t>Bronchopneumonia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altLang="cs-CZ" sz="1600" dirty="0"/>
          </a:p>
          <a:p>
            <a:pPr>
              <a:lnSpc>
                <a:spcPct val="70000"/>
              </a:lnSpc>
              <a:buFontTx/>
              <a:buNone/>
            </a:pPr>
            <a:endParaRPr lang="en-US" altLang="cs-CZ" sz="1600" dirty="0"/>
          </a:p>
          <a:p>
            <a:pPr>
              <a:lnSpc>
                <a:spcPct val="70000"/>
              </a:lnSpc>
              <a:buFontTx/>
              <a:buNone/>
            </a:pPr>
            <a:endParaRPr lang="cs-CZ" altLang="cs-CZ" sz="1600" dirty="0"/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cs-CZ" sz="1600" dirty="0" err="1"/>
              <a:t>PAZDEROVÁ</a:t>
            </a:r>
            <a:r>
              <a:rPr lang="en-US" altLang="cs-CZ" sz="1600" dirty="0"/>
              <a:t>-VEJLUPKOVÁ J, LUKÁŠ E, NĚMCOVÁ M, et al.: </a:t>
            </a:r>
            <a:r>
              <a:rPr lang="en-US" altLang="cs-CZ" sz="1600" i="1" dirty="0"/>
              <a:t>Arch Environ Health </a:t>
            </a:r>
            <a:r>
              <a:rPr lang="en-US" altLang="cs-CZ" sz="1600" dirty="0"/>
              <a:t>1981</a:t>
            </a:r>
            <a:endParaRPr lang="en-US" altLang="cs-CZ" sz="1600" i="1" dirty="0"/>
          </a:p>
          <a:p>
            <a:pPr>
              <a:lnSpc>
                <a:spcPct val="60000"/>
              </a:lnSpc>
              <a:buFontTx/>
              <a:buNone/>
            </a:pPr>
            <a:endParaRPr lang="en-US" altLang="cs-CZ" sz="1600" dirty="0"/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altLang="cs-CZ" sz="1600" dirty="0"/>
          </a:p>
        </p:txBody>
      </p:sp>
      <p:pic>
        <p:nvPicPr>
          <p:cNvPr id="489479" name="Picture 7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55367" r="54732" b="7344"/>
          <a:stretch>
            <a:fillRect/>
          </a:stretch>
        </p:blipFill>
        <p:spPr bwMode="auto">
          <a:xfrm>
            <a:off x="6900686" y="4706013"/>
            <a:ext cx="1786114" cy="130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38" y="4925217"/>
            <a:ext cx="11525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73814" y="4222381"/>
            <a:ext cx="2270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/>
              <a:t>            </a:t>
            </a:r>
            <a:r>
              <a:rPr lang="cs-CZ" altLang="cs-CZ" i="1" dirty="0"/>
              <a:t>A</a:t>
            </a:r>
            <a:r>
              <a:rPr lang="en-US" altLang="cs-CZ" i="1" dirty="0" err="1"/>
              <a:t>theroma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76747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20763"/>
          </a:xfrm>
          <a:solidFill>
            <a:srgbClr val="FBD753"/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/>
            <a:r>
              <a:rPr lang="en-US" sz="2800" dirty="0"/>
              <a:t>Czech Republic </a:t>
            </a:r>
            <a:r>
              <a:rPr lang="en-US" sz="2800" dirty="0">
                <a:cs typeface="Times New Roman" pitchFamily="18" charset="0"/>
              </a:rPr>
              <a:t>1965</a:t>
            </a:r>
            <a:r>
              <a:rPr lang="en-US" sz="2800" dirty="0"/>
              <a:t>-</a:t>
            </a:r>
            <a:r>
              <a:rPr lang="en-US" sz="2800" dirty="0">
                <a:cs typeface="Times New Roman" pitchFamily="18" charset="0"/>
              </a:rPr>
              <a:t>1968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/>
              <a:t>80 men exposed</a:t>
            </a:r>
            <a:r>
              <a:rPr lang="en-US" sz="2800" dirty="0"/>
              <a:t> in 2,4,5-T production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55 men examined in 1974</a:t>
            </a:r>
            <a:endParaRPr lang="cs-CZ" sz="2800" dirty="0"/>
          </a:p>
          <a:p>
            <a:r>
              <a:rPr lang="en-US" sz="2400" dirty="0"/>
              <a:t>Mean age 36 years </a:t>
            </a:r>
          </a:p>
          <a:p>
            <a:r>
              <a:rPr lang="en-US" sz="2400" dirty="0"/>
              <a:t>Mean exposure 16 months</a:t>
            </a:r>
          </a:p>
          <a:p>
            <a:pPr>
              <a:buNone/>
            </a:pPr>
            <a:r>
              <a:rPr lang="en-US" sz="2000" dirty="0"/>
              <a:t>    </a:t>
            </a:r>
            <a:r>
              <a:rPr lang="cs-CZ" sz="2000" dirty="0"/>
              <a:t>  </a:t>
            </a:r>
            <a:r>
              <a:rPr lang="en-US" sz="2400" dirty="0"/>
              <a:t>100 % „chloracne“</a:t>
            </a:r>
            <a:r>
              <a:rPr lang="cs-CZ" sz="2400" dirty="0"/>
              <a:t> – face, </a:t>
            </a:r>
            <a:r>
              <a:rPr lang="cs-CZ" sz="2400" dirty="0" err="1"/>
              <a:t>genitals</a:t>
            </a: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     97 %  neuropsychological disturbances</a:t>
            </a:r>
          </a:p>
          <a:p>
            <a:pPr eaLnBrk="1" hangingPunct="1">
              <a:buFontTx/>
              <a:buNone/>
            </a:pPr>
            <a:r>
              <a:rPr lang="en-US" sz="2400" dirty="0"/>
              <a:t>	50 %  hyperlipidemia</a:t>
            </a:r>
          </a:p>
          <a:p>
            <a:pPr eaLnBrk="1" hangingPunct="1">
              <a:buFontTx/>
              <a:buNone/>
            </a:pPr>
            <a:r>
              <a:rPr lang="en-US" sz="2400" dirty="0"/>
              <a:t>     20 %  porphyria</a:t>
            </a:r>
            <a:r>
              <a:rPr lang="cs-CZ" sz="2400" dirty="0"/>
              <a:t>, </a:t>
            </a:r>
            <a:r>
              <a:rPr lang="cs-CZ" sz="2400" dirty="0" err="1"/>
              <a:t>hypertrichosis</a:t>
            </a:r>
            <a:r>
              <a:rPr lang="cs-CZ" sz="2400" dirty="0"/>
              <a:t>, </a:t>
            </a:r>
            <a:r>
              <a:rPr lang="cs-CZ" sz="2400" dirty="0" err="1"/>
              <a:t>dark</a:t>
            </a:r>
            <a:r>
              <a:rPr lang="cs-CZ" sz="2400" dirty="0"/>
              <a:t> skin</a:t>
            </a:r>
            <a:endParaRPr lang="en-US" sz="2400" dirty="0"/>
          </a:p>
          <a:p>
            <a:pPr eaLnBrk="1" hangingPunct="1">
              <a:buFontTx/>
              <a:buNone/>
            </a:pPr>
            <a:r>
              <a:rPr lang="en-US" sz="2600" dirty="0"/>
              <a:t>   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cs-CZ" sz="2000" dirty="0"/>
              <a:t>  </a:t>
            </a:r>
            <a:r>
              <a:rPr lang="en-US" sz="2000" dirty="0"/>
              <a:t>JIRÁSEK L</a:t>
            </a:r>
            <a:r>
              <a:rPr lang="cs-CZ" sz="2000" dirty="0"/>
              <a:t> </a:t>
            </a:r>
            <a:r>
              <a:rPr lang="en-US" sz="2000" dirty="0"/>
              <a:t>et al.: </a:t>
            </a:r>
            <a:r>
              <a:rPr lang="en-US" sz="2000" i="1" dirty="0" err="1"/>
              <a:t>Hautartzt</a:t>
            </a:r>
            <a:r>
              <a:rPr lang="en-US" sz="2000" dirty="0"/>
              <a:t> 1976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sz="1600" dirty="0"/>
          </a:p>
          <a:p>
            <a:pPr>
              <a:lnSpc>
                <a:spcPct val="60000"/>
              </a:lnSpc>
              <a:spcBef>
                <a:spcPct val="5000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First TCDD analysis was performed in 1996</a:t>
            </a:r>
            <a:r>
              <a:rPr lang="en-US" sz="2400" dirty="0"/>
              <a:t> </a:t>
            </a:r>
            <a:r>
              <a:rPr lang="en-US" sz="2000" dirty="0"/>
              <a:t>(Prof. </a:t>
            </a:r>
            <a:r>
              <a:rPr lang="en-US" sz="2000" dirty="0" err="1"/>
              <a:t>Rappe</a:t>
            </a:r>
            <a:r>
              <a:rPr lang="en-US" sz="2000" dirty="0"/>
              <a:t>, </a:t>
            </a:r>
            <a:r>
              <a:rPr lang="en-US" sz="2000" dirty="0" err="1"/>
              <a:t>Umeå</a:t>
            </a:r>
            <a:r>
              <a:rPr lang="en-US" sz="2000" dirty="0"/>
              <a:t>, Sweden)</a:t>
            </a:r>
            <a:endParaRPr lang="cs-CZ" sz="2000" dirty="0"/>
          </a:p>
        </p:txBody>
      </p:sp>
      <p:pic>
        <p:nvPicPr>
          <p:cNvPr id="11268" name="Picture 4" descr="Akne tvář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l="1500" t="24667" r="72000" b="20000"/>
          <a:stretch>
            <a:fillRect/>
          </a:stretch>
        </p:blipFill>
        <p:spPr bwMode="auto">
          <a:xfrm>
            <a:off x="7164388" y="1412875"/>
            <a:ext cx="14239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8563" y="1484313"/>
            <a:ext cx="1507062" cy="142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kne černé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 t="30667" r="59000" b="31999"/>
          <a:stretch>
            <a:fillRect/>
          </a:stretch>
        </p:blipFill>
        <p:spPr bwMode="auto">
          <a:xfrm>
            <a:off x="7010400" y="3567113"/>
            <a:ext cx="152400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08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8"/>
    </mc:Choice>
    <mc:Fallback xmlns="">
      <p:transition spd="slow" advTm="5219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40" y="112518"/>
            <a:ext cx="8583930" cy="1118352"/>
          </a:xfrm>
          <a:solidFill>
            <a:srgbClr val="FFE161"/>
          </a:solidFill>
        </p:spPr>
        <p:txBody>
          <a:bodyPr>
            <a:normAutofit/>
          </a:bodyPr>
          <a:lstStyle/>
          <a:p>
            <a:r>
              <a:rPr lang="en-US" sz="2800" b="1" dirty="0"/>
              <a:t>Histology samples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the</a:t>
            </a:r>
            <a:r>
              <a:rPr lang="en-US" sz="2800" b="1" dirty="0"/>
              <a:t> patient</a:t>
            </a:r>
            <a:r>
              <a:rPr lang="cs-CZ" sz="2800" b="1" dirty="0"/>
              <a:t> (1913-1970)</a:t>
            </a:r>
            <a:endParaRPr lang="en-US" sz="28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t="7736" r="17953" b="6337"/>
          <a:stretch/>
        </p:blipFill>
        <p:spPr>
          <a:xfrm>
            <a:off x="2990427" y="2554520"/>
            <a:ext cx="3040722" cy="3070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pelclova\Desktop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13415" r="16143" b="9140"/>
          <a:stretch/>
        </p:blipFill>
        <p:spPr bwMode="auto">
          <a:xfrm rot="16200000">
            <a:off x="-52276" y="2790261"/>
            <a:ext cx="3122088" cy="254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elclova\Desktop\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10094" r="26811" b="4346"/>
          <a:stretch/>
        </p:blipFill>
        <p:spPr bwMode="auto">
          <a:xfrm>
            <a:off x="6284372" y="2493115"/>
            <a:ext cx="2626164" cy="314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0" lvl="4" indent="0">
              <a:buNone/>
            </a:pPr>
            <a:r>
              <a:rPr lang="cs-CZ" sz="1900" b="1" dirty="0">
                <a:solidFill>
                  <a:prstClr val="black"/>
                </a:solidFill>
                <a:ea typeface="+mj-ea"/>
                <a:cs typeface="+mj-cs"/>
              </a:rPr>
              <a:t>                                  </a:t>
            </a:r>
            <a:r>
              <a:rPr lang="cs-CZ" sz="2800" b="1" dirty="0" err="1">
                <a:solidFill>
                  <a:prstClr val="black"/>
                </a:solidFill>
                <a:ea typeface="+mj-ea"/>
                <a:cs typeface="+mj-cs"/>
              </a:rPr>
              <a:t>Thank</a:t>
            </a:r>
            <a:r>
              <a:rPr lang="cs-CZ" sz="28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cs-CZ" sz="2800" b="1" dirty="0" err="1">
                <a:solidFill>
                  <a:prstClr val="black"/>
                </a:solidFill>
                <a:ea typeface="+mj-ea"/>
                <a:cs typeface="+mj-cs"/>
              </a:rPr>
              <a:t>you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144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893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congeners </a:t>
            </a:r>
            <a:br>
              <a:rPr lang="cs-CZ" dirty="0"/>
            </a:br>
            <a:r>
              <a:rPr lang="en-US" sz="3100" dirty="0"/>
              <a:t>WHO Toxic Equivalency Factor (TEF) 2005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600200"/>
            <a:ext cx="8507691" cy="45259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2,3,4,7,8-PeCDF (TEF 0.3)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/>
              <a:t>i</a:t>
            </a:r>
            <a:r>
              <a:rPr lang="en-US" sz="2800" dirty="0"/>
              <a:t>n patient No.1 and patient No. 4 the level </a:t>
            </a:r>
            <a:r>
              <a:rPr lang="en-US" sz="2800" i="1" dirty="0"/>
              <a:t>increased by factor 1.5-2. </a:t>
            </a:r>
            <a:endParaRPr lang="cs-CZ" sz="2800" i="1" dirty="0"/>
          </a:p>
          <a:p>
            <a:endParaRPr lang="cs-CZ" sz="2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Median 2,3,7,8-TCDF (TEF 0.1) </a:t>
            </a:r>
            <a:r>
              <a:rPr lang="en-US" sz="2800" dirty="0"/>
              <a:t>was </a:t>
            </a:r>
            <a:r>
              <a:rPr lang="en-US" sz="2800" i="1" dirty="0"/>
              <a:t>9fold higher </a:t>
            </a:r>
            <a:r>
              <a:rPr lang="en-US" sz="2800" dirty="0"/>
              <a:t>comparing with 1996. </a:t>
            </a:r>
            <a:endParaRPr lang="cs-CZ" sz="2800" dirty="0"/>
          </a:p>
          <a:p>
            <a:endParaRPr lang="cs-CZ" sz="2800" dirty="0">
              <a:solidFill>
                <a:srgbClr val="C00000"/>
              </a:solidFill>
            </a:endParaRPr>
          </a:p>
          <a:p>
            <a:r>
              <a:rPr lang="cs-CZ" sz="2800" dirty="0" err="1">
                <a:solidFill>
                  <a:srgbClr val="C00000"/>
                </a:solidFill>
              </a:rPr>
              <a:t>Median</a:t>
            </a:r>
            <a:r>
              <a:rPr lang="en-US" sz="2800" dirty="0">
                <a:solidFill>
                  <a:srgbClr val="C00000"/>
                </a:solidFill>
              </a:rPr>
              <a:t> 1,2,3,6,7,8-HxCDF (TEF 0.1)</a:t>
            </a:r>
            <a:r>
              <a:rPr lang="en-US" sz="2800" dirty="0"/>
              <a:t> in patient No. 1 </a:t>
            </a:r>
            <a:r>
              <a:rPr lang="en-US" sz="2800" i="1" dirty="0"/>
              <a:t>increased 11fold </a:t>
            </a:r>
            <a:r>
              <a:rPr lang="en-US" sz="2800" dirty="0"/>
              <a:t>from 3.1 </a:t>
            </a:r>
            <a:r>
              <a:rPr lang="en-US" sz="2800" dirty="0" err="1"/>
              <a:t>pg</a:t>
            </a:r>
            <a:r>
              <a:rPr lang="en-US" sz="2800" dirty="0"/>
              <a:t>/g lipids in 1996.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62472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BD753"/>
          </a:solidFill>
        </p:spPr>
        <p:txBody>
          <a:bodyPr>
            <a:normAutofit/>
          </a:bodyPr>
          <a:lstStyle/>
          <a:p>
            <a:r>
              <a:rPr lang="cs-CZ" sz="3200" dirty="0" err="1"/>
              <a:t>Austria</a:t>
            </a:r>
            <a:r>
              <a:rPr lang="cs-CZ" sz="3200" dirty="0"/>
              <a:t> 1998</a:t>
            </a:r>
            <a:br>
              <a:rPr lang="cs-CZ" sz="3200" dirty="0"/>
            </a:br>
            <a:r>
              <a:rPr lang="cs-CZ" sz="2400" dirty="0"/>
              <a:t>Severe </a:t>
            </a:r>
            <a:r>
              <a:rPr lang="cs-CZ" sz="2400" dirty="0" err="1"/>
              <a:t>intoxication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two</a:t>
            </a:r>
            <a:r>
              <a:rPr lang="cs-CZ" sz="2400" dirty="0"/>
              <a:t> </a:t>
            </a:r>
            <a:r>
              <a:rPr lang="cs-CZ" sz="2400" dirty="0" err="1"/>
              <a:t>young</a:t>
            </a:r>
            <a:r>
              <a:rPr lang="cs-CZ" sz="2400" dirty="0"/>
              <a:t> </a:t>
            </a:r>
            <a:r>
              <a:rPr lang="cs-CZ" sz="2400" dirty="0" err="1"/>
              <a:t>women</a:t>
            </a:r>
            <a:r>
              <a:rPr lang="cs-CZ" sz="2400" dirty="0"/>
              <a:t> </a:t>
            </a:r>
          </a:p>
        </p:txBody>
      </p:sp>
      <p:pic>
        <p:nvPicPr>
          <p:cNvPr id="4085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contrast="-40000"/>
          </a:blip>
          <a:srcRect/>
          <a:stretch>
            <a:fillRect/>
          </a:stretch>
        </p:blipFill>
        <p:spPr>
          <a:xfrm>
            <a:off x="5621487" y="1752600"/>
            <a:ext cx="849768" cy="2123768"/>
          </a:xfrm>
        </p:spPr>
      </p:pic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208547" y="1371600"/>
            <a:ext cx="8625737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144 000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 fat = 25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μ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/kg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b.w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	          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26 000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 fat = 6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μ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Elimination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half-life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cs-CZ" sz="2000" dirty="0" err="1"/>
              <a:t>during</a:t>
            </a:r>
            <a:r>
              <a:rPr lang="cs-CZ" sz="2000" dirty="0"/>
              <a:t> a 3-year period</a:t>
            </a:r>
          </a:p>
          <a:p>
            <a:pPr lvl="0">
              <a:defRPr/>
            </a:pPr>
            <a:r>
              <a:rPr lang="cs-CZ" sz="2000" b="1" dirty="0">
                <a:solidFill>
                  <a:srgbClr val="FF0000"/>
                </a:solidFill>
              </a:rPr>
              <a:t>1.5 </a:t>
            </a:r>
            <a:r>
              <a:rPr lang="cs-CZ" sz="2000" b="1" dirty="0" err="1">
                <a:solidFill>
                  <a:srgbClr val="FF0000"/>
                </a:solidFill>
              </a:rPr>
              <a:t>years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2.9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years</a:t>
            </a:r>
            <a:endParaRPr lang="cs-CZ" sz="2000" b="1" dirty="0">
              <a:solidFill>
                <a:srgbClr val="FF0000"/>
              </a:solidFill>
              <a:latin typeface="Calibri"/>
            </a:endParaRPr>
          </a:p>
          <a:p>
            <a:pPr lvl="0">
              <a:defRPr/>
            </a:pPr>
            <a:r>
              <a:rPr lang="cs-CZ" sz="2000" b="1" dirty="0">
                <a:latin typeface="Calibri"/>
              </a:rPr>
              <a:t>Maximum </a:t>
            </a:r>
            <a:r>
              <a:rPr lang="cs-CZ" sz="2000" b="1" dirty="0" err="1">
                <a:latin typeface="Calibri"/>
              </a:rPr>
              <a:t>back-calculated</a:t>
            </a:r>
            <a:r>
              <a:rPr lang="cs-CZ" sz="2000" b="1" dirty="0">
                <a:latin typeface="Calibri"/>
              </a:rPr>
              <a:t> </a:t>
            </a:r>
            <a:r>
              <a:rPr lang="cs-CZ" sz="2000" b="1" dirty="0" err="1">
                <a:latin typeface="Calibri"/>
              </a:rPr>
              <a:t>initial</a:t>
            </a:r>
            <a:r>
              <a:rPr lang="cs-CZ" sz="2000" b="1" dirty="0">
                <a:latin typeface="Calibri"/>
              </a:rPr>
              <a:t> </a:t>
            </a:r>
            <a:r>
              <a:rPr lang="cs-CZ" sz="2000" b="1" dirty="0" err="1">
                <a:latin typeface="Calibri"/>
              </a:rPr>
              <a:t>levels</a:t>
            </a:r>
            <a:r>
              <a:rPr lang="cs-CZ" sz="2000" b="1" dirty="0">
                <a:latin typeface="Calibri"/>
              </a:rPr>
              <a:t> </a:t>
            </a:r>
            <a:r>
              <a:rPr lang="cs-CZ" sz="2000" b="1" dirty="0"/>
              <a:t>(</a:t>
            </a:r>
            <a:r>
              <a:rPr lang="cs-CZ" sz="2000" b="1" dirty="0" err="1"/>
              <a:t>after</a:t>
            </a:r>
            <a:r>
              <a:rPr lang="cs-CZ" sz="2000" b="1" dirty="0"/>
              <a:t> </a:t>
            </a:r>
            <a:r>
              <a:rPr lang="cs-CZ" sz="2000" b="1" dirty="0" err="1"/>
              <a:t>acne</a:t>
            </a:r>
            <a:r>
              <a:rPr lang="cs-CZ" sz="2000" b="1" dirty="0"/>
              <a:t> </a:t>
            </a:r>
            <a:r>
              <a:rPr lang="cs-CZ" sz="2000" b="1" dirty="0" err="1"/>
              <a:t>appearance</a:t>
            </a:r>
            <a:r>
              <a:rPr lang="cs-CZ" sz="2000" b="1" dirty="0"/>
              <a:t>)</a:t>
            </a:r>
          </a:p>
          <a:p>
            <a:pPr lvl="0">
              <a:defRPr/>
            </a:pPr>
            <a:r>
              <a:rPr lang="cs-CZ" sz="2000" b="1" dirty="0">
                <a:solidFill>
                  <a:srgbClr val="FF0000"/>
                </a:solidFill>
                <a:latin typeface="Calibri"/>
              </a:rPr>
              <a:t>507 000 </a:t>
            </a:r>
            <a:r>
              <a:rPr lang="cs-CZ" sz="2000" b="1" dirty="0" err="1">
                <a:solidFill>
                  <a:srgbClr val="FF0000"/>
                </a:solidFill>
                <a:latin typeface="Calibri"/>
              </a:rPr>
              <a:t>pg</a:t>
            </a:r>
            <a:r>
              <a:rPr lang="cs-CZ" sz="2000" b="1" dirty="0">
                <a:solidFill>
                  <a:srgbClr val="FF0000"/>
                </a:solidFill>
                <a:latin typeface="Calibri"/>
              </a:rPr>
              <a:t>/g fat</a:t>
            </a:r>
            <a:r>
              <a:rPr lang="cs-CZ" sz="2000" dirty="0">
                <a:latin typeface="Calibri"/>
              </a:rPr>
              <a:t>      			           </a:t>
            </a:r>
            <a:r>
              <a:rPr lang="cs-CZ" sz="2000" b="1" dirty="0">
                <a:solidFill>
                  <a:srgbClr val="FF0000"/>
                </a:solidFill>
                <a:latin typeface="Calibri"/>
              </a:rPr>
              <a:t>87 000 </a:t>
            </a:r>
            <a:r>
              <a:rPr lang="cs-CZ" sz="2000" b="1" dirty="0" err="1">
                <a:solidFill>
                  <a:srgbClr val="FF0000"/>
                </a:solidFill>
              </a:rPr>
              <a:t>pg</a:t>
            </a:r>
            <a:r>
              <a:rPr lang="cs-CZ" sz="2000" b="1" dirty="0">
                <a:solidFill>
                  <a:srgbClr val="FF0000"/>
                </a:solidFill>
              </a:rPr>
              <a:t>/g fat</a:t>
            </a:r>
            <a:r>
              <a:rPr lang="cs-CZ" sz="2000" dirty="0">
                <a:solidFill>
                  <a:srgbClr val="FF0000"/>
                </a:solidFill>
                <a:latin typeface="Calibri"/>
              </a:rPr>
              <a:t>          </a:t>
            </a:r>
          </a:p>
          <a:p>
            <a:pPr lvl="0">
              <a:defRPr/>
            </a:pPr>
            <a:endParaRPr kumimoji="0" lang="cs-CZ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GEUSAU et al.: Severe 2,3,7,8-TCDD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intoxication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kinetics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trials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enhance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elimination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patients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cs-CZ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Arch </a:t>
            </a:r>
            <a:r>
              <a:rPr kumimoji="0" lang="cs-CZ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Toxicol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2002</a:t>
            </a:r>
          </a:p>
        </p:txBody>
      </p:sp>
      <p:pic>
        <p:nvPicPr>
          <p:cNvPr id="408581" name="Picture 5" descr="Fotka Geusau"/>
          <p:cNvPicPr>
            <a:picLocks noChangeAspect="1" noChangeArrowheads="1"/>
          </p:cNvPicPr>
          <p:nvPr/>
        </p:nvPicPr>
        <p:blipFill>
          <a:blip r:embed="rId4" cstate="print"/>
          <a:srcRect l="15334" t="16000" r="23334" b="18500"/>
          <a:stretch>
            <a:fillRect/>
          </a:stretch>
        </p:blipFill>
        <p:spPr bwMode="auto">
          <a:xfrm>
            <a:off x="2059161" y="1559642"/>
            <a:ext cx="1763665" cy="2509684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530352" y="1636776"/>
            <a:ext cx="137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Patient</a:t>
            </a:r>
            <a:r>
              <a:rPr lang="cs-CZ" sz="2400" b="1" dirty="0"/>
              <a:t> 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41371" y="1752600"/>
            <a:ext cx="137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Patient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25530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80011"/>
            <a:ext cx="8778240" cy="1508760"/>
          </a:xfrm>
          <a:solidFill>
            <a:srgbClr val="FBD753">
              <a:alpha val="78000"/>
            </a:srgbClr>
          </a:solidFill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CONCLUSIONS</a:t>
            </a:r>
            <a:br>
              <a:rPr lang="cs-CZ" dirty="0"/>
            </a:br>
            <a:endParaRPr lang="cs-CZ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821180"/>
            <a:ext cx="9029700" cy="4434571"/>
          </a:xfrm>
        </p:spPr>
        <p:txBody>
          <a:bodyPr>
            <a:normAutofit/>
          </a:bodyPr>
          <a:lstStyle/>
          <a:p>
            <a:r>
              <a:rPr lang="en-US" b="1" dirty="0"/>
              <a:t>The longest follow-up - 50 years</a:t>
            </a:r>
            <a:r>
              <a:rPr lang="cs-CZ" b="1" dirty="0"/>
              <a:t> and f</a:t>
            </a:r>
            <a:r>
              <a:rPr lang="en-US" b="1" dirty="0" err="1"/>
              <a:t>irst</a:t>
            </a:r>
            <a:r>
              <a:rPr lang="en-US" b="1" dirty="0"/>
              <a:t> clinical study to find:</a:t>
            </a:r>
          </a:p>
          <a:p>
            <a:r>
              <a:rPr lang="cs-CZ" b="1" dirty="0" err="1"/>
              <a:t>The</a:t>
            </a:r>
            <a:r>
              <a:rPr lang="cs-CZ" b="1" dirty="0"/>
              <a:t> last </a:t>
            </a:r>
            <a:r>
              <a:rPr lang="cs-CZ" b="1" dirty="0" err="1"/>
              <a:t>survivors</a:t>
            </a:r>
            <a:r>
              <a:rPr lang="cs-CZ" b="1" dirty="0"/>
              <a:t> </a:t>
            </a:r>
            <a:r>
              <a:rPr lang="en-US" b="1" dirty="0"/>
              <a:t>have severe findings</a:t>
            </a:r>
          </a:p>
          <a:p>
            <a:r>
              <a:rPr lang="en-US" b="1" dirty="0"/>
              <a:t>TCDD levels slowly decrease to lower levels</a:t>
            </a:r>
            <a:r>
              <a:rPr lang="en-US" dirty="0"/>
              <a:t> </a:t>
            </a:r>
          </a:p>
          <a:p>
            <a:endParaRPr lang="cs-CZ" b="1" dirty="0"/>
          </a:p>
          <a:p>
            <a:r>
              <a:rPr lang="en-US" b="1" dirty="0"/>
              <a:t>Elevation of markers of oxidative stress</a:t>
            </a:r>
          </a:p>
          <a:p>
            <a:r>
              <a:rPr lang="en-US" b="1" dirty="0"/>
              <a:t>Endothelial dysfunction, vascular impairment 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    </a:t>
            </a:r>
            <a:r>
              <a:rPr lang="en-US" b="1" dirty="0"/>
              <a:t>– carotid </a:t>
            </a:r>
            <a:r>
              <a:rPr lang="en-US" b="1" dirty="0" err="1"/>
              <a:t>arteri</a:t>
            </a:r>
            <a:r>
              <a:rPr lang="cs-CZ" b="1" dirty="0"/>
              <a:t>e</a:t>
            </a:r>
            <a:r>
              <a:rPr lang="en-US" b="1" dirty="0"/>
              <a:t>s, eye fundus</a:t>
            </a:r>
          </a:p>
          <a:p>
            <a:r>
              <a:rPr lang="en-US" b="1" dirty="0"/>
              <a:t>Impaired brain vascular supply (SPECT)</a:t>
            </a:r>
          </a:p>
          <a:p>
            <a:r>
              <a:rPr lang="en-US" b="1" dirty="0"/>
              <a:t>Oxidative stress markers elevated</a:t>
            </a:r>
            <a:endParaRPr lang="cs-CZ" b="1" dirty="0"/>
          </a:p>
          <a:p>
            <a:r>
              <a:rPr lang="cs-CZ" i="1" dirty="0"/>
              <a:t>No </a:t>
            </a:r>
            <a:r>
              <a:rPr lang="cs-CZ" i="1" dirty="0" err="1"/>
              <a:t>effect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ethanol </a:t>
            </a:r>
            <a:r>
              <a:rPr lang="cs-CZ" i="1" dirty="0" err="1"/>
              <a:t>consumption</a:t>
            </a:r>
            <a:endParaRPr lang="cs-CZ" i="1" dirty="0"/>
          </a:p>
          <a:p>
            <a:pPr eaLnBrk="1" hangingPunct="1"/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5966"/>
            <a:ext cx="2158171" cy="658425"/>
          </a:xfrm>
          <a:prstGeom prst="rect">
            <a:avLst/>
          </a:prstGeom>
        </p:spPr>
      </p:pic>
      <p:pic>
        <p:nvPicPr>
          <p:cNvPr id="5" name="Picture 4" descr="11042096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132388"/>
            <a:ext cx="14859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62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65504"/>
          </a:xfrm>
          <a:solidFill>
            <a:srgbClr val="FBD753"/>
          </a:solidFill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Herbicide production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Arborocid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E) </a:t>
            </a:r>
            <a:r>
              <a:rPr lang="en-US" sz="2700" dirty="0"/>
              <a:t>to control weeds </a:t>
            </a:r>
            <a:br>
              <a:rPr lang="cs-CZ" sz="2700" dirty="0"/>
            </a:br>
            <a:r>
              <a:rPr lang="en-US" sz="2700" dirty="0"/>
              <a:t>and as a defoliant during the Vietnam war. </a:t>
            </a:r>
            <a:br>
              <a:rPr lang="en-US" sz="3100" dirty="0"/>
            </a:b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29150" y="2057400"/>
            <a:ext cx="3028950" cy="3257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			</a:t>
            </a:r>
            <a:endParaRPr lang="en-US" sz="1350"/>
          </a:p>
        </p:txBody>
      </p:sp>
      <p:pic>
        <p:nvPicPr>
          <p:cNvPr id="10245" name="Picture 5" descr="benzeny1"/>
          <p:cNvPicPr>
            <a:picLocks noChangeAspect="1" noChangeArrowheads="1"/>
          </p:cNvPicPr>
          <p:nvPr/>
        </p:nvPicPr>
        <p:blipFill>
          <a:blip r:embed="rId3" cstate="print"/>
          <a:srcRect b="6767"/>
          <a:stretch>
            <a:fillRect/>
          </a:stretch>
        </p:blipFill>
        <p:spPr bwMode="auto">
          <a:xfrm>
            <a:off x="1412521" y="1541198"/>
            <a:ext cx="1834283" cy="388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benzeny2"/>
          <p:cNvPicPr>
            <a:picLocks noChangeAspect="1" noChangeArrowheads="1"/>
          </p:cNvPicPr>
          <p:nvPr/>
        </p:nvPicPr>
        <p:blipFill>
          <a:blip r:embed="rId4" cstate="print"/>
          <a:srcRect b="5740"/>
          <a:stretch>
            <a:fillRect/>
          </a:stretch>
        </p:blipFill>
        <p:spPr bwMode="auto">
          <a:xfrm>
            <a:off x="5323204" y="1933712"/>
            <a:ext cx="3242402" cy="33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475476" y="5558986"/>
            <a:ext cx="6498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cs-CZ" sz="1600" b="1" dirty="0" err="1">
                <a:solidFill>
                  <a:srgbClr val="FF0000"/>
                </a:solidFill>
              </a:rPr>
              <a:t>TCDD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940815" y="5529168"/>
            <a:ext cx="766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cs-CZ" sz="1600" b="1" dirty="0">
                <a:solidFill>
                  <a:srgbClr val="3333FF"/>
                </a:solidFill>
              </a:rPr>
              <a:t>2,4,5-T</a:t>
            </a:r>
            <a:endParaRPr lang="en-US" sz="1350" b="1" dirty="0">
              <a:solidFill>
                <a:srgbClr val="3333FF"/>
              </a:solidFill>
            </a:endParaRPr>
          </a:p>
        </p:txBody>
      </p:sp>
      <p:pic>
        <p:nvPicPr>
          <p:cNvPr id="1024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4349" y="2122322"/>
            <a:ext cx="1371600" cy="11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43219" y="5997458"/>
            <a:ext cx="8747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Pazderova-Vejlupkova</a:t>
            </a:r>
            <a:r>
              <a:rPr lang="en-GB" dirty="0"/>
              <a:t> J, </a:t>
            </a:r>
            <a:r>
              <a:rPr lang="cs-CZ" dirty="0"/>
              <a:t>et al</a:t>
            </a:r>
            <a:r>
              <a:rPr lang="en-GB" dirty="0"/>
              <a:t>. The development and prognosis of chronic intoxication by </a:t>
            </a:r>
            <a:r>
              <a:rPr lang="en-GB" dirty="0" err="1"/>
              <a:t>tetrachlordibenzo</a:t>
            </a:r>
            <a:r>
              <a:rPr lang="en-GB" dirty="0"/>
              <a:t>-p-dioxin in men. </a:t>
            </a:r>
            <a:r>
              <a:rPr lang="en-GB" i="1" dirty="0"/>
              <a:t>Arch Environ Health</a:t>
            </a:r>
            <a:r>
              <a:rPr lang="en-GB" dirty="0"/>
              <a:t> 1981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476" y="4115396"/>
            <a:ext cx="1109111" cy="146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6"/>
    </mc:Choice>
    <mc:Fallback xmlns="">
      <p:transition spd="slow" advTm="3282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5706"/>
            <a:ext cx="9144000" cy="1447306"/>
          </a:xfrm>
          <a:solidFill>
            <a:srgbClr val="FBD753"/>
          </a:soli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l" eaLnBrk="1" hangingPunct="1"/>
            <a:r>
              <a:rPr lang="cs-CZ" sz="2800" b="1" dirty="0"/>
              <a:t>   </a:t>
            </a:r>
            <a:r>
              <a:rPr lang="en-US" sz="2800" b="1" dirty="0"/>
              <a:t>2,3,7,8-</a:t>
            </a:r>
            <a:r>
              <a:rPr lang="cs-CZ" sz="2800" b="1" dirty="0" err="1"/>
              <a:t>tetrachloro</a:t>
            </a:r>
            <a:r>
              <a:rPr lang="en-US" sz="2800" b="1" dirty="0"/>
              <a:t>dibenzo-</a:t>
            </a:r>
            <a:r>
              <a:rPr lang="en-US" sz="2800" b="1" i="1" dirty="0"/>
              <a:t>p</a:t>
            </a:r>
            <a:r>
              <a:rPr lang="en-US" sz="2800" b="1" dirty="0"/>
              <a:t>-dioxin</a:t>
            </a:r>
            <a:r>
              <a:rPr lang="cs-CZ" sz="2800" b="1" dirty="0"/>
              <a:t> </a:t>
            </a:r>
            <a:br>
              <a:rPr lang="cs-CZ" sz="2800" b="1" dirty="0"/>
            </a:br>
            <a:r>
              <a:rPr lang="cs-CZ" sz="2800" b="1" dirty="0"/>
              <a:t>  (TCDD)</a:t>
            </a:r>
            <a:endParaRPr lang="en-US" sz="2800" b="1" dirty="0"/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 cstate="print"/>
          <a:srcRect t="16327"/>
          <a:stretch>
            <a:fillRect/>
          </a:stretch>
        </p:blipFill>
        <p:spPr bwMode="auto">
          <a:xfrm>
            <a:off x="6027131" y="206010"/>
            <a:ext cx="2864504" cy="149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321019" y="1687354"/>
            <a:ext cx="8822981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Colorless to white crystalline solid – </a:t>
            </a:r>
          </a:p>
          <a:p>
            <a:r>
              <a:rPr lang="en-US" sz="2400" dirty="0"/>
              <a:t>Insoluble in water; slightly soluble in organic solvents, </a:t>
            </a:r>
          </a:p>
          <a:p>
            <a:r>
              <a:rPr lang="en-US" sz="2400" dirty="0"/>
              <a:t>accumulates in the fat</a:t>
            </a:r>
            <a:r>
              <a:rPr lang="cs-CZ" sz="2400" dirty="0"/>
              <a:t>, </a:t>
            </a:r>
            <a:r>
              <a:rPr lang="cs-CZ" sz="2400" dirty="0" err="1"/>
              <a:t>half-life</a:t>
            </a:r>
            <a:r>
              <a:rPr lang="cs-CZ" sz="2400" dirty="0"/>
              <a:t> 7 </a:t>
            </a:r>
            <a:r>
              <a:rPr lang="cs-CZ" sz="2400" dirty="0" err="1"/>
              <a:t>years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400" dirty="0"/>
              <a:t>IARC Carcinogen Group 1 (all cancers combined)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Guinea-pig 			LD</a:t>
            </a:r>
            <a:r>
              <a:rPr lang="en-US" sz="2400" baseline="-25000" dirty="0"/>
              <a:t>50</a:t>
            </a:r>
            <a:r>
              <a:rPr lang="en-US" sz="2400" dirty="0"/>
              <a:t> </a:t>
            </a:r>
            <a:r>
              <a:rPr lang="en-US" sz="2400" dirty="0" err="1"/>
              <a:t>p.o.</a:t>
            </a:r>
            <a:r>
              <a:rPr lang="en-US" sz="2400" dirty="0"/>
              <a:t>              1 </a:t>
            </a:r>
            <a:r>
              <a:rPr lang="en-US" sz="2400" dirty="0" err="1">
                <a:cs typeface="Arial" pitchFamily="34" charset="0"/>
              </a:rPr>
              <a:t>μ</a:t>
            </a:r>
            <a:r>
              <a:rPr lang="en-US" sz="2400" dirty="0" err="1"/>
              <a:t>g</a:t>
            </a:r>
            <a:r>
              <a:rPr lang="en-US" sz="2400" dirty="0"/>
              <a:t>/kg  </a:t>
            </a:r>
            <a:r>
              <a:rPr lang="en-US" sz="2400" dirty="0" err="1"/>
              <a:t>b.w</a:t>
            </a:r>
            <a:r>
              <a:rPr lang="en-US" sz="2400" dirty="0"/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Animals die during 2-3 weeks due to „</a:t>
            </a:r>
            <a:r>
              <a:rPr lang="en-US" sz="2400" dirty="0">
                <a:solidFill>
                  <a:srgbClr val="FF0000"/>
                </a:solidFill>
              </a:rPr>
              <a:t>wasting </a:t>
            </a:r>
            <a:r>
              <a:rPr lang="en-US" sz="2400" dirty="0" err="1">
                <a:solidFill>
                  <a:srgbClr val="FF0000"/>
                </a:solidFill>
              </a:rPr>
              <a:t>syndrom</a:t>
            </a:r>
            <a:r>
              <a:rPr lang="en-US" sz="2400" dirty="0"/>
              <a:t>“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NO ANTIDOTE FOR TREATMENT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No known commercial applications,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but ubiquitous in the environment, soil, formed during burning,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dirty="0"/>
              <a:t>higher in the top of the food chain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80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45"/>
    </mc:Choice>
    <mc:Fallback xmlns="">
      <p:transition spd="slow" advTm="3894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9292" y="0"/>
            <a:ext cx="9269260" cy="2070498"/>
          </a:xfrm>
          <a:solidFill>
            <a:srgbClr val="FBD753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800" b="1" dirty="0"/>
              <a:t>     </a:t>
            </a:r>
            <a:r>
              <a:rPr lang="cs-CZ" sz="2800" b="1" dirty="0"/>
              <a:t>                 </a:t>
            </a:r>
            <a:r>
              <a:rPr lang="cs-CZ" sz="3200" b="1" dirty="0" err="1"/>
              <a:t>Mechanism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effect</a:t>
            </a:r>
            <a:r>
              <a:rPr lang="cs-CZ" sz="3200" b="1" dirty="0"/>
              <a:t> </a:t>
            </a:r>
            <a:r>
              <a:rPr lang="en-US" sz="3200" b="1" dirty="0"/>
              <a:t>of TCDD</a:t>
            </a:r>
            <a:r>
              <a:rPr lang="cs-CZ" sz="3200" b="1" dirty="0"/>
              <a:t>  </a:t>
            </a:r>
            <a:br>
              <a:rPr lang="en-US" sz="2000" dirty="0"/>
            </a:br>
            <a:r>
              <a:rPr lang="en-US" sz="2000" b="1" dirty="0" err="1"/>
              <a:t>AhR</a:t>
            </a:r>
            <a:r>
              <a:rPr lang="en-US" sz="2000" dirty="0"/>
              <a:t>- </a:t>
            </a:r>
            <a:r>
              <a:rPr lang="en-US" sz="2000" dirty="0" err="1"/>
              <a:t>arylhydrocarbon</a:t>
            </a:r>
            <a:r>
              <a:rPr lang="en-US" sz="2000" dirty="0"/>
              <a:t> receptor</a:t>
            </a:r>
            <a:br>
              <a:rPr lang="en-US" sz="2000" dirty="0"/>
            </a:br>
            <a:r>
              <a:rPr lang="en-US" sz="2000" b="1" dirty="0" err="1"/>
              <a:t>Arnt</a:t>
            </a:r>
            <a:r>
              <a:rPr lang="en-US" sz="2000" dirty="0"/>
              <a:t>- </a:t>
            </a:r>
            <a:r>
              <a:rPr lang="en-US" sz="2000" dirty="0" err="1"/>
              <a:t>arylhydrocarbon</a:t>
            </a:r>
            <a:r>
              <a:rPr lang="en-US" sz="2000" dirty="0"/>
              <a:t> nuclear transport protein</a:t>
            </a:r>
            <a:br>
              <a:rPr lang="en-US" sz="2000" dirty="0"/>
            </a:br>
            <a:r>
              <a:rPr lang="en-US" sz="2000" b="1" dirty="0"/>
              <a:t>XRE</a:t>
            </a:r>
            <a:r>
              <a:rPr lang="en-US" sz="2000" dirty="0"/>
              <a:t>- xenobiotics responsive elements </a:t>
            </a:r>
            <a:br>
              <a:rPr lang="cs-CZ" sz="2000" dirty="0"/>
            </a:br>
            <a:r>
              <a:rPr lang="cs-CZ" altLang="cs-CZ" sz="2200" b="1" dirty="0">
                <a:solidFill>
                  <a:srgbClr val="7030A0"/>
                </a:solidFill>
              </a:rPr>
              <a:t>INCREASE OF ENZYMES OF PHASE 1 AND 2 OF XENOBIOTICS BIOTRANSFORMATION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283200" y="1876556"/>
            <a:ext cx="6472825" cy="4638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35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33738" y="3200401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35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125309" y="2857500"/>
            <a:ext cx="703741" cy="342900"/>
          </a:xfrm>
          <a:prstGeom prst="rect">
            <a:avLst/>
          </a:prstGeom>
          <a:solidFill>
            <a:srgbClr val="FAE23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990099"/>
                </a:solidFill>
              </a:rPr>
              <a:t>TCDD</a:t>
            </a:r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3871130" y="2114550"/>
            <a:ext cx="3698865" cy="344333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350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4605338" y="4229100"/>
            <a:ext cx="131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4662488" y="4400550"/>
            <a:ext cx="125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376738" y="4171950"/>
            <a:ext cx="147989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b="1">
                <a:solidFill>
                  <a:srgbClr val="990099"/>
                </a:solidFill>
              </a:rPr>
              <a:t>XRE (DRE)</a:t>
            </a:r>
            <a:r>
              <a:rPr lang="cs-CZ" sz="1350" b="1">
                <a:solidFill>
                  <a:srgbClr val="990099"/>
                </a:solidFill>
              </a:rPr>
              <a:t>  in DNA</a:t>
            </a:r>
            <a:endParaRPr lang="en-US" sz="1350" b="1">
              <a:solidFill>
                <a:srgbClr val="990099"/>
              </a:solidFill>
            </a:endParaRP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4662488" y="3829050"/>
            <a:ext cx="342900" cy="4000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/>
              <a:t>AhR</a:t>
            </a:r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4286250" y="3771900"/>
            <a:ext cx="376238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350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4343400" y="4572000"/>
            <a:ext cx="5143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4229100" y="3886201"/>
            <a:ext cx="54292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50" b="1"/>
              <a:t>Arnt</a:t>
            </a: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4719638" y="3509906"/>
            <a:ext cx="923142" cy="319144"/>
          </a:xfrm>
          <a:prstGeom prst="rect">
            <a:avLst/>
          </a:prstGeom>
          <a:solidFill>
            <a:srgbClr val="FAE23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990099"/>
                </a:solidFill>
              </a:rPr>
              <a:t>TCDD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4376738" y="4229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4376738" y="44005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1808184" y="2455101"/>
            <a:ext cx="877866" cy="345249"/>
          </a:xfrm>
          <a:prstGeom prst="rect">
            <a:avLst/>
          </a:prstGeom>
          <a:solidFill>
            <a:srgbClr val="FAE23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990099"/>
                </a:solidFill>
              </a:rPr>
              <a:t>TCDD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5504668" y="4838970"/>
            <a:ext cx="349764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90099"/>
                </a:solidFill>
              </a:rPr>
              <a:t>Alte</a:t>
            </a:r>
            <a:r>
              <a:rPr lang="cs-CZ" sz="2000" b="1" dirty="0" err="1">
                <a:solidFill>
                  <a:srgbClr val="990099"/>
                </a:solidFill>
              </a:rPr>
              <a:t>ration</a:t>
            </a:r>
            <a:r>
              <a:rPr lang="cs-CZ" sz="2000" b="1" dirty="0">
                <a:solidFill>
                  <a:srgbClr val="990099"/>
                </a:solidFill>
              </a:rPr>
              <a:t> </a:t>
            </a:r>
            <a:r>
              <a:rPr lang="cs-CZ" sz="2000" b="1" dirty="0" err="1">
                <a:solidFill>
                  <a:srgbClr val="990099"/>
                </a:solidFill>
              </a:rPr>
              <a:t>of</a:t>
            </a:r>
            <a:r>
              <a:rPr lang="en-US" sz="2000" b="1" dirty="0">
                <a:solidFill>
                  <a:srgbClr val="990099"/>
                </a:solidFill>
              </a:rPr>
              <a:t> </a:t>
            </a:r>
            <a:r>
              <a:rPr lang="en-US" sz="2000" b="1" dirty="0" err="1">
                <a:solidFill>
                  <a:srgbClr val="990099"/>
                </a:solidFill>
              </a:rPr>
              <a:t>expres</a:t>
            </a:r>
            <a:r>
              <a:rPr lang="cs-CZ" sz="2000" b="1" dirty="0" err="1">
                <a:solidFill>
                  <a:srgbClr val="990099"/>
                </a:solidFill>
              </a:rPr>
              <a:t>sion</a:t>
            </a:r>
            <a:r>
              <a:rPr lang="en-US" sz="2000" b="1" dirty="0">
                <a:solidFill>
                  <a:srgbClr val="990099"/>
                </a:solidFill>
              </a:rPr>
              <a:t> </a:t>
            </a:r>
            <a:r>
              <a:rPr lang="cs-CZ" sz="2000" b="1" dirty="0" err="1">
                <a:solidFill>
                  <a:srgbClr val="990099"/>
                </a:solidFill>
              </a:rPr>
              <a:t>of</a:t>
            </a:r>
            <a:r>
              <a:rPr lang="cs-CZ" sz="2000" b="1" dirty="0">
                <a:solidFill>
                  <a:srgbClr val="990099"/>
                </a:solidFill>
              </a:rPr>
              <a:t> </a:t>
            </a:r>
            <a:r>
              <a:rPr lang="en-US" sz="2000" b="1" dirty="0">
                <a:solidFill>
                  <a:srgbClr val="990099"/>
                </a:solidFill>
              </a:rPr>
              <a:t>gen</a:t>
            </a:r>
            <a:r>
              <a:rPr lang="cs-CZ" sz="2000" b="1" dirty="0">
                <a:solidFill>
                  <a:srgbClr val="990099"/>
                </a:solidFill>
              </a:rPr>
              <a:t>es</a:t>
            </a:r>
            <a:r>
              <a:rPr lang="en-US" sz="2000" b="1" dirty="0">
                <a:solidFill>
                  <a:srgbClr val="990099"/>
                </a:solidFill>
              </a:rPr>
              <a:t> </a:t>
            </a:r>
            <a:r>
              <a:rPr lang="cs-CZ" sz="2000" b="1" dirty="0">
                <a:solidFill>
                  <a:srgbClr val="990099"/>
                </a:solidFill>
              </a:rPr>
              <a:t>(</a:t>
            </a:r>
            <a:r>
              <a:rPr lang="en-US" sz="2000" b="1" dirty="0">
                <a:solidFill>
                  <a:srgbClr val="990099"/>
                </a:solidFill>
              </a:rPr>
              <a:t>CYP1A1,</a:t>
            </a:r>
            <a:r>
              <a:rPr lang="cs-CZ" sz="2000" b="1" dirty="0">
                <a:solidFill>
                  <a:srgbClr val="990099"/>
                </a:solidFill>
              </a:rPr>
              <a:t> </a:t>
            </a:r>
            <a:r>
              <a:rPr lang="en-US" sz="2000" b="1" dirty="0">
                <a:solidFill>
                  <a:srgbClr val="990099"/>
                </a:solidFill>
              </a:rPr>
              <a:t>CYP1A2,CYP1B1, GST,</a:t>
            </a:r>
            <a:r>
              <a:rPr lang="cs-CZ" sz="2000" b="1" dirty="0">
                <a:solidFill>
                  <a:srgbClr val="990099"/>
                </a:solidFill>
              </a:rPr>
              <a:t> UGT</a:t>
            </a:r>
            <a:r>
              <a:rPr lang="en-US" sz="2000" b="1" dirty="0">
                <a:solidFill>
                  <a:srgbClr val="990099"/>
                </a:solidFill>
              </a:rPr>
              <a:t>..)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3748088" y="4914900"/>
            <a:ext cx="64152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b="1"/>
              <a:t>mRNA</a:t>
            </a:r>
          </a:p>
        </p:txBody>
      </p:sp>
      <p:sp>
        <p:nvSpPr>
          <p:cNvPr id="13333" name="Freeform 21"/>
          <p:cNvSpPr>
            <a:spLocks/>
          </p:cNvSpPr>
          <p:nvPr/>
        </p:nvSpPr>
        <p:spPr bwMode="auto">
          <a:xfrm>
            <a:off x="3405188" y="4800600"/>
            <a:ext cx="914400" cy="76200"/>
          </a:xfrm>
          <a:custGeom>
            <a:avLst/>
            <a:gdLst>
              <a:gd name="T0" fmla="*/ 2147483647 w 960"/>
              <a:gd name="T1" fmla="*/ 2147483647 h 176"/>
              <a:gd name="T2" fmla="*/ 2147483647 w 960"/>
              <a:gd name="T3" fmla="*/ 2147483647 h 176"/>
              <a:gd name="T4" fmla="*/ 2147483647 w 960"/>
              <a:gd name="T5" fmla="*/ 2147483647 h 176"/>
              <a:gd name="T6" fmla="*/ 2147483647 w 960"/>
              <a:gd name="T7" fmla="*/ 2147483647 h 176"/>
              <a:gd name="T8" fmla="*/ 2147483647 w 960"/>
              <a:gd name="T9" fmla="*/ 2147483647 h 176"/>
              <a:gd name="T10" fmla="*/ 2147483647 w 960"/>
              <a:gd name="T11" fmla="*/ 2147483647 h 176"/>
              <a:gd name="T12" fmla="*/ 2147483647 w 960"/>
              <a:gd name="T13" fmla="*/ 2147483647 h 176"/>
              <a:gd name="T14" fmla="*/ 2147483647 w 960"/>
              <a:gd name="T15" fmla="*/ 2147483647 h 176"/>
              <a:gd name="T16" fmla="*/ 2147483647 w 960"/>
              <a:gd name="T17" fmla="*/ 2147483647 h 176"/>
              <a:gd name="T18" fmla="*/ 2147483647 w 960"/>
              <a:gd name="T19" fmla="*/ 2147483647 h 176"/>
              <a:gd name="T20" fmla="*/ 2147483647 w 960"/>
              <a:gd name="T21" fmla="*/ 2147483647 h 176"/>
              <a:gd name="T22" fmla="*/ 2147483647 w 960"/>
              <a:gd name="T23" fmla="*/ 2147483647 h 176"/>
              <a:gd name="T24" fmla="*/ 2147483647 w 960"/>
              <a:gd name="T25" fmla="*/ 2147483647 h 176"/>
              <a:gd name="T26" fmla="*/ 2147483647 w 960"/>
              <a:gd name="T27" fmla="*/ 2147483647 h 176"/>
              <a:gd name="T28" fmla="*/ 0 w 960"/>
              <a:gd name="T29" fmla="*/ 2147483647 h 1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60"/>
              <a:gd name="T46" fmla="*/ 0 h 176"/>
              <a:gd name="T47" fmla="*/ 960 w 960"/>
              <a:gd name="T48" fmla="*/ 176 h 17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60" h="176">
                <a:moveTo>
                  <a:pt x="960" y="112"/>
                </a:moveTo>
                <a:cubicBezTo>
                  <a:pt x="948" y="72"/>
                  <a:pt x="936" y="32"/>
                  <a:pt x="912" y="16"/>
                </a:cubicBezTo>
                <a:cubicBezTo>
                  <a:pt x="888" y="0"/>
                  <a:pt x="848" y="8"/>
                  <a:pt x="816" y="16"/>
                </a:cubicBezTo>
                <a:cubicBezTo>
                  <a:pt x="784" y="24"/>
                  <a:pt x="744" y="40"/>
                  <a:pt x="720" y="64"/>
                </a:cubicBezTo>
                <a:cubicBezTo>
                  <a:pt x="696" y="88"/>
                  <a:pt x="696" y="144"/>
                  <a:pt x="672" y="160"/>
                </a:cubicBezTo>
                <a:cubicBezTo>
                  <a:pt x="648" y="176"/>
                  <a:pt x="600" y="176"/>
                  <a:pt x="576" y="160"/>
                </a:cubicBezTo>
                <a:cubicBezTo>
                  <a:pt x="552" y="144"/>
                  <a:pt x="544" y="88"/>
                  <a:pt x="528" y="64"/>
                </a:cubicBezTo>
                <a:cubicBezTo>
                  <a:pt x="512" y="40"/>
                  <a:pt x="504" y="24"/>
                  <a:pt x="480" y="16"/>
                </a:cubicBezTo>
                <a:cubicBezTo>
                  <a:pt x="456" y="8"/>
                  <a:pt x="408" y="8"/>
                  <a:pt x="384" y="16"/>
                </a:cubicBezTo>
                <a:cubicBezTo>
                  <a:pt x="360" y="24"/>
                  <a:pt x="360" y="40"/>
                  <a:pt x="336" y="64"/>
                </a:cubicBezTo>
                <a:cubicBezTo>
                  <a:pt x="312" y="88"/>
                  <a:pt x="272" y="152"/>
                  <a:pt x="240" y="160"/>
                </a:cubicBezTo>
                <a:cubicBezTo>
                  <a:pt x="208" y="168"/>
                  <a:pt x="168" y="128"/>
                  <a:pt x="144" y="112"/>
                </a:cubicBezTo>
                <a:cubicBezTo>
                  <a:pt x="120" y="96"/>
                  <a:pt x="112" y="80"/>
                  <a:pt x="96" y="64"/>
                </a:cubicBezTo>
                <a:cubicBezTo>
                  <a:pt x="80" y="48"/>
                  <a:pt x="64" y="16"/>
                  <a:pt x="48" y="16"/>
                </a:cubicBezTo>
                <a:cubicBezTo>
                  <a:pt x="32" y="16"/>
                  <a:pt x="8" y="64"/>
                  <a:pt x="0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3519488" y="4686300"/>
            <a:ext cx="114300" cy="1143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350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3633788" y="4800600"/>
            <a:ext cx="114300" cy="1143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350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3748088" y="4914900"/>
            <a:ext cx="114300" cy="1143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350"/>
          </a:p>
        </p:txBody>
      </p:sp>
      <p:sp>
        <p:nvSpPr>
          <p:cNvPr id="13337" name="Oval 25"/>
          <p:cNvSpPr>
            <a:spLocks noChangeArrowheads="1"/>
          </p:cNvSpPr>
          <p:nvPr/>
        </p:nvSpPr>
        <p:spPr bwMode="auto">
          <a:xfrm>
            <a:off x="3919538" y="4686300"/>
            <a:ext cx="114300" cy="1143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350"/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808184" y="5672151"/>
            <a:ext cx="3445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 err="1">
                <a:solidFill>
                  <a:srgbClr val="CC0099"/>
                </a:solidFill>
              </a:rPr>
              <a:t>Elevation</a:t>
            </a:r>
            <a:r>
              <a:rPr lang="cs-CZ" sz="2000" b="1" dirty="0">
                <a:solidFill>
                  <a:srgbClr val="CC0099"/>
                </a:solidFill>
              </a:rPr>
              <a:t> </a:t>
            </a:r>
            <a:r>
              <a:rPr lang="cs-CZ" sz="2000" b="1" dirty="0" err="1">
                <a:solidFill>
                  <a:srgbClr val="CC0099"/>
                </a:solidFill>
              </a:rPr>
              <a:t>of</a:t>
            </a:r>
            <a:r>
              <a:rPr lang="en-US" sz="2000" b="1" dirty="0">
                <a:solidFill>
                  <a:srgbClr val="CC0099"/>
                </a:solidFill>
              </a:rPr>
              <a:t> </a:t>
            </a:r>
            <a:r>
              <a:rPr lang="en-US" sz="2000" b="1" dirty="0" err="1">
                <a:solidFill>
                  <a:srgbClr val="CC0099"/>
                </a:solidFill>
              </a:rPr>
              <a:t>enzym</a:t>
            </a:r>
            <a:r>
              <a:rPr lang="cs-CZ" sz="2000" b="1" dirty="0">
                <a:solidFill>
                  <a:srgbClr val="CC0099"/>
                </a:solidFill>
              </a:rPr>
              <a:t>es </a:t>
            </a:r>
            <a:r>
              <a:rPr lang="cs-CZ" sz="2000" b="1" dirty="0" err="1">
                <a:solidFill>
                  <a:srgbClr val="CC0099"/>
                </a:solidFill>
              </a:rPr>
              <a:t>activities</a:t>
            </a:r>
            <a:endParaRPr lang="en-US" sz="2000" b="1" dirty="0">
              <a:solidFill>
                <a:srgbClr val="CC0099"/>
              </a:solidFill>
            </a:endParaRPr>
          </a:p>
        </p:txBody>
      </p:sp>
      <p:sp>
        <p:nvSpPr>
          <p:cNvPr id="13339" name="Line 27"/>
          <p:cNvSpPr>
            <a:spLocks noChangeShapeType="1"/>
          </p:cNvSpPr>
          <p:nvPr/>
        </p:nvSpPr>
        <p:spPr bwMode="auto">
          <a:xfrm>
            <a:off x="2719388" y="2800350"/>
            <a:ext cx="51435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40" name="Oval 28"/>
          <p:cNvSpPr>
            <a:spLocks noChangeArrowheads="1"/>
          </p:cNvSpPr>
          <p:nvPr/>
        </p:nvSpPr>
        <p:spPr bwMode="auto">
          <a:xfrm>
            <a:off x="3886200" y="3600450"/>
            <a:ext cx="3429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350" b="1"/>
              <a:t>Arnt</a:t>
            </a:r>
          </a:p>
        </p:txBody>
      </p:sp>
      <p:sp>
        <p:nvSpPr>
          <p:cNvPr id="13341" name="Oval 29"/>
          <p:cNvSpPr>
            <a:spLocks noChangeArrowheads="1"/>
          </p:cNvSpPr>
          <p:nvPr/>
        </p:nvSpPr>
        <p:spPr bwMode="auto">
          <a:xfrm>
            <a:off x="2899581" y="3200400"/>
            <a:ext cx="619907" cy="497910"/>
          </a:xfrm>
          <a:prstGeom prst="ellipse">
            <a:avLst/>
          </a:prstGeom>
          <a:solidFill>
            <a:schemeClr val="folHlink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err="1"/>
              <a:t>AhR</a:t>
            </a:r>
            <a:endParaRPr lang="en-US" sz="2000" b="1" dirty="0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>
            <a:off x="3405188" y="3200400"/>
            <a:ext cx="9715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>
            <a:off x="4090988" y="365760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>
            <a:off x="4376738" y="3657600"/>
            <a:ext cx="28575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sz="1350"/>
          </a:p>
        </p:txBody>
      </p:sp>
      <p:sp>
        <p:nvSpPr>
          <p:cNvPr id="13345" name="Rectangle 33"/>
          <p:cNvSpPr>
            <a:spLocks noGrp="1" noChangeArrowheads="1"/>
          </p:cNvSpPr>
          <p:nvPr>
            <p:ph type="body" idx="1"/>
          </p:nvPr>
        </p:nvSpPr>
        <p:spPr>
          <a:xfrm flipH="1">
            <a:off x="2402143" y="2730011"/>
            <a:ext cx="5720839" cy="3183960"/>
          </a:xfrm>
        </p:spPr>
        <p:txBody>
          <a:bodyPr>
            <a:normAutofit/>
          </a:bodyPr>
          <a:lstStyle/>
          <a:p>
            <a:pPr eaLnBrk="1" hangingPunct="1"/>
            <a:br>
              <a:rPr lang="cs-CZ" sz="2100" dirty="0"/>
            </a:br>
            <a:br>
              <a:rPr lang="cs-CZ" sz="2100" dirty="0"/>
            </a:br>
            <a:r>
              <a:rPr lang="cs-CZ" sz="2100" i="1" dirty="0"/>
              <a:t>					</a:t>
            </a:r>
            <a:r>
              <a:rPr lang="cs-CZ" sz="1500" i="1" dirty="0" err="1"/>
              <a:t>nucleus</a:t>
            </a:r>
            <a:br>
              <a:rPr lang="cs-CZ" sz="2100" dirty="0"/>
            </a:br>
            <a:r>
              <a:rPr lang="cs-CZ" sz="1500" i="1" dirty="0" err="1"/>
              <a:t>diffusion</a:t>
            </a:r>
            <a:br>
              <a:rPr lang="cs-CZ" sz="1800" dirty="0"/>
            </a:br>
            <a:r>
              <a:rPr lang="cs-CZ" sz="2100" dirty="0"/>
              <a:t>           </a:t>
            </a:r>
          </a:p>
          <a:p>
            <a:pPr lvl="3" eaLnBrk="1" hangingPunct="1">
              <a:buFontTx/>
              <a:buNone/>
            </a:pPr>
            <a:r>
              <a:rPr lang="cs-CZ" i="1" dirty="0"/>
              <a:t>cytosol</a:t>
            </a:r>
            <a:endParaRPr lang="cs-CZ" sz="3600" i="1" dirty="0"/>
          </a:p>
        </p:txBody>
      </p:sp>
    </p:spTree>
    <p:extLst>
      <p:ext uri="{BB962C8B-B14F-4D97-AF65-F5344CB8AC3E}">
        <p14:creationId xmlns:p14="http://schemas.microsoft.com/office/powerpoint/2010/main" val="9257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9"/>
    </mc:Choice>
    <mc:Fallback xmlns="">
      <p:transition spd="slow" advTm="4234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279082" cy="1447800"/>
          </a:xfrm>
          <a:solidFill>
            <a:srgbClr val="FBD753">
              <a:alpha val="77000"/>
            </a:srgbClr>
          </a:solidFill>
        </p:spPr>
        <p:txBody>
          <a:bodyPr/>
          <a:lstStyle/>
          <a:p>
            <a:r>
              <a:rPr lang="cs-CZ" sz="3600" b="1" dirty="0"/>
              <a:t>TCDD </a:t>
            </a:r>
            <a:r>
              <a:rPr lang="cs-CZ" sz="3600" b="1" dirty="0" err="1"/>
              <a:t>patients</a:t>
            </a:r>
            <a:r>
              <a:rPr lang="cs-CZ" sz="3600" b="1" dirty="0"/>
              <a:t>  </a:t>
            </a:r>
            <a:r>
              <a:rPr lang="cs-CZ" sz="3600" b="1" dirty="0" err="1"/>
              <a:t>have</a:t>
            </a:r>
            <a:r>
              <a:rPr lang="cs-CZ" sz="3600" b="1" dirty="0"/>
              <a:t> </a:t>
            </a:r>
            <a:r>
              <a:rPr lang="cs-CZ" sz="3600" b="1" dirty="0" err="1"/>
              <a:t>been</a:t>
            </a:r>
            <a:r>
              <a:rPr lang="cs-CZ" sz="3600" b="1" dirty="0"/>
              <a:t> </a:t>
            </a:r>
            <a:r>
              <a:rPr lang="cs-CZ" sz="3600" b="1" dirty="0" err="1"/>
              <a:t>followed</a:t>
            </a:r>
            <a:r>
              <a:rPr lang="cs-CZ" sz="3600" b="1" dirty="0"/>
              <a:t> </a:t>
            </a:r>
            <a:br>
              <a:rPr lang="cs-CZ" sz="3600" b="1" dirty="0"/>
            </a:br>
            <a:r>
              <a:rPr lang="cs-CZ" sz="3600" b="1" dirty="0"/>
              <a:t>in 1996, 2001, 2004, 2010, 2016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43" y="1743982"/>
            <a:ext cx="2895640" cy="196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5950128" y="3787074"/>
            <a:ext cx="263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15 TCDD </a:t>
            </a:r>
            <a:r>
              <a:rPr lang="cs-CZ" b="1" dirty="0" err="1"/>
              <a:t>patients</a:t>
            </a:r>
            <a:r>
              <a:rPr lang="cs-CZ" b="1" dirty="0"/>
              <a:t>  in 2002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144" y="4237404"/>
            <a:ext cx="2895640" cy="206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ovéPole 14"/>
          <p:cNvSpPr txBox="1"/>
          <p:nvPr/>
        </p:nvSpPr>
        <p:spPr>
          <a:xfrm>
            <a:off x="5844143" y="6379029"/>
            <a:ext cx="358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3 </a:t>
            </a:r>
            <a:r>
              <a:rPr lang="cs-CZ" b="1" dirty="0" err="1"/>
              <a:t>from</a:t>
            </a:r>
            <a:r>
              <a:rPr lang="cs-CZ" b="1" dirty="0"/>
              <a:t> 11 TCDD </a:t>
            </a:r>
            <a:r>
              <a:rPr lang="cs-CZ" b="1" dirty="0" err="1"/>
              <a:t>patients</a:t>
            </a:r>
            <a:r>
              <a:rPr lang="cs-CZ" b="1" dirty="0"/>
              <a:t> in 2010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88" y="4156406"/>
            <a:ext cx="5316753" cy="269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87" y="1418843"/>
            <a:ext cx="5316754" cy="273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3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5"/>
    </mc:Choice>
    <mc:Fallback xmlns="">
      <p:transition spd="slow" advTm="4183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279082" cy="1426029"/>
          </a:xfrm>
          <a:solidFill>
            <a:srgbClr val="FBD753">
              <a:alpha val="77000"/>
            </a:srgbClr>
          </a:solidFill>
        </p:spPr>
        <p:txBody>
          <a:bodyPr/>
          <a:lstStyle/>
          <a:p>
            <a:pPr algn="l"/>
            <a:r>
              <a:rPr lang="cs-CZ" sz="3600" b="1" dirty="0"/>
              <a:t>      </a:t>
            </a:r>
            <a:r>
              <a:rPr lang="cs-CZ" sz="3600" b="1" dirty="0" err="1"/>
              <a:t>Examination</a:t>
            </a:r>
            <a:r>
              <a:rPr lang="cs-CZ" sz="3600" b="1" dirty="0"/>
              <a:t> in 2016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4450" y="1520133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/>
              <a:t>last 8</a:t>
            </a:r>
            <a:r>
              <a:rPr lang="en-US" b="1" dirty="0"/>
              <a:t> TCDD-exposed patients</a:t>
            </a:r>
            <a:r>
              <a:rPr lang="en-US" dirty="0"/>
              <a:t> (out of </a:t>
            </a:r>
            <a:r>
              <a:rPr lang="cs-CZ" dirty="0"/>
              <a:t>76</a:t>
            </a:r>
            <a:r>
              <a:rPr lang="en-US" dirty="0"/>
              <a:t> in 1965) </a:t>
            </a:r>
          </a:p>
          <a:p>
            <a:r>
              <a:rPr lang="cs-CZ" dirty="0" err="1"/>
              <a:t>age</a:t>
            </a:r>
            <a:r>
              <a:rPr lang="cs-CZ" dirty="0"/>
              <a:t> 72.1 ± 1.5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dirty="0"/>
              <a:t>D</a:t>
            </a:r>
            <a:r>
              <a:rPr lang="en-US" dirty="0" err="1"/>
              <a:t>ensitomet</a:t>
            </a:r>
            <a:r>
              <a:rPr lang="cs-CZ" dirty="0" err="1"/>
              <a:t>ry</a:t>
            </a:r>
            <a:r>
              <a:rPr lang="en-US" dirty="0"/>
              <a:t> to estimate body fat (%, kg)</a:t>
            </a:r>
          </a:p>
          <a:p>
            <a:r>
              <a:rPr lang="en-US" dirty="0"/>
              <a:t>Neurological examination </a:t>
            </a:r>
          </a:p>
          <a:p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evoked</a:t>
            </a:r>
            <a:r>
              <a:rPr lang="cs-CZ" dirty="0"/>
              <a:t> </a:t>
            </a:r>
            <a:r>
              <a:rPr lang="cs-CZ" dirty="0" err="1"/>
              <a:t>potentials</a:t>
            </a:r>
            <a:r>
              <a:rPr lang="cs-CZ" dirty="0"/>
              <a:t> (VEP) </a:t>
            </a:r>
          </a:p>
          <a:p>
            <a:r>
              <a:rPr lang="cs-CZ" dirty="0"/>
              <a:t>Nerve </a:t>
            </a:r>
            <a:r>
              <a:rPr lang="cs-CZ" dirty="0" err="1"/>
              <a:t>conduction</a:t>
            </a:r>
            <a:r>
              <a:rPr lang="cs-CZ" dirty="0"/>
              <a:t> study (EMG) </a:t>
            </a:r>
          </a:p>
          <a:p>
            <a:r>
              <a:rPr lang="cs-CZ" dirty="0"/>
              <a:t>Single </a:t>
            </a:r>
            <a:r>
              <a:rPr lang="cs-CZ" dirty="0" err="1"/>
              <a:t>photon</a:t>
            </a:r>
            <a:r>
              <a:rPr lang="cs-CZ" dirty="0"/>
              <a:t> </a:t>
            </a:r>
            <a:r>
              <a:rPr lang="cs-CZ" dirty="0" err="1"/>
              <a:t>emission</a:t>
            </a:r>
            <a:r>
              <a:rPr lang="cs-CZ" dirty="0"/>
              <a:t> </a:t>
            </a:r>
            <a:r>
              <a:rPr lang="cs-CZ" dirty="0" err="1"/>
              <a:t>computer</a:t>
            </a:r>
            <a:r>
              <a:rPr lang="cs-CZ" dirty="0"/>
              <a:t> </a:t>
            </a:r>
            <a:r>
              <a:rPr lang="cs-CZ" dirty="0" err="1"/>
              <a:t>tomography</a:t>
            </a:r>
            <a:r>
              <a:rPr lang="cs-CZ" dirty="0"/>
              <a:t> (SPECT) of </a:t>
            </a:r>
            <a:r>
              <a:rPr lang="cs-CZ" dirty="0" err="1"/>
              <a:t>the</a:t>
            </a:r>
            <a:r>
              <a:rPr lang="cs-CZ" dirty="0"/>
              <a:t> brain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CDT – 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carbohydrate-deficient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</a:rPr>
              <a:t>transferin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 (3-6 </a:t>
            </a:r>
            <a:r>
              <a:rPr lang="cs-CZ" sz="2000" i="1" dirty="0" err="1">
                <a:solidFill>
                  <a:schemeClr val="accent6">
                    <a:lumMod val="50000"/>
                  </a:schemeClr>
                </a:solidFill>
              </a:rPr>
              <a:t>weeks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´ </a:t>
            </a:r>
            <a:r>
              <a:rPr lang="cs-CZ" sz="2000" i="1" dirty="0" err="1">
                <a:solidFill>
                  <a:schemeClr val="accent6">
                    <a:lumMod val="50000"/>
                  </a:schemeClr>
                </a:solidFill>
              </a:rPr>
              <a:t>alcohol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6">
                    <a:lumMod val="50000"/>
                  </a:schemeClr>
                </a:solidFill>
              </a:rPr>
              <a:t>exposure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EG – </a:t>
            </a:r>
            <a:r>
              <a:rPr lang="cs-CZ" sz="2000" i="1" dirty="0" err="1">
                <a:solidFill>
                  <a:schemeClr val="accent6">
                    <a:lumMod val="50000"/>
                  </a:schemeClr>
                </a:solidFill>
              </a:rPr>
              <a:t>ethylglucuronide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 in urine (</a:t>
            </a:r>
            <a:r>
              <a:rPr lang="cs-CZ" sz="2000" i="1" dirty="0" err="1">
                <a:solidFill>
                  <a:schemeClr val="accent6">
                    <a:lumMod val="50000"/>
                  </a:schemeClr>
                </a:solidFill>
              </a:rPr>
              <a:t>recent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6">
                    <a:lumMod val="50000"/>
                  </a:schemeClr>
                </a:solidFill>
              </a:rPr>
              <a:t>alcohol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6">
                    <a:lumMod val="50000"/>
                  </a:schemeClr>
                </a:solidFill>
              </a:rPr>
              <a:t>exposure</a:t>
            </a:r>
            <a:r>
              <a:rPr lang="cs-CZ" sz="2000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25752"/>
            <a:ext cx="1940850" cy="10144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3115" r="12648"/>
          <a:stretch/>
        </p:blipFill>
        <p:spPr>
          <a:xfrm>
            <a:off x="7748833" y="5404078"/>
            <a:ext cx="1272620" cy="128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4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38"/>
    </mc:Choice>
    <mc:Fallback xmlns="">
      <p:transition spd="slow" advTm="5763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775"/>
          </a:xfrm>
          <a:solidFill>
            <a:srgbClr val="FBD753">
              <a:alpha val="77000"/>
            </a:srgbClr>
          </a:solidFill>
        </p:spPr>
        <p:txBody>
          <a:bodyPr anchor="t">
            <a:normAutofit fontScale="90000"/>
          </a:bodyPr>
          <a:lstStyle/>
          <a:p>
            <a:pPr algn="l">
              <a:defRPr/>
            </a:pPr>
            <a:r>
              <a:rPr lang="cs-CZ" sz="3600" b="1" cap="all" dirty="0">
                <a:solidFill>
                  <a:srgbClr val="C00000"/>
                </a:solidFill>
              </a:rPr>
              <a:t>MEDIAN TCDD in </a:t>
            </a:r>
            <a:r>
              <a:rPr lang="cs-CZ" sz="3600" b="1" cap="all" dirty="0" err="1">
                <a:solidFill>
                  <a:srgbClr val="C00000"/>
                </a:solidFill>
              </a:rPr>
              <a:t>blood</a:t>
            </a:r>
            <a:r>
              <a:rPr lang="cs-CZ" sz="3600" b="1" cap="all" dirty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1</a:t>
            </a:r>
            <a:r>
              <a:rPr lang="cs-CZ" sz="3600" b="1" dirty="0">
                <a:solidFill>
                  <a:srgbClr val="C00000"/>
                </a:solidFill>
              </a:rPr>
              <a:t>12 (46-390)</a:t>
            </a:r>
            <a:r>
              <a:rPr lang="en-US" sz="3600" b="1" dirty="0"/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pg</a:t>
            </a:r>
            <a:r>
              <a:rPr lang="en-US" sz="2700" b="1" dirty="0">
                <a:solidFill>
                  <a:srgbClr val="C00000"/>
                </a:solidFill>
              </a:rPr>
              <a:t>/g blood lipids </a:t>
            </a:r>
            <a:br>
              <a:rPr lang="cs-CZ" sz="3600" b="1" dirty="0"/>
            </a:br>
            <a:r>
              <a:rPr lang="cs-CZ" sz="3100" b="1" cap="all" dirty="0" err="1">
                <a:solidFill>
                  <a:schemeClr val="accent3">
                    <a:lumMod val="50000"/>
                  </a:schemeClr>
                </a:solidFill>
              </a:rPr>
              <a:t>controls</a:t>
            </a:r>
            <a:r>
              <a:rPr lang="cs-CZ" sz="3100" b="1" cap="all" dirty="0">
                <a:solidFill>
                  <a:schemeClr val="accent3">
                    <a:lumMod val="50000"/>
                  </a:schemeClr>
                </a:solidFill>
              </a:rPr>
              <a:t>: 12 (0.10-22.2) </a:t>
            </a:r>
            <a:r>
              <a:rPr lang="en-US" sz="3100" dirty="0" err="1">
                <a:solidFill>
                  <a:schemeClr val="accent3">
                    <a:lumMod val="50000"/>
                  </a:schemeClr>
                </a:solidFill>
              </a:rPr>
              <a:t>pg</a:t>
            </a:r>
            <a:r>
              <a:rPr lang="en-US" sz="3100" dirty="0">
                <a:solidFill>
                  <a:schemeClr val="accent3">
                    <a:lumMod val="50000"/>
                  </a:schemeClr>
                </a:solidFill>
              </a:rPr>
              <a:t>/g blood lipids</a:t>
            </a:r>
            <a:r>
              <a:rPr lang="en-US" sz="3600" dirty="0">
                <a:solidFill>
                  <a:srgbClr val="CC00CC"/>
                </a:solidFill>
              </a:rPr>
              <a:t> </a:t>
            </a:r>
            <a:br>
              <a:rPr lang="cs-CZ" sz="3600" dirty="0">
                <a:solidFill>
                  <a:srgbClr val="CC00CC"/>
                </a:solidFill>
              </a:rPr>
            </a:br>
            <a:r>
              <a:rPr lang="cs-CZ" sz="3600" b="1" cap="all" dirty="0">
                <a:solidFill>
                  <a:srgbClr val="C00000"/>
                </a:solidFill>
              </a:rPr>
              <a:t>MEDIAN TEQ in </a:t>
            </a:r>
            <a:r>
              <a:rPr lang="cs-CZ" sz="3600" b="1" cap="all" dirty="0" err="1">
                <a:solidFill>
                  <a:srgbClr val="C00000"/>
                </a:solidFill>
              </a:rPr>
              <a:t>blood</a:t>
            </a:r>
            <a:r>
              <a:rPr lang="cs-CZ" sz="3600" b="1" cap="all" dirty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1</a:t>
            </a:r>
            <a:r>
              <a:rPr lang="cs-CZ" sz="3600" b="1" dirty="0">
                <a:solidFill>
                  <a:srgbClr val="C00000"/>
                </a:solidFill>
              </a:rPr>
              <a:t>46 (74-418)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pg</a:t>
            </a:r>
            <a:r>
              <a:rPr lang="en-US" sz="2700" b="1" dirty="0">
                <a:solidFill>
                  <a:srgbClr val="C00000"/>
                </a:solidFill>
              </a:rPr>
              <a:t>/g blood lipids</a:t>
            </a:r>
            <a:br>
              <a:rPr lang="cs-CZ" sz="3600" b="1" cap="all" dirty="0">
                <a:solidFill>
                  <a:srgbClr val="C00000"/>
                </a:solidFill>
              </a:rPr>
            </a:br>
            <a:br>
              <a:rPr lang="cs-CZ" sz="3600" b="1" cap="all" dirty="0">
                <a:solidFill>
                  <a:srgbClr val="C00000"/>
                </a:solidFill>
              </a:rPr>
            </a:br>
            <a:br>
              <a:rPr lang="cs-CZ" sz="2700" b="1" cap="all" dirty="0"/>
            </a:br>
            <a:r>
              <a:rPr lang="cs-CZ" sz="2700" b="1" cap="all" dirty="0"/>
              <a:t>                                                  </a:t>
            </a:r>
            <a:br>
              <a:rPr lang="cs-CZ" sz="2700" b="1" cap="all" dirty="0"/>
            </a:br>
            <a:br>
              <a:rPr lang="cs-CZ" sz="3100" b="1" cap="all" dirty="0"/>
            </a:br>
            <a:endParaRPr lang="cs-CZ" b="1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657275"/>
            <a:ext cx="16795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731175" y="1779011"/>
            <a:ext cx="169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cap="all" dirty="0"/>
              <a:t>TCDD </a:t>
            </a:r>
            <a:r>
              <a:rPr lang="cs-CZ" b="1" cap="all" dirty="0" err="1"/>
              <a:t>Half-life</a:t>
            </a:r>
            <a:endParaRPr lang="cs-CZ" sz="1400" dirty="0"/>
          </a:p>
        </p:txBody>
      </p:sp>
      <p:cxnSp>
        <p:nvCxnSpPr>
          <p:cNvPr id="5" name="Přímá spojnice 4"/>
          <p:cNvCxnSpPr>
            <a:cxnSpLocks/>
          </p:cNvCxnSpPr>
          <p:nvPr/>
        </p:nvCxnSpPr>
        <p:spPr>
          <a:xfrm>
            <a:off x="7956550" y="3429000"/>
            <a:ext cx="0" cy="287972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510774" y="2046227"/>
            <a:ext cx="7561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cap="all" dirty="0"/>
              <a:t>    </a:t>
            </a:r>
            <a:r>
              <a:rPr lang="cs-CZ" sz="2000" b="1" cap="all" dirty="0">
                <a:highlight>
                  <a:srgbClr val="FFFF00"/>
                </a:highlight>
              </a:rPr>
              <a:t>1996-2006:  </a:t>
            </a:r>
            <a:r>
              <a:rPr lang="cs-CZ" sz="2000" b="1" cap="all" dirty="0">
                <a:solidFill>
                  <a:srgbClr val="C00000"/>
                </a:solidFill>
                <a:highlight>
                  <a:srgbClr val="FFFF00"/>
                </a:highlight>
              </a:rPr>
              <a:t>8.5 </a:t>
            </a:r>
            <a:r>
              <a:rPr lang="cs-CZ" sz="2000" b="1" cap="all" dirty="0" err="1">
                <a:solidFill>
                  <a:srgbClr val="C00000"/>
                </a:solidFill>
                <a:highlight>
                  <a:srgbClr val="FFFF00"/>
                </a:highlight>
              </a:rPr>
              <a:t>years</a:t>
            </a:r>
            <a:r>
              <a:rPr lang="cs-CZ" sz="2000" b="1" cap="all" dirty="0">
                <a:highlight>
                  <a:srgbClr val="FFFF00"/>
                </a:highlight>
              </a:rPr>
              <a:t>                                        2010-2016:  </a:t>
            </a:r>
            <a:r>
              <a:rPr lang="cs-CZ" sz="2000" b="1" cap="all" dirty="0">
                <a:solidFill>
                  <a:srgbClr val="C00000"/>
                </a:solidFill>
                <a:highlight>
                  <a:srgbClr val="FFFF00"/>
                </a:highlight>
              </a:rPr>
              <a:t>10.2 </a:t>
            </a:r>
            <a:r>
              <a:rPr lang="cs-CZ" sz="2000" b="1" cap="all" dirty="0" err="1">
                <a:solidFill>
                  <a:srgbClr val="C00000"/>
                </a:solidFill>
                <a:highlight>
                  <a:srgbClr val="FFFF00"/>
                </a:highlight>
              </a:rPr>
              <a:t>years</a:t>
            </a:r>
            <a:endParaRPr lang="cs-CZ" sz="20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0715" y="2565795"/>
            <a:ext cx="7796961" cy="453275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416565" y="2983247"/>
            <a:ext cx="854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MEAN</a:t>
            </a:r>
            <a:endParaRPr lang="cs-CZ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73"/>
    </mc:Choice>
    <mc:Fallback xmlns="">
      <p:transition spd="slow" advTm="68973"/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DD93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EE9A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5498</TotalTime>
  <Words>2031</Words>
  <Application>Microsoft Office PowerPoint</Application>
  <PresentationFormat>Předvádění na obrazovce (4:3)</PresentationFormat>
  <Paragraphs>472</Paragraphs>
  <Slides>34</Slides>
  <Notes>22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6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Motiv systému Office</vt:lpstr>
      <vt:lpstr>Motiv sady Office</vt:lpstr>
      <vt:lpstr>Motiv Office</vt:lpstr>
      <vt:lpstr>1_Motiv sady Office</vt:lpstr>
      <vt:lpstr>Výchozí návrh</vt:lpstr>
      <vt:lpstr>1_Výchozí návrh</vt:lpstr>
      <vt:lpstr>Graf</vt:lpstr>
      <vt:lpstr>Image</vt:lpstr>
      <vt:lpstr>Chart</vt:lpstr>
      <vt:lpstr>2,3,7,8-TCDD BODY BURDEN AND HEATH IMPACTS  IN PATIENTS 50 YEARS AFTER THE INTOXICATION</vt:lpstr>
      <vt:lpstr>Czech workers exposed in 1965-1968 </vt:lpstr>
      <vt:lpstr>Czech Republic 1965-1968  80 men exposed in 2,4,5-T production</vt:lpstr>
      <vt:lpstr> Herbicide production (Arborocid E) to control weeds  and as a defoliant during the Vietnam war.  </vt:lpstr>
      <vt:lpstr>   2,3,7,8-tetrachlorodibenzo-p-dioxin    (TCDD)</vt:lpstr>
      <vt:lpstr>                      Mechanism of effect of TCDD   AhR- arylhydrocarbon receptor Arnt- arylhydrocarbon nuclear transport protein XRE- xenobiotics responsive elements  INCREASE OF ENZYMES OF PHASE 1 AND 2 OF XENOBIOTICS BIOTRANSFORMATION</vt:lpstr>
      <vt:lpstr>TCDD patients  have been followed  in 1996, 2001, 2004, 2010, 2016</vt:lpstr>
      <vt:lpstr>      Examination in 2016</vt:lpstr>
      <vt:lpstr>MEDIAN TCDD in blood 112 (46-390) pg/g blood lipids  controls: 12 (0.10-22.2) pg/g blood lipids  MEDIAN TEQ in blood 146 (74-418) pg/g blood lipids                                                       </vt:lpstr>
      <vt:lpstr>Total TCDD body deposit median 3.9 (0.8-11.7) µg</vt:lpstr>
      <vt:lpstr>In 1996 first TCDD blood analysis  hyperlipidemia correlated with TCDD</vt:lpstr>
      <vt:lpstr>In 1996 first TCDD blood analysis - Neuropsychological impairment correlated with TCDD level</vt:lpstr>
      <vt:lpstr>Lowering serum cholesterol with statins  (N 3.83-5.80 mmol/l)</vt:lpstr>
      <vt:lpstr>Lowering serum triglycerides with fibrates (N 0.68-1.69 mmol/l)</vt:lpstr>
      <vt:lpstr>Eye vascular findings (100% patients)</vt:lpstr>
      <vt:lpstr>In 2016 all patients had residues of „chloracne“ –  MADISH - Metabolising Aquired Dioxin Induced Skin Hamartomas  (cysts, no sebaceous glands, Saurat et al. 2012)</vt:lpstr>
      <vt:lpstr>             Markers in exhaled breath condensate (EBC)  LC-ESI-MS/MS analysis</vt:lpstr>
      <vt:lpstr>   Oxidative Stress and Inflammation Markers 2010 and 2016 in TCDD-exposed patients and controls in exhaled breath condensate (malondialdehyde, 4-hydroxy-trans-nonenal, 8-isoprostane, leukotrienes B4, C4, D4, E4,  8-hydroxy-2-deoxyguanosine, 8-hydroxyguanosine, 5-hydroxymethyl uracil,  o-tyrosine, 3-chloro-tyrosine, nitrotyrosine)                       </vt:lpstr>
      <vt:lpstr>Neurological abnormalities</vt:lpstr>
      <vt:lpstr>Perfusion SPECT Imaging of  the Brain (Single-Photon Emission Computer Tomography)  </vt:lpstr>
      <vt:lpstr>Metabolic, vascular abnormalities</vt:lpstr>
      <vt:lpstr> Ultrasonography of carotid arteries </vt:lpstr>
      <vt:lpstr> Experimental studies</vt:lpstr>
      <vt:lpstr> Human studies</vt:lpstr>
      <vt:lpstr>Elimination half-life is shorter initially </vt:lpstr>
      <vt:lpstr>Ukraine 2004</vt:lpstr>
      <vt:lpstr>Prezentace aplikace PowerPoint</vt:lpstr>
      <vt:lpstr> Patient No. 1, born 1945 </vt:lpstr>
      <vt:lpstr>Lethal Intoxication with dioxin (?) </vt:lpstr>
      <vt:lpstr>Histology samples of the patient (1913-1970)</vt:lpstr>
      <vt:lpstr>Prezentace aplikace PowerPoint</vt:lpstr>
      <vt:lpstr>Other congeners  WHO Toxic Equivalency Factor (TEF) 2005</vt:lpstr>
      <vt:lpstr>Austria 1998 Severe intoxication of two young women </vt:lpstr>
      <vt:lpstr> 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and challenges  of Czech Occupational Medicine</dc:title>
  <dc:creator>Pelclová Daniela, prof.  MUDr. CSc.</dc:creator>
  <cp:lastModifiedBy>Pelclová Daniela, prof.  MUDr. CSc.</cp:lastModifiedBy>
  <cp:revision>478</cp:revision>
  <dcterms:created xsi:type="dcterms:W3CDTF">2017-03-24T14:38:07Z</dcterms:created>
  <dcterms:modified xsi:type="dcterms:W3CDTF">2017-10-28T12:38:33Z</dcterms:modified>
</cp:coreProperties>
</file>