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6" r:id="rId14"/>
    <p:sldId id="271" r:id="rId15"/>
    <p:sldId id="279" r:id="rId16"/>
    <p:sldId id="277" r:id="rId17"/>
    <p:sldId id="273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D7E82-335B-0D4D-918A-42A54890A347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3696E-D60E-BE47-AB19-7135CD7C7C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1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--GWI,</a:t>
            </a:r>
            <a:r>
              <a:rPr lang="en-US" baseline="0" dirty="0" smtClean="0"/>
              <a:t> a disorder that has been extensively studied in relation to military participation in the 1991 Gulf </a:t>
            </a:r>
            <a:r>
              <a:rPr lang="en-US" baseline="0" dirty="0" smtClean="0"/>
              <a:t>War and that may have implications for other </a:t>
            </a:r>
            <a:r>
              <a:rPr lang="en-US" baseline="0" dirty="0" err="1" smtClean="0"/>
              <a:t>occ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 populations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5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--and the 2014 RAC report was</a:t>
            </a:r>
            <a:r>
              <a:rPr lang="en-US" baseline="0" dirty="0" smtClean="0"/>
              <a:t> summarized in this 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3567-8CA6-B340-B640-30C469BE2D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2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--Multiple studies implicate </a:t>
            </a:r>
            <a:r>
              <a:rPr lang="en-US" dirty="0" smtClean="0"/>
              <a:t>exposure </a:t>
            </a:r>
            <a:r>
              <a:rPr lang="en-US" dirty="0" smtClean="0"/>
              <a:t>to pesticides</a:t>
            </a:r>
            <a:r>
              <a:rPr lang="en-US" baseline="0" dirty="0" smtClean="0"/>
              <a:t> and to </a:t>
            </a:r>
            <a:r>
              <a:rPr lang="en-US" baseline="0" dirty="0" err="1" smtClean="0"/>
              <a:t>pyridostigmine</a:t>
            </a:r>
            <a:r>
              <a:rPr lang="en-US" baseline="0" dirty="0" smtClean="0"/>
              <a:t> bromide (given to US troops experimentally as anti-nerve gas agents) </a:t>
            </a:r>
            <a:r>
              <a:rPr lang="en-US" baseline="0" dirty="0" smtClean="0"/>
              <a:t>as being  </a:t>
            </a:r>
            <a:r>
              <a:rPr lang="en-US" baseline="0" dirty="0" smtClean="0"/>
              <a:t>associated with developing GWI</a:t>
            </a:r>
          </a:p>
          <a:p>
            <a:r>
              <a:rPr lang="en-US" baseline="0" dirty="0" smtClean="0"/>
              <a:t>--</a:t>
            </a:r>
            <a:r>
              <a:rPr lang="en-US" baseline="0" dirty="0" smtClean="0"/>
              <a:t>Several studies  </a:t>
            </a:r>
            <a:r>
              <a:rPr lang="en-US" baseline="0" dirty="0" smtClean="0"/>
              <a:t>also implicate </a:t>
            </a:r>
            <a:r>
              <a:rPr lang="en-US" baseline="0" dirty="0" err="1" smtClean="0"/>
              <a:t>sarin</a:t>
            </a:r>
            <a:r>
              <a:rPr lang="en-US" baseline="0" dirty="0" smtClean="0"/>
              <a:t> gas exposure and a few suggest that oil well fire smoke exposure may have been a factor for some troops</a:t>
            </a:r>
          </a:p>
          <a:p>
            <a:r>
              <a:rPr lang="en-US" baseline="0" dirty="0" smtClean="0"/>
              <a:t>--Some of these exposures are also related other </a:t>
            </a:r>
            <a:r>
              <a:rPr lang="en-US" baseline="0" dirty="0" err="1" smtClean="0"/>
              <a:t>ilnesses</a:t>
            </a:r>
            <a:r>
              <a:rPr lang="en-US" baseline="0" dirty="0" smtClean="0"/>
              <a:t> such as ALS and brain tumors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30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--The </a:t>
            </a:r>
            <a:r>
              <a:rPr lang="en-US" dirty="0" err="1" smtClean="0"/>
              <a:t>epi</a:t>
            </a:r>
            <a:r>
              <a:rPr lang="en-US" dirty="0" smtClean="0"/>
              <a:t> </a:t>
            </a:r>
            <a:r>
              <a:rPr lang="en-US" dirty="0" smtClean="0"/>
              <a:t>and human</a:t>
            </a:r>
            <a:r>
              <a:rPr lang="en-US" baseline="0" dirty="0" smtClean="0"/>
              <a:t> clinical </a:t>
            </a:r>
            <a:r>
              <a:rPr lang="en-US" dirty="0" smtClean="0"/>
              <a:t>work </a:t>
            </a:r>
            <a:r>
              <a:rPr lang="en-US" dirty="0" smtClean="0"/>
              <a:t>led</a:t>
            </a:r>
            <a:r>
              <a:rPr lang="en-US" baseline="0" dirty="0" smtClean="0"/>
              <a:t> to animal models of GWI that replicated GW-relevant exposures and investigated chronic and delayed outcomes</a:t>
            </a:r>
          </a:p>
          <a:p>
            <a:r>
              <a:rPr lang="en-US" baseline="0" dirty="0" smtClean="0"/>
              <a:t>--The animal models have confirmed CNS,ANS, </a:t>
            </a:r>
            <a:r>
              <a:rPr lang="en-US" baseline="0" dirty="0" err="1" smtClean="0"/>
              <a:t>neuroimflammatory</a:t>
            </a:r>
            <a:r>
              <a:rPr lang="en-US" baseline="0" dirty="0" smtClean="0"/>
              <a:t> findings in the human work and are being used to drive mechanistically based pre-clinical </a:t>
            </a:r>
            <a:r>
              <a:rPr lang="en-US" baseline="0" dirty="0" err="1" smtClean="0"/>
              <a:t>trx</a:t>
            </a:r>
            <a:r>
              <a:rPr lang="en-US" baseline="0" dirty="0" smtClean="0"/>
              <a:t> trials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1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CNS/</a:t>
            </a:r>
            <a:r>
              <a:rPr lang="en-US" baseline="0" dirty="0" err="1" smtClean="0"/>
              <a:t>neuroimmune</a:t>
            </a:r>
            <a:r>
              <a:rPr lang="en-US" baseline="0" dirty="0" smtClean="0"/>
              <a:t> dysfunction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49623-9462-8844-8363-6038FAEF18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2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smtClean="0"/>
              <a:t>-the evidence on</a:t>
            </a:r>
            <a:r>
              <a:rPr lang="en-US" baseline="0" dirty="0" smtClean="0"/>
              <a:t> CNS effects of </a:t>
            </a:r>
            <a:r>
              <a:rPr lang="en-US" dirty="0" smtClean="0"/>
              <a:t> OP</a:t>
            </a:r>
            <a:r>
              <a:rPr lang="en-US" baseline="0" dirty="0" smtClean="0"/>
              <a:t> exposures </a:t>
            </a:r>
            <a:r>
              <a:rPr lang="en-US" dirty="0" smtClean="0"/>
              <a:t> in the</a:t>
            </a:r>
            <a:r>
              <a:rPr lang="en-US" baseline="0" dirty="0" smtClean="0"/>
              <a:t> </a:t>
            </a:r>
            <a:r>
              <a:rPr lang="en-US" dirty="0" smtClean="0"/>
              <a:t>occupational and </a:t>
            </a:r>
            <a:r>
              <a:rPr lang="en-US" dirty="0" err="1" smtClean="0"/>
              <a:t>env</a:t>
            </a:r>
            <a:r>
              <a:rPr lang="en-US" dirty="0" smtClean="0"/>
              <a:t> health literature is strikingly similar to that for GWI for </a:t>
            </a:r>
            <a:r>
              <a:rPr lang="en-US" dirty="0" err="1" smtClean="0"/>
              <a:t>ag</a:t>
            </a:r>
            <a:r>
              <a:rPr lang="en-US" dirty="0" smtClean="0"/>
              <a:t> </a:t>
            </a:r>
            <a:r>
              <a:rPr lang="en-US" dirty="0" smtClean="0"/>
              <a:t>workers</a:t>
            </a:r>
            <a:r>
              <a:rPr lang="en-US" baseline="0" dirty="0" smtClean="0"/>
              <a:t> and their families, pest applicators, sheep dippers and other </a:t>
            </a:r>
            <a:r>
              <a:rPr lang="en-US" baseline="0" dirty="0" smtClean="0"/>
              <a:t>groups, including airline workers, some of who have a syndrome similar to GWI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3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smtClean="0"/>
              <a:t>-This work has implications for </a:t>
            </a:r>
            <a:r>
              <a:rPr lang="en-US" dirty="0" err="1" smtClean="0"/>
              <a:t>env</a:t>
            </a:r>
            <a:r>
              <a:rPr lang="en-US" dirty="0" smtClean="0"/>
              <a:t> and </a:t>
            </a:r>
            <a:r>
              <a:rPr lang="en-US" dirty="0" err="1" smtClean="0"/>
              <a:t>occ</a:t>
            </a:r>
            <a:r>
              <a:rPr lang="en-US" dirty="0" smtClean="0"/>
              <a:t> health,</a:t>
            </a:r>
          </a:p>
          <a:p>
            <a:r>
              <a:rPr lang="en-US" dirty="0" smtClean="0"/>
              <a:t>--And we might add </a:t>
            </a:r>
            <a:r>
              <a:rPr lang="en-US" dirty="0" err="1" smtClean="0"/>
              <a:t>sarin</a:t>
            </a:r>
            <a:r>
              <a:rPr lang="en-US" dirty="0" smtClean="0"/>
              <a:t> exposure to the list for </a:t>
            </a:r>
            <a:r>
              <a:rPr lang="en-US" dirty="0" err="1" smtClean="0"/>
              <a:t>env</a:t>
            </a:r>
            <a:r>
              <a:rPr lang="en-US" baseline="0" dirty="0" smtClean="0"/>
              <a:t> exposures given recent chemical attacks in Syria</a:t>
            </a:r>
          </a:p>
          <a:p>
            <a:r>
              <a:rPr lang="en-US" baseline="0" dirty="0" smtClean="0"/>
              <a:t>--in addition to exposed populations, the literature on GWI considers: mixtures, complex immunological/</a:t>
            </a:r>
            <a:r>
              <a:rPr lang="en-US" baseline="0" dirty="0" err="1" smtClean="0"/>
              <a:t>neur</a:t>
            </a:r>
            <a:r>
              <a:rPr lang="en-US" baseline="0" dirty="0" smtClean="0"/>
              <a:t>, gene-</a:t>
            </a:r>
            <a:endParaRPr lang="en-US" dirty="0" smtClean="0"/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--When looking to treat </a:t>
            </a:r>
            <a:r>
              <a:rPr lang="en-US" dirty="0" err="1" smtClean="0"/>
              <a:t>pts</a:t>
            </a:r>
            <a:r>
              <a:rPr lang="en-US" dirty="0" smtClean="0"/>
              <a:t> with </a:t>
            </a:r>
            <a:r>
              <a:rPr lang="en-US" dirty="0" err="1" smtClean="0"/>
              <a:t>env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occ</a:t>
            </a:r>
            <a:r>
              <a:rPr lang="en-US" baseline="0" dirty="0" smtClean="0"/>
              <a:t> exposure to OPs or OP-like substances, we might look to this evolving research, which is funded annually through the US </a:t>
            </a:r>
            <a:r>
              <a:rPr lang="en-US" baseline="0" dirty="0" err="1" smtClean="0"/>
              <a:t>DoD</a:t>
            </a:r>
            <a:r>
              <a:rPr lang="en-US" baseline="0" dirty="0" smtClean="0"/>
              <a:t> GWIRP</a:t>
            </a:r>
          </a:p>
          <a:p>
            <a:r>
              <a:rPr lang="en-US" baseline="0" dirty="0" smtClean="0"/>
              <a:t>--go through slide on levels of </a:t>
            </a:r>
            <a:r>
              <a:rPr lang="en-US" baseline="0" dirty="0" err="1" smtClean="0"/>
              <a:t>trx</a:t>
            </a:r>
            <a:endParaRPr lang="en-US" baseline="0" dirty="0" smtClean="0"/>
          </a:p>
          <a:p>
            <a:r>
              <a:rPr lang="en-US" baseline="0" dirty="0" smtClean="0"/>
              <a:t>--I don</a:t>
            </a:r>
            <a:r>
              <a:rPr lang="fr-FR" baseline="0" dirty="0" smtClean="0"/>
              <a:t>’</a:t>
            </a:r>
            <a:r>
              <a:rPr lang="en-US" baseline="0" dirty="0" smtClean="0"/>
              <a:t>t know of other systematically funded research programs for TREATMENT of pesticide-related </a:t>
            </a:r>
            <a:r>
              <a:rPr lang="en-US" baseline="0" dirty="0" err="1" smtClean="0"/>
              <a:t>illnessesa</a:t>
            </a:r>
            <a:r>
              <a:rPr lang="en-US" baseline="0" dirty="0" smtClean="0"/>
              <a:t> and would like to hear of any that are known—but I suggest that this is a place to start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1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--As</a:t>
            </a:r>
            <a:r>
              <a:rPr lang="en-US" baseline="0" dirty="0" smtClean="0"/>
              <a:t> a reminder, the conflict began with the invasion of Kuwait by Iraq  in August of 1990 and ended after 6 weeks of airstrikes and 4 days of ground </a:t>
            </a:r>
            <a:r>
              <a:rPr lang="en-US" baseline="0" dirty="0" smtClean="0"/>
              <a:t>combat</a:t>
            </a:r>
            <a:endParaRPr lang="en-US" baseline="0" dirty="0" smtClean="0"/>
          </a:p>
          <a:p>
            <a:r>
              <a:rPr lang="en-US" baseline="0" dirty="0" smtClean="0"/>
              <a:t>--over 37 countries were involved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--Theater of war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--Within</a:t>
            </a:r>
            <a:r>
              <a:rPr lang="en-US" baseline="0" dirty="0" smtClean="0"/>
              <a:t> a few months of return from the war, it became apparent that a substantial subset of US GW veterans were ill with symptoms involving multiple body systems that were difficult to diagnose</a:t>
            </a:r>
          </a:p>
          <a:p>
            <a:r>
              <a:rPr lang="en-US" baseline="0" dirty="0" smtClean="0"/>
              <a:t>--These </a:t>
            </a:r>
            <a:r>
              <a:rPr lang="en-US" baseline="0" dirty="0" err="1" smtClean="0"/>
              <a:t>sx</a:t>
            </a:r>
            <a:r>
              <a:rPr lang="en-US" baseline="0" dirty="0" smtClean="0"/>
              <a:t> include pain, neurological complaints, fatigue, GI </a:t>
            </a:r>
            <a:r>
              <a:rPr lang="en-US" baseline="0" dirty="0" err="1" smtClean="0"/>
              <a:t>sx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esp</a:t>
            </a:r>
            <a:r>
              <a:rPr lang="en-US" baseline="0" dirty="0" smtClean="0"/>
              <a:t> IBS), respiratory </a:t>
            </a:r>
            <a:r>
              <a:rPr lang="en-US" baseline="0" dirty="0" err="1" smtClean="0"/>
              <a:t>sx</a:t>
            </a:r>
            <a:r>
              <a:rPr lang="en-US" baseline="0" dirty="0" smtClean="0"/>
              <a:t> and skin rashes</a:t>
            </a:r>
          </a:p>
          <a:p>
            <a:r>
              <a:rPr lang="en-US" baseline="0" dirty="0" smtClean="0"/>
              <a:t>--The exact </a:t>
            </a:r>
            <a:r>
              <a:rPr lang="en-US" baseline="0" dirty="0" err="1" smtClean="0"/>
              <a:t>sx</a:t>
            </a:r>
            <a:r>
              <a:rPr lang="en-US" baseline="0" dirty="0" smtClean="0"/>
              <a:t> varied among veterans but </a:t>
            </a:r>
            <a:r>
              <a:rPr lang="en-US" baseline="0" dirty="0" smtClean="0"/>
              <a:t>combinations </a:t>
            </a:r>
            <a:r>
              <a:rPr lang="en-US" baseline="0" dirty="0" smtClean="0"/>
              <a:t>of these </a:t>
            </a:r>
            <a:r>
              <a:rPr lang="en-US" baseline="0" dirty="0" err="1" smtClean="0"/>
              <a:t>sx</a:t>
            </a:r>
            <a:r>
              <a:rPr lang="en-US" baseline="0" dirty="0" smtClean="0"/>
              <a:t> affected about 1/3 of US troops or 250,000 people—also identified in UK&lt; Danish, Australian and other troop cohorts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1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smtClean="0"/>
              <a:t>-the 1991 GW </a:t>
            </a:r>
            <a:r>
              <a:rPr lang="en-US" dirty="0" smtClean="0"/>
              <a:t>was considered</a:t>
            </a:r>
            <a:r>
              <a:rPr lang="en-US" baseline="0" dirty="0" smtClean="0"/>
              <a:t> to be a “chemical war” in the US—but did this have anything to do with </a:t>
            </a:r>
            <a:r>
              <a:rPr lang="en-US" baseline="0" dirty="0" err="1" smtClean="0"/>
              <a:t>sx</a:t>
            </a:r>
            <a:r>
              <a:rPr lang="en-US" baseline="0" dirty="0" smtClean="0"/>
              <a:t> of GW veterans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--Starred exposures are Op or Op-like chemicals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en-US" dirty="0" smtClean="0"/>
              <a:t>-Doing</a:t>
            </a:r>
            <a:r>
              <a:rPr lang="en-US" baseline="0" dirty="0" smtClean="0"/>
              <a:t> research into t</a:t>
            </a:r>
            <a:r>
              <a:rPr lang="en-US" dirty="0" smtClean="0"/>
              <a:t>his </a:t>
            </a:r>
            <a:r>
              <a:rPr lang="en-US" dirty="0" smtClean="0"/>
              <a:t>situation has</a:t>
            </a:r>
            <a:r>
              <a:rPr lang="en-US" baseline="0" dirty="0" smtClean="0"/>
              <a:t> been one of the </a:t>
            </a:r>
            <a:r>
              <a:rPr lang="en-US" baseline="0" dirty="0" smtClean="0"/>
              <a:t>greatest challenges </a:t>
            </a:r>
            <a:r>
              <a:rPr lang="en-US" baseline="0" dirty="0" smtClean="0"/>
              <a:t>of my career and I became </a:t>
            </a:r>
            <a:r>
              <a:rPr lang="en-US" baseline="0" dirty="0" smtClean="0"/>
              <a:t>involved </a:t>
            </a:r>
            <a:r>
              <a:rPr lang="en-US" baseline="0" dirty="0" smtClean="0"/>
              <a:t>in 1993—and that involvement has continued to date</a:t>
            </a:r>
            <a:r>
              <a:rPr lang="en-US" baseline="0" dirty="0" smtClean="0"/>
              <a:t>—</a:t>
            </a:r>
          </a:p>
          <a:p>
            <a:r>
              <a:rPr lang="en-US" baseline="0" dirty="0" smtClean="0"/>
              <a:t>dozens </a:t>
            </a:r>
            <a:r>
              <a:rPr lang="en-US" baseline="0" dirty="0" smtClean="0"/>
              <a:t>of collaborators and </a:t>
            </a:r>
            <a:r>
              <a:rPr lang="en-US" baseline="0" dirty="0" smtClean="0"/>
              <a:t>investigators including fellow </a:t>
            </a:r>
            <a:r>
              <a:rPr lang="en-US" baseline="0" dirty="0" err="1" smtClean="0"/>
              <a:t>Ramazzian</a:t>
            </a:r>
            <a:r>
              <a:rPr lang="en-US" baseline="0" dirty="0" smtClean="0"/>
              <a:t> David </a:t>
            </a:r>
            <a:r>
              <a:rPr lang="en-US" baseline="0" dirty="0" err="1" smtClean="0"/>
              <a:t>Ozonoff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--It</a:t>
            </a:r>
            <a:r>
              <a:rPr lang="en-US" baseline="0" dirty="0" smtClean="0"/>
              <a:t> immediately became evident that the </a:t>
            </a:r>
            <a:r>
              <a:rPr lang="en-US" baseline="0" dirty="0" smtClean="0"/>
              <a:t>veterans’ </a:t>
            </a:r>
            <a:r>
              <a:rPr lang="en-US" baseline="0" dirty="0" err="1" smtClean="0"/>
              <a:t>sx</a:t>
            </a:r>
            <a:r>
              <a:rPr lang="en-US" baseline="0" dirty="0" smtClean="0"/>
              <a:t> </a:t>
            </a:r>
            <a:r>
              <a:rPr lang="en-US" baseline="0" dirty="0" smtClean="0"/>
              <a:t>were not attributable to “stress” or PTSD: more vets had GWI than these disorders, having PTSD </a:t>
            </a:r>
            <a:r>
              <a:rPr lang="en-US" baseline="0" dirty="0" err="1" smtClean="0"/>
              <a:t>dn</a:t>
            </a:r>
            <a:r>
              <a:rPr lang="en-US" baseline="0" dirty="0" smtClean="0"/>
              <a:t> predict having GWI</a:t>
            </a:r>
          </a:p>
          <a:p>
            <a:r>
              <a:rPr lang="en-US" baseline="0" dirty="0" smtClean="0"/>
              <a:t>--D</a:t>
            </a:r>
            <a:r>
              <a:rPr lang="en-US" dirty="0" smtClean="0"/>
              <a:t>espite overlapping </a:t>
            </a:r>
            <a:r>
              <a:rPr lang="en-US" dirty="0" err="1" smtClean="0"/>
              <a:t>sx</a:t>
            </a:r>
            <a:r>
              <a:rPr lang="en-US" dirty="0" smtClean="0"/>
              <a:t>, </a:t>
            </a:r>
            <a:r>
              <a:rPr lang="en-US" dirty="0" smtClean="0"/>
              <a:t>most</a:t>
            </a:r>
            <a:r>
              <a:rPr lang="en-US" baseline="0" dirty="0" smtClean="0"/>
              <a:t> of the ill </a:t>
            </a:r>
            <a:r>
              <a:rPr lang="en-US" dirty="0" smtClean="0"/>
              <a:t>GW </a:t>
            </a:r>
            <a:r>
              <a:rPr lang="en-US" dirty="0" smtClean="0"/>
              <a:t>vets did not meet criteria for MCS,</a:t>
            </a:r>
            <a:r>
              <a:rPr lang="en-US" baseline="0" dirty="0" smtClean="0"/>
              <a:t> CFS or </a:t>
            </a:r>
            <a:r>
              <a:rPr lang="en-US" baseline="0" dirty="0" smtClean="0"/>
              <a:t>FM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3567-8CA6-B340-B640-30C469BE2D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97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--What GWI is and how it relates to </a:t>
            </a:r>
            <a:r>
              <a:rPr lang="en-US" dirty="0" smtClean="0"/>
              <a:t>exposures in theater  </a:t>
            </a:r>
            <a:r>
              <a:rPr lang="en-US" dirty="0" smtClean="0"/>
              <a:t>have been summarized in a series </a:t>
            </a:r>
            <a:r>
              <a:rPr lang="en-US" dirty="0" smtClean="0"/>
              <a:t>o f3  </a:t>
            </a:r>
            <a:r>
              <a:rPr lang="en-US" dirty="0" smtClean="0"/>
              <a:t>reports from the US Research Advisory Committee </a:t>
            </a:r>
            <a:r>
              <a:rPr lang="en-US" dirty="0" smtClean="0"/>
              <a:t>on </a:t>
            </a:r>
            <a:r>
              <a:rPr lang="en-US" dirty="0" smtClean="0"/>
              <a:t>GWI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3696E-D60E-BE47-AB19-7135CD7C7C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98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 for recent outcome</a:t>
            </a:r>
            <a:r>
              <a:rPr lang="en-US" baseline="0" dirty="0" smtClean="0"/>
              <a:t> update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C3567-8CA6-B340-B640-30C469BE2D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8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468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9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974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981200"/>
            <a:ext cx="4000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40005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483F8-AD48-448F-B18E-B7A7E4A7DFCB}" type="datetime1">
              <a:rPr lang="en-US" smtClean="0"/>
              <a:t>10/28/17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51A3A-DB9A-49D7-889E-05B340578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3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51134-D02F-44BD-9B4F-B56C473EA89F}" type="datetime1">
              <a:rPr lang="en-US" smtClean="0"/>
              <a:t>10/28/17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A3619-4719-4E60-88A5-7C0926FE0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3738"/>
      </p:ext>
    </p:extLst>
  </p:cSld>
  <p:clrMapOvr>
    <a:masterClrMapping/>
  </p:clrMapOvr>
  <p:transition xmlns:p14="http://schemas.microsoft.com/office/powerpoint/2010/main"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8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2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3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1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19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2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1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62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93E0A-8575-C345-9868-953E42FECA00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B6962-14D4-1541-87F4-618A32938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5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6197"/>
            <a:ext cx="7772400" cy="217425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Gulf War Illness Etiologies and mechanisms: Implications for patients with non-military occupational illnesses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2125" y="4762500"/>
            <a:ext cx="6400800" cy="1752600"/>
          </a:xfrm>
        </p:spPr>
        <p:txBody>
          <a:bodyPr/>
          <a:lstStyle/>
          <a:p>
            <a:r>
              <a:rPr lang="en-US" dirty="0" smtClean="0"/>
              <a:t>Roberta F White, </a:t>
            </a:r>
            <a:r>
              <a:rPr lang="en-US" dirty="0"/>
              <a:t>P</a:t>
            </a:r>
            <a:r>
              <a:rPr lang="en-US" dirty="0" smtClean="0"/>
              <a:t>hD, ABPP</a:t>
            </a:r>
          </a:p>
          <a:p>
            <a:r>
              <a:rPr lang="en-US" dirty="0" smtClean="0"/>
              <a:t>Collegium </a:t>
            </a:r>
            <a:r>
              <a:rPr lang="en-US" dirty="0" err="1" smtClean="0"/>
              <a:t>Ramazzini</a:t>
            </a:r>
            <a:r>
              <a:rPr lang="en-US" dirty="0" smtClean="0"/>
              <a:t> Annual Meeting</a:t>
            </a:r>
          </a:p>
          <a:p>
            <a:r>
              <a:rPr lang="en-US" dirty="0" smtClean="0"/>
              <a:t>October 28, 2017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445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879" y="345957"/>
            <a:ext cx="4293406" cy="52703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0932" y="5729320"/>
            <a:ext cx="6719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White RF et </a:t>
            </a:r>
            <a:r>
              <a:rPr lang="en-US" sz="1400" dirty="0"/>
              <a:t>al</a:t>
            </a:r>
            <a:r>
              <a:rPr lang="en-US" sz="1400" dirty="0" smtClean="0"/>
              <a:t>. Recent </a:t>
            </a:r>
            <a:r>
              <a:rPr lang="en-US" sz="1400" dirty="0"/>
              <a:t>Research on Gulf War illness and other health problems in veterans of the 1991 Gulf War: Effects of toxicant exposures during deployment (Massachusetts, USA). </a:t>
            </a:r>
            <a:r>
              <a:rPr lang="en-US" sz="1400" i="1" dirty="0"/>
              <a:t>Cortex</a:t>
            </a:r>
            <a:r>
              <a:rPr lang="en-US" sz="1400" dirty="0"/>
              <a:t>. 15 September 2015; DOI: 10.1016/j.cortex.2015.08.022</a:t>
            </a:r>
            <a:endParaRPr lang="en-US" sz="1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282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0" dirty="0" smtClean="0"/>
              <a:t>Etiologic Factors for </a:t>
            </a:r>
            <a:r>
              <a:rPr lang="en-US" sz="2400" b="0" i="1" dirty="0" smtClean="0">
                <a:solidFill>
                  <a:srgbClr val="FF0000"/>
                </a:solidFill>
              </a:rPr>
              <a:t>Gulf War Illness</a:t>
            </a:r>
            <a:r>
              <a:rPr lang="en-US" sz="2400" b="0" dirty="0" smtClean="0"/>
              <a:t/>
            </a:r>
            <a:br>
              <a:rPr lang="en-US" sz="2400" b="0" dirty="0" smtClean="0"/>
            </a:br>
            <a:r>
              <a:rPr lang="en-US" sz="2400" b="0" dirty="0" smtClean="0"/>
              <a:t>Summary of Epidemiologic Studies of Gulf War Veterans</a:t>
            </a:r>
            <a:endParaRPr lang="en-US" sz="2400" b="0" dirty="0"/>
          </a:p>
        </p:txBody>
      </p:sp>
      <p:graphicFrame>
        <p:nvGraphicFramePr>
          <p:cNvPr id="148275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15686"/>
              </p:ext>
            </p:extLst>
          </p:nvPr>
        </p:nvGraphicFramePr>
        <p:xfrm>
          <a:off x="533400" y="1752600"/>
          <a:ext cx="8305800" cy="4632959"/>
        </p:xfrm>
        <a:graphic>
          <a:graphicData uri="http://schemas.openxmlformats.org/drawingml/2006/table">
            <a:tbl>
              <a:tblPr/>
              <a:tblGrid>
                <a:gridCol w="3105150"/>
                <a:gridCol w="520065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Psychological stress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Evidence indicates no association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Pyridostigmine bromide (PB)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Pesticides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Evidence consistently indicates a 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significant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association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Low-level nerve agents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Char char="-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Sustained oil well smoke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Tx/>
                        <a:buChar char="-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Large number of vaccines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Combinations of exposures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Association cannot be ruled out;  evidence is inconsistent or limited in important ways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3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Depleted uranium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Anthrax vaccine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Fuels, solvents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Sand, particulates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ahoma" pitchFamily="34" charset="0"/>
                        </a:rPr>
                        <a:t>- Other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Unlikely to have caused Gulf War illness for the majority of affected veterans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2607401"/>
      </p:ext>
    </p:extLst>
  </p:cSld>
  <p:clrMapOvr>
    <a:masterClrMapping/>
  </p:clrMapOvr>
  <p:transition xmlns:p14="http://schemas.microsoft.com/office/powerpoint/2010/main" spd="med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Gulf War illness??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mtClean="0"/>
              <a:t>My opinion)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GWI is an occupational disease caused by exposures to OP-like substances and pesticides in the 1991 Gulf War theater and characterized by chronic </a:t>
            </a:r>
            <a:r>
              <a:rPr lang="en-US" dirty="0" err="1" smtClean="0"/>
              <a:t>neuroimmune</a:t>
            </a:r>
            <a:r>
              <a:rPr lang="en-US" dirty="0" smtClean="0"/>
              <a:t> dysfunction affecting multiple body systems in genetically vulnerable individuals</a:t>
            </a:r>
          </a:p>
          <a:p>
            <a:r>
              <a:rPr lang="en-US" dirty="0" smtClean="0"/>
              <a:t>It is a form of chronic intoxication.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88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1203325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400" dirty="0" smtClean="0"/>
              <a:t>Research Studies on Gulf </a:t>
            </a:r>
            <a:r>
              <a:rPr lang="en-US" sz="2400" dirty="0"/>
              <a:t>War </a:t>
            </a:r>
            <a:r>
              <a:rPr lang="en-US" sz="2400" dirty="0" smtClean="0"/>
              <a:t>Illness Using Animal Models:  </a:t>
            </a:r>
            <a:br>
              <a:rPr lang="en-US" sz="2400" dirty="0" smtClean="0"/>
            </a:br>
            <a:r>
              <a:rPr lang="en-US" sz="2400" dirty="0" smtClean="0"/>
              <a:t>Take Home Message from OP-like Exposure Studies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680411"/>
            <a:ext cx="8229600" cy="4495800"/>
          </a:xfrm>
        </p:spPr>
        <p:txBody>
          <a:bodyPr>
            <a:normAutofit/>
          </a:bodyPr>
          <a:lstStyle/>
          <a:p>
            <a:pPr lvl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r>
              <a:rPr lang="en-US" sz="1800" dirty="0" smtClean="0"/>
              <a:t>As in ill veterans, multiple organ systems implicated</a:t>
            </a:r>
            <a:br>
              <a:rPr lang="en-US" sz="1800" dirty="0" smtClean="0"/>
            </a:br>
            <a:endParaRPr lang="en-US" sz="1800" dirty="0" smtClean="0"/>
          </a:p>
          <a:p>
            <a:pPr lvl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r>
              <a:rPr lang="en-US" sz="1800" dirty="0" smtClean="0"/>
              <a:t>Multiple combined exposures consistent with in-theater exposures are implicated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r>
              <a:rPr lang="en-US" sz="1800" dirty="0" smtClean="0"/>
              <a:t>CNS and Autonomic </a:t>
            </a:r>
            <a:r>
              <a:rPr lang="en-US" sz="1800" dirty="0"/>
              <a:t>nervous system </a:t>
            </a:r>
            <a:r>
              <a:rPr lang="en-US" sz="1800" dirty="0" smtClean="0"/>
              <a:t>function/structure affected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 lvl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r>
              <a:rPr lang="en-US" sz="1800" dirty="0" smtClean="0"/>
              <a:t>Neuroendocrine and </a:t>
            </a:r>
            <a:r>
              <a:rPr lang="en-US" sz="1800" dirty="0" err="1" smtClean="0"/>
              <a:t>neuroimmune</a:t>
            </a:r>
            <a:r>
              <a:rPr lang="en-US" sz="1800" dirty="0" smtClean="0"/>
              <a:t> measures preferentially affected </a:t>
            </a:r>
          </a:p>
          <a:p>
            <a:pPr lvl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endParaRPr lang="en-US" sz="1800" dirty="0"/>
          </a:p>
          <a:p>
            <a:pPr lvl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r>
              <a:rPr lang="en-US" sz="1800" dirty="0" smtClean="0"/>
              <a:t>No defined </a:t>
            </a:r>
            <a:r>
              <a:rPr lang="en-US" sz="1800" dirty="0" err="1" smtClean="0"/>
              <a:t>pathobiological</a:t>
            </a:r>
            <a:r>
              <a:rPr lang="en-US" sz="1800" dirty="0" smtClean="0"/>
              <a:t> “mechanism” but </a:t>
            </a:r>
            <a:r>
              <a:rPr lang="en-US" sz="1800" dirty="0" err="1" smtClean="0"/>
              <a:t>neuroinflammatory</a:t>
            </a:r>
            <a:r>
              <a:rPr lang="en-US" sz="1800" dirty="0" smtClean="0"/>
              <a:t>/ mitochondrial dysfunction represent key possibilities now under more extensive investigation.</a:t>
            </a:r>
            <a:br>
              <a:rPr lang="en-US" sz="1800" dirty="0" smtClean="0"/>
            </a:br>
            <a:endParaRPr lang="en-US" sz="1800" dirty="0" smtClean="0"/>
          </a:p>
          <a:p>
            <a:pPr lvl="1">
              <a:spcBef>
                <a:spcPct val="0"/>
              </a:spcBef>
              <a:buSzPct val="110000"/>
              <a:buFont typeface="Wingdings" pitchFamily="2" charset="2"/>
              <a:buChar char="§"/>
            </a:pPr>
            <a:r>
              <a:rPr lang="en-US" sz="1800" dirty="0" smtClean="0"/>
              <a:t>Genomic and proteomic profiling underway to identify novel targets for therapeutic interventions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6023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physical changes in the body led to Gulf War illness?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921" y="1569767"/>
            <a:ext cx="3418667" cy="4968609"/>
          </a:xfrm>
          <a:prstGeom prst="rect">
            <a:avLst/>
          </a:prstGeom>
        </p:spPr>
      </p:pic>
      <p:pic>
        <p:nvPicPr>
          <p:cNvPr id="4" name="Picture 8" descr="DTI_analysis1111115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30" y="2072871"/>
            <a:ext cx="365601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64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112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 smtClean="0">
                <a:solidFill>
                  <a:schemeClr val="accent2"/>
                </a:solidFill>
                <a:effectLst/>
                <a:cs typeface="Arial" pitchFamily="34" charset="0"/>
              </a:rPr>
              <a:t>Do repeated low-dose exposures to OPs cause neurotoxicity in humans: occupational research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8991600" cy="5105400"/>
          </a:xfrm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None/>
              <a:defRPr/>
            </a:pPr>
            <a:r>
              <a:rPr lang="en-US" sz="2800" b="1" dirty="0" smtClean="0">
                <a:effectLst/>
                <a:latin typeface="Arial" charset="0"/>
                <a:cs typeface="Arial" charset="0"/>
              </a:rPr>
              <a:t>W</a:t>
            </a:r>
            <a:r>
              <a:rPr lang="en-US" sz="2800" b="1" dirty="0" smtClean="0">
                <a:effectLst/>
                <a:latin typeface="+mj-lt"/>
                <a:cs typeface="Arial" charset="0"/>
              </a:rPr>
              <a:t>eight of evidence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ffectLst/>
                <a:latin typeface="+mj-lt"/>
                <a:cs typeface="Arial" charset="0"/>
              </a:rPr>
              <a:t>(19 of 24 studies) suggests that occupational exposures to OPs are associated with </a:t>
            </a:r>
            <a:r>
              <a:rPr lang="en-US" dirty="0" smtClean="0">
                <a:latin typeface="+mj-lt"/>
                <a:cs typeface="Arial" charset="0"/>
              </a:rPr>
              <a:t>decrements in </a:t>
            </a:r>
            <a:r>
              <a:rPr lang="en-US" dirty="0" smtClean="0">
                <a:effectLst/>
                <a:latin typeface="+mj-lt"/>
                <a:cs typeface="Arial" charset="0"/>
              </a:rPr>
              <a:t>neurobehavioral function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>
              <a:effectLst/>
              <a:latin typeface="+mj-lt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effectLst/>
                <a:latin typeface="+mj-lt"/>
                <a:cs typeface="Arial" charset="0"/>
              </a:rPr>
              <a:t>Review of 24 studies indicate </a:t>
            </a:r>
            <a:r>
              <a:rPr lang="en-US" sz="2800" b="1" dirty="0" smtClean="0">
                <a:latin typeface="+mj-lt"/>
                <a:cs typeface="Arial" charset="0"/>
              </a:rPr>
              <a:t>decrements</a:t>
            </a:r>
            <a:r>
              <a:rPr lang="en-US" sz="2800" b="1" dirty="0" smtClean="0">
                <a:effectLst/>
                <a:latin typeface="+mj-lt"/>
                <a:cs typeface="Arial" charset="0"/>
              </a:rPr>
              <a:t> in exposed vs. controls </a:t>
            </a:r>
            <a:r>
              <a:rPr lang="en-US" sz="2800" b="1" dirty="0" smtClean="0">
                <a:latin typeface="+mj-lt"/>
                <a:cs typeface="Arial" charset="0"/>
              </a:rPr>
              <a:t>for scores in </a:t>
            </a:r>
            <a:r>
              <a:rPr lang="en-US" sz="2800" b="1" dirty="0" smtClean="0">
                <a:effectLst/>
                <a:latin typeface="+mj-lt"/>
                <a:cs typeface="Arial" charset="0"/>
              </a:rPr>
              <a:t> several functional domain outcomes: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1300" b="1" dirty="0" smtClean="0">
              <a:latin typeface="+mj-lt"/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b="1" dirty="0" smtClean="0">
                <a:latin typeface="+mj-lt"/>
                <a:cs typeface="Arial" charset="0"/>
              </a:rPr>
              <a:t> </a:t>
            </a:r>
            <a:r>
              <a:rPr lang="en-US" sz="2800" b="1" dirty="0" smtClean="0">
                <a:effectLst/>
                <a:latin typeface="+mj-lt"/>
                <a:cs typeface="Arial" charset="0"/>
              </a:rPr>
              <a:t>Motor Speed/Coordination </a:t>
            </a:r>
            <a:r>
              <a:rPr lang="en-US" sz="2800" dirty="0" smtClean="0">
                <a:effectLst/>
                <a:latin typeface="+mj-lt"/>
                <a:cs typeface="Arial" charset="0"/>
              </a:rPr>
              <a:t>(10 studies) </a:t>
            </a:r>
            <a:endParaRPr lang="en-US" sz="2800" b="1" dirty="0" smtClean="0">
              <a:effectLst/>
              <a:latin typeface="+mj-lt"/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800" b="1" dirty="0" smtClean="0">
                <a:effectLst/>
                <a:latin typeface="+mj-lt"/>
                <a:cs typeface="Arial" charset="0"/>
              </a:rPr>
              <a:t> Information Processing Speed </a:t>
            </a:r>
            <a:r>
              <a:rPr lang="en-US" sz="2800" dirty="0" smtClean="0">
                <a:effectLst/>
                <a:latin typeface="+mj-lt"/>
                <a:cs typeface="Arial" charset="0"/>
              </a:rPr>
              <a:t>(8 studies)</a:t>
            </a:r>
            <a:endParaRPr lang="en-US" sz="2800" b="1" dirty="0" smtClean="0">
              <a:effectLst/>
              <a:latin typeface="+mj-lt"/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800" b="1" dirty="0" smtClean="0">
                <a:effectLst/>
                <a:latin typeface="+mj-lt"/>
                <a:cs typeface="Arial" charset="0"/>
              </a:rPr>
              <a:t> Complex Visual Motor/Executive Function </a:t>
            </a:r>
            <a:r>
              <a:rPr lang="en-US" sz="2800" dirty="0" smtClean="0">
                <a:effectLst/>
                <a:latin typeface="+mj-lt"/>
                <a:cs typeface="Arial" charset="0"/>
              </a:rPr>
              <a:t>(12 studies)</a:t>
            </a:r>
            <a:endParaRPr lang="en-US" sz="2800" b="1" dirty="0" smtClean="0">
              <a:effectLst/>
              <a:latin typeface="+mj-lt"/>
              <a:cs typeface="Arial" charset="0"/>
            </a:endParaRPr>
          </a:p>
          <a:p>
            <a:pPr>
              <a:lnSpc>
                <a:spcPct val="110000"/>
              </a:lnSpc>
              <a:defRPr/>
            </a:pPr>
            <a:r>
              <a:rPr lang="en-US" sz="2800" b="1" dirty="0" smtClean="0">
                <a:effectLst/>
                <a:latin typeface="+mj-lt"/>
                <a:cs typeface="Arial" charset="0"/>
              </a:rPr>
              <a:t> Attention/Short-term Memory </a:t>
            </a:r>
            <a:r>
              <a:rPr lang="en-US" sz="2800" dirty="0" smtClean="0">
                <a:effectLst/>
                <a:latin typeface="+mj-lt"/>
                <a:cs typeface="Arial" charset="0"/>
              </a:rPr>
              <a:t>(9 studies) </a:t>
            </a:r>
          </a:p>
          <a:p>
            <a:pPr>
              <a:lnSpc>
                <a:spcPct val="110000"/>
              </a:lnSpc>
              <a:defRPr/>
            </a:pPr>
            <a:r>
              <a:rPr lang="en-US" sz="2800" b="1" dirty="0" smtClean="0">
                <a:effectLst/>
                <a:latin typeface="+mj-lt"/>
                <a:cs typeface="Arial" charset="0"/>
              </a:rPr>
              <a:t> Memory</a:t>
            </a:r>
            <a:r>
              <a:rPr lang="en-US" sz="2800" dirty="0" smtClean="0">
                <a:effectLst/>
                <a:latin typeface="+mj-lt"/>
                <a:cs typeface="Arial" charset="0"/>
              </a:rPr>
              <a:t> (6 studies) </a:t>
            </a:r>
            <a:endParaRPr lang="en-US" sz="1800" kern="1200" dirty="0" smtClean="0">
              <a:effectLst/>
              <a:latin typeface="Palatino Linotype" pitchFamily="18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endParaRPr lang="en-US" sz="1800" kern="1200" dirty="0" smtClean="0">
              <a:effectLst/>
              <a:latin typeface="Palatino Linotype" pitchFamily="18" charset="0"/>
            </a:endParaRP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1800" kern="1200" dirty="0" smtClean="0">
                <a:effectLst/>
                <a:latin typeface="Palatino Linotype" pitchFamily="18" charset="0"/>
              </a:rPr>
              <a:t>                                                                                                                                        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1800" kern="1200" dirty="0" smtClean="0">
                <a:effectLst/>
                <a:latin typeface="Palatino Linotype" pitchFamily="18" charset="0"/>
              </a:rPr>
              <a:t>			                                </a:t>
            </a:r>
            <a:r>
              <a:rPr lang="en-US" sz="2600" kern="1200" dirty="0" err="1" smtClean="0">
                <a:effectLst/>
                <a:latin typeface="Palatino Linotype" pitchFamily="18" charset="0"/>
              </a:rPr>
              <a:t>Rohlman</a:t>
            </a:r>
            <a:r>
              <a:rPr lang="en-US" sz="2600" kern="1200" dirty="0" smtClean="0">
                <a:effectLst/>
                <a:latin typeface="Palatino Linotype" pitchFamily="18" charset="0"/>
              </a:rPr>
              <a:t> et al., 2011, </a:t>
            </a:r>
            <a:r>
              <a:rPr lang="en-US" sz="2600" i="1" kern="1200" dirty="0" err="1" smtClean="0">
                <a:effectLst/>
                <a:latin typeface="Palatino Linotype" pitchFamily="18" charset="0"/>
              </a:rPr>
              <a:t>Neurotoxicology</a:t>
            </a:r>
            <a:endParaRPr lang="en-US" sz="2600" kern="1200" dirty="0" smtClean="0">
              <a:effectLst/>
              <a:latin typeface="Palatino Linotype" pitchFamily="18" charset="0"/>
            </a:endParaRPr>
          </a:p>
          <a:p>
            <a:pPr eaLnBrk="1" hangingPunct="1">
              <a:defRPr/>
            </a:pPr>
            <a:endParaRPr lang="en-US" sz="2800" b="1" dirty="0" smtClean="0">
              <a:solidFill>
                <a:schemeClr val="accent2"/>
              </a:solidFill>
              <a:effectLst/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5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Implications beyond Gulf </a:t>
            </a:r>
            <a:r>
              <a:rPr lang="en-US" dirty="0"/>
              <a:t>W</a:t>
            </a:r>
            <a:r>
              <a:rPr lang="en-US" dirty="0" smtClean="0"/>
              <a:t>ar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Occupational populations with OP exposures</a:t>
            </a:r>
            <a:endParaRPr lang="en-US" dirty="0"/>
          </a:p>
          <a:p>
            <a:r>
              <a:rPr lang="en-US" dirty="0" smtClean="0"/>
              <a:t>Environmental exposures </a:t>
            </a:r>
            <a:endParaRPr lang="en-US" dirty="0"/>
          </a:p>
          <a:p>
            <a:r>
              <a:rPr lang="en-US" dirty="0" smtClean="0"/>
              <a:t>Mixtures</a:t>
            </a:r>
            <a:endParaRPr lang="en-US" dirty="0"/>
          </a:p>
          <a:p>
            <a:r>
              <a:rPr lang="en-US" dirty="0" smtClean="0"/>
              <a:t>Complex immunological/multi-system responses to exposures</a:t>
            </a:r>
          </a:p>
          <a:p>
            <a:r>
              <a:rPr lang="en-US" dirty="0" smtClean="0"/>
              <a:t>Gene-environment interactions</a:t>
            </a:r>
          </a:p>
          <a:p>
            <a:r>
              <a:rPr lang="en-US" dirty="0"/>
              <a:t>E</a:t>
            </a:r>
            <a:r>
              <a:rPr lang="en-US" dirty="0" smtClean="0"/>
              <a:t>ffective </a:t>
            </a:r>
            <a:r>
              <a:rPr lang="en-US" dirty="0" smtClean="0"/>
              <a:t>treatments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02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well-being, pain, energy</a:t>
            </a:r>
          </a:p>
          <a:p>
            <a:pPr lvl="1"/>
            <a:r>
              <a:rPr lang="en-US" dirty="0" smtClean="0"/>
              <a:t>Tai Chi, yoga, acupuncture</a:t>
            </a:r>
          </a:p>
          <a:p>
            <a:pPr lvl="1"/>
            <a:r>
              <a:rPr lang="en-US" dirty="0" smtClean="0"/>
              <a:t>Brain stimulation, O2</a:t>
            </a:r>
          </a:p>
          <a:p>
            <a:r>
              <a:rPr lang="en-US" dirty="0" smtClean="0"/>
              <a:t>Treat oxidative stress, mitochondrial dysfunction, </a:t>
            </a:r>
            <a:r>
              <a:rPr lang="en-US" dirty="0" err="1" smtClean="0"/>
              <a:t>neuroimmune</a:t>
            </a:r>
            <a:r>
              <a:rPr lang="en-US" dirty="0" smtClean="0"/>
              <a:t> responses</a:t>
            </a:r>
          </a:p>
          <a:p>
            <a:pPr lvl="1"/>
            <a:r>
              <a:rPr lang="en-US" dirty="0" smtClean="0"/>
              <a:t>Co-enzyme Q10</a:t>
            </a:r>
          </a:p>
          <a:p>
            <a:pPr lvl="1"/>
            <a:r>
              <a:rPr lang="en-US" dirty="0" smtClean="0"/>
              <a:t>Low-dose naltrexone/avoid </a:t>
            </a:r>
            <a:r>
              <a:rPr lang="en-US" dirty="0" err="1" smtClean="0"/>
              <a:t>opiods</a:t>
            </a:r>
            <a:endParaRPr lang="en-US" dirty="0" smtClean="0"/>
          </a:p>
          <a:p>
            <a:r>
              <a:rPr lang="en-US" dirty="0" smtClean="0"/>
              <a:t>Reverse damage/cure??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2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658853"/>
          </a:xfrm>
        </p:spPr>
        <p:txBody>
          <a:bodyPr/>
          <a:lstStyle/>
          <a:p>
            <a:r>
              <a:rPr lang="en-US" dirty="0" smtClean="0"/>
              <a:t>Thanks for listening and for your thoughts!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06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153400" cy="685800"/>
          </a:xfrm>
        </p:spPr>
        <p:txBody>
          <a:bodyPr>
            <a:normAutofit fontScale="90000"/>
          </a:bodyPr>
          <a:lstStyle/>
          <a:p>
            <a:r>
              <a:rPr lang="en-US" altLang="en-US" sz="2700" dirty="0"/>
              <a:t>1990-1991 Gulf War: Operations Desert Shield/Desert Storm</a:t>
            </a:r>
            <a:r>
              <a:rPr lang="en-US" altLang="en-US" sz="2000" dirty="0"/>
              <a:t/>
            </a:r>
            <a:br>
              <a:rPr lang="en-US" altLang="en-US" sz="2000" dirty="0"/>
            </a:br>
            <a:endParaRPr lang="en-US" altLang="en-US" sz="2000" dirty="0"/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0" y="2249488"/>
            <a:ext cx="4837113" cy="3348037"/>
          </a:xfrm>
        </p:spPr>
        <p:txBody>
          <a:bodyPr/>
          <a:lstStyle/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Tahoma" pitchFamily="34" charset="0"/>
              </a:rPr>
              <a:t>Aug </a:t>
            </a:r>
            <a:r>
              <a:rPr lang="en-US" altLang="en-US" sz="1600" dirty="0" smtClean="0">
                <a:solidFill>
                  <a:schemeClr val="accent2"/>
                </a:solidFill>
                <a:latin typeface="Tahoma" pitchFamily="34" charset="0"/>
              </a:rPr>
              <a:t> 2</a:t>
            </a:r>
            <a:r>
              <a:rPr lang="en-US" altLang="en-US" sz="1600" dirty="0">
                <a:solidFill>
                  <a:schemeClr val="accent2"/>
                </a:solidFill>
                <a:latin typeface="Tahoma" pitchFamily="34" charset="0"/>
              </a:rPr>
              <a:t>, 1990 - Iraq invaded Kuwait	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Tahoma" pitchFamily="34" charset="0"/>
              </a:rPr>
              <a:t>Jan 16, 1991 - Air strikes began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Tahoma" pitchFamily="34" charset="0"/>
              </a:rPr>
              <a:t>Feb 24, 1991 - Ground combat began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600" dirty="0">
                <a:solidFill>
                  <a:schemeClr val="accent2"/>
                </a:solidFill>
                <a:latin typeface="Tahoma" pitchFamily="34" charset="0"/>
              </a:rPr>
              <a:t>Feb 28, 1991 - Cease fire declared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600" dirty="0">
                <a:solidFill>
                  <a:schemeClr val="folHlink"/>
                </a:solidFill>
                <a:latin typeface="Tahoma" pitchFamily="34" charset="0"/>
              </a:rPr>
              <a:t>________________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600" dirty="0">
                <a:solidFill>
                  <a:srgbClr val="000066"/>
                </a:solidFill>
                <a:latin typeface="Tahoma" pitchFamily="34" charset="0"/>
              </a:rPr>
              <a:t>-   6 weeks air strikes, 4 day ground war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600" dirty="0">
                <a:solidFill>
                  <a:srgbClr val="000066"/>
                </a:solidFill>
                <a:latin typeface="Tahoma" pitchFamily="34" charset="0"/>
              </a:rPr>
              <a:t>- </a:t>
            </a:r>
            <a:r>
              <a:rPr lang="en-US" altLang="en-US" sz="1600" dirty="0" smtClean="0">
                <a:solidFill>
                  <a:srgbClr val="000066"/>
                </a:solidFill>
                <a:latin typeface="Tahoma" pitchFamily="34" charset="0"/>
              </a:rPr>
              <a:t>  37 </a:t>
            </a:r>
            <a:r>
              <a:rPr lang="en-US" altLang="en-US" sz="1600" dirty="0">
                <a:solidFill>
                  <a:srgbClr val="000066"/>
                </a:solidFill>
                <a:latin typeface="Tahoma" pitchFamily="34" charset="0"/>
              </a:rPr>
              <a:t>countries in Allied Coalition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600" dirty="0">
                <a:solidFill>
                  <a:srgbClr val="000066"/>
                </a:solidFill>
                <a:latin typeface="Tahoma" pitchFamily="34" charset="0"/>
              </a:rPr>
              <a:t>		</a:t>
            </a:r>
            <a:r>
              <a:rPr lang="en-US" altLang="en-US" sz="1600" dirty="0">
                <a:solidFill>
                  <a:srgbClr val="002060"/>
                </a:solidFill>
                <a:latin typeface="Tahoma" pitchFamily="34" charset="0"/>
              </a:rPr>
              <a:t>~ 700,000 U.S. troops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600" dirty="0">
                <a:solidFill>
                  <a:srgbClr val="006600"/>
                </a:solidFill>
                <a:latin typeface="Tahoma" pitchFamily="34" charset="0"/>
              </a:rPr>
              <a:t>		</a:t>
            </a:r>
            <a:endParaRPr lang="en-US" altLang="en-US" sz="1600" dirty="0" smtClean="0">
              <a:solidFill>
                <a:srgbClr val="006600"/>
              </a:solidFill>
              <a:latin typeface="Tahoma" pitchFamily="34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en-US" altLang="en-US" sz="1600" dirty="0" smtClean="0">
                <a:solidFill>
                  <a:srgbClr val="C00000"/>
                </a:solidFill>
                <a:latin typeface="Tahoma" pitchFamily="34" charset="0"/>
              </a:rPr>
              <a:t>- </a:t>
            </a:r>
            <a:r>
              <a:rPr lang="en-US" altLang="en-US" sz="1600" dirty="0">
                <a:solidFill>
                  <a:srgbClr val="C00000"/>
                </a:solidFill>
                <a:latin typeface="Tahoma" pitchFamily="34" charset="0"/>
              </a:rPr>
              <a:t>R</a:t>
            </a:r>
            <a:r>
              <a:rPr lang="en-US" altLang="en-US" sz="1600" dirty="0" smtClean="0">
                <a:solidFill>
                  <a:srgbClr val="C00000"/>
                </a:solidFill>
                <a:latin typeface="Tahoma" pitchFamily="34" charset="0"/>
              </a:rPr>
              <a:t>elatively few Allied </a:t>
            </a:r>
            <a:r>
              <a:rPr lang="en-US" altLang="en-US" sz="1600" dirty="0">
                <a:solidFill>
                  <a:srgbClr val="C00000"/>
                </a:solidFill>
                <a:latin typeface="Tahoma" pitchFamily="34" charset="0"/>
              </a:rPr>
              <a:t>casualties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altLang="en-US" sz="16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86408" name="Text Box 8"/>
          <p:cNvSpPr txBox="1">
            <a:spLocks noChangeArrowheads="1"/>
          </p:cNvSpPr>
          <p:nvPr/>
        </p:nvSpPr>
        <p:spPr bwMode="auto">
          <a:xfrm>
            <a:off x="838200" y="2286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486409" name="Object 9"/>
          <p:cNvGraphicFramePr>
            <a:graphicFrameLocks noGrp="1" noChangeAspect="1"/>
          </p:cNvGraphicFramePr>
          <p:nvPr>
            <p:ph sz="half" idx="2"/>
          </p:nvPr>
        </p:nvGraphicFramePr>
        <p:xfrm>
          <a:off x="228600" y="-228600"/>
          <a:ext cx="3827463" cy="838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Drawing" r:id="rId4" imgW="6888600" imgH="14333400" progId="Presentations.Drawing.10">
                  <p:embed/>
                </p:oleObj>
              </mc:Choice>
              <mc:Fallback>
                <p:oleObj name="Drawing" r:id="rId4" imgW="6888600" imgH="14333400" progId="Presentations.Drawing.10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-228600"/>
                        <a:ext cx="3827463" cy="838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952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4" descr="MAP_UTSITE_middle_east_pol_200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0291" y="76200"/>
            <a:ext cx="5867400" cy="6553200"/>
          </a:xfrm>
          <a:noFill/>
          <a:ln w="1270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>
            <a:spLocks noChangeAspect="1"/>
          </p:cNvSpPr>
          <p:nvPr/>
        </p:nvSpPr>
        <p:spPr>
          <a:xfrm>
            <a:off x="3731491" y="381000"/>
            <a:ext cx="1905000" cy="861774"/>
          </a:xfrm>
          <a:prstGeom prst="rect">
            <a:avLst/>
          </a:prstGeom>
          <a:solidFill>
            <a:schemeClr val="tx1"/>
          </a:solidFill>
          <a:ln w="19050"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endParaRPr lang="en-US" sz="1600" b="1" dirty="0" smtClean="0">
              <a:latin typeface="Calibri" panose="020F0502020204030204" pitchFamily="34" charset="0"/>
            </a:endParaRP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1990-1991 Gulf War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92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1600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99"/>
                </a:solidFill>
              </a:rPr>
              <a:t>Gulf War Illness Case Definitions: </a:t>
            </a:r>
            <a:r>
              <a:rPr lang="en-US" sz="2400" dirty="0" smtClean="0">
                <a:solidFill>
                  <a:srgbClr val="CC6600"/>
                </a:solidFill>
              </a:rPr>
              <a:t> </a:t>
            </a:r>
            <a:br>
              <a:rPr lang="en-US" sz="2400" dirty="0" smtClean="0">
                <a:solidFill>
                  <a:srgbClr val="CC6600"/>
                </a:solidFill>
              </a:rPr>
            </a:br>
            <a:r>
              <a:rPr lang="en-US" sz="2000" dirty="0" smtClean="0">
                <a:latin typeface="Calibri" panose="020F0502020204030204" pitchFamily="34" charset="0"/>
              </a:rPr>
              <a:t>Based on Symptoms in Multiple Domains that Affect Gulf War Veterans</a:t>
            </a:r>
            <a:br>
              <a:rPr lang="en-US" sz="2000" dirty="0" smtClean="0">
                <a:latin typeface="Calibri" panose="020F0502020204030204" pitchFamily="34" charset="0"/>
              </a:rPr>
            </a:br>
            <a:r>
              <a:rPr lang="en-US" sz="2000" dirty="0" smtClean="0">
                <a:latin typeface="Calibri" panose="020F0502020204030204" pitchFamily="34" charset="0"/>
              </a:rPr>
              <a:t>at Significantly Excess Rates</a:t>
            </a:r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909315" name="Oval 3"/>
          <p:cNvSpPr>
            <a:spLocks noChangeArrowheads="1"/>
          </p:cNvSpPr>
          <p:nvPr/>
        </p:nvSpPr>
        <p:spPr bwMode="auto">
          <a:xfrm>
            <a:off x="3124200" y="1828800"/>
            <a:ext cx="2971800" cy="1905000"/>
          </a:xfrm>
          <a:prstGeom prst="ellipse">
            <a:avLst/>
          </a:prstGeom>
          <a:solidFill>
            <a:srgbClr val="000099">
              <a:alpha val="8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NEUROLOGICAL</a:t>
            </a:r>
            <a:endParaRPr lang="en-US" sz="1400" b="1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SYMPTOMS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Memory Problems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Headaches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Dizziness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Mood Changes</a:t>
            </a:r>
            <a:endParaRPr 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09316" name="Oval 4"/>
          <p:cNvSpPr>
            <a:spLocks noChangeArrowheads="1"/>
          </p:cNvSpPr>
          <p:nvPr/>
        </p:nvSpPr>
        <p:spPr bwMode="auto">
          <a:xfrm>
            <a:off x="3276600" y="4114800"/>
            <a:ext cx="2667000" cy="1905000"/>
          </a:xfrm>
          <a:prstGeom prst="ellipse">
            <a:avLst/>
          </a:prstGeom>
          <a:solidFill>
            <a:srgbClr val="000099">
              <a:alpha val="8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RESPIRATORY</a:t>
            </a:r>
          </a:p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SYMPTOMS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Persistent Cough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Wheezing</a:t>
            </a:r>
            <a:endParaRPr 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09317" name="Oval 5"/>
          <p:cNvSpPr>
            <a:spLocks noChangeArrowheads="1"/>
          </p:cNvSpPr>
          <p:nvPr/>
        </p:nvSpPr>
        <p:spPr bwMode="auto">
          <a:xfrm>
            <a:off x="381000" y="4267200"/>
            <a:ext cx="2667000" cy="1752600"/>
          </a:xfrm>
          <a:prstGeom prst="ellipse">
            <a:avLst/>
          </a:prstGeom>
          <a:solidFill>
            <a:srgbClr val="000099">
              <a:alpha val="8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GASTROINTESTINAL</a:t>
            </a:r>
          </a:p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SYMPTOMS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Diarrhea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Nausea</a:t>
            </a:r>
            <a:endParaRPr 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09318" name="Oval 6"/>
          <p:cNvSpPr>
            <a:spLocks noChangeArrowheads="1"/>
          </p:cNvSpPr>
          <p:nvPr/>
        </p:nvSpPr>
        <p:spPr bwMode="auto">
          <a:xfrm>
            <a:off x="6324600" y="4267200"/>
            <a:ext cx="2362200" cy="1752600"/>
          </a:xfrm>
          <a:prstGeom prst="ellipse">
            <a:avLst/>
          </a:prstGeom>
          <a:solidFill>
            <a:srgbClr val="000099">
              <a:alpha val="8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SKIN </a:t>
            </a:r>
          </a:p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PROBLEMS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Rashes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Other Problems</a:t>
            </a:r>
            <a:endParaRPr 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09319" name="Oval 7"/>
          <p:cNvSpPr>
            <a:spLocks noChangeArrowheads="1"/>
          </p:cNvSpPr>
          <p:nvPr/>
        </p:nvSpPr>
        <p:spPr bwMode="auto">
          <a:xfrm>
            <a:off x="381000" y="1905000"/>
            <a:ext cx="2286000" cy="1752600"/>
          </a:xfrm>
          <a:prstGeom prst="ellipse">
            <a:avLst/>
          </a:prstGeom>
          <a:solidFill>
            <a:srgbClr val="000099">
              <a:alpha val="8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PAIN </a:t>
            </a:r>
          </a:p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SYMPTOMS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Joint Pain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Muscle Pain</a:t>
            </a:r>
            <a:endParaRPr 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909320" name="Oval 8"/>
          <p:cNvSpPr>
            <a:spLocks noChangeArrowheads="1"/>
          </p:cNvSpPr>
          <p:nvPr/>
        </p:nvSpPr>
        <p:spPr bwMode="auto">
          <a:xfrm>
            <a:off x="6324600" y="1905000"/>
            <a:ext cx="2438400" cy="1752600"/>
          </a:xfrm>
          <a:prstGeom prst="ellipse">
            <a:avLst/>
          </a:prstGeom>
          <a:solidFill>
            <a:srgbClr val="000099">
              <a:alpha val="83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FATIGUE</a:t>
            </a:r>
          </a:p>
          <a:p>
            <a:pPr algn="ctr" eaLnBrk="0" hangingPunct="0">
              <a:defRPr/>
            </a:pPr>
            <a:r>
              <a:rPr lang="en-US" sz="14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SYMPTOMS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Fatigue</a:t>
            </a:r>
          </a:p>
          <a:p>
            <a:pPr algn="ctr" eaLnBrk="0" hangingPunct="0">
              <a:defRPr/>
            </a:pPr>
            <a:r>
              <a:rPr lang="en-US" sz="1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Sleep Problems</a:t>
            </a:r>
            <a:endParaRPr lang="en-US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2475" y="6486525"/>
            <a:ext cx="7934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At least 10 different approaches to case definition have been used; some studies use no case definition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620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5"/>
            <a:ext cx="8153400" cy="105092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/>
              <a:t>Large number of Gulf War-related </a:t>
            </a:r>
            <a:r>
              <a:rPr lang="en-US" sz="2400" b="1" dirty="0" smtClean="0"/>
              <a:t>experiences and exposures</a:t>
            </a:r>
            <a:br>
              <a:rPr lang="en-US" sz="2400" b="1" dirty="0" smtClean="0"/>
            </a:br>
            <a:r>
              <a:rPr lang="en-US" sz="2400" b="1" dirty="0" smtClean="0"/>
              <a:t>of </a:t>
            </a:r>
            <a:r>
              <a:rPr lang="en-US" sz="2400" b="1" dirty="0"/>
              <a:t>potential concern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848600" cy="4495800"/>
          </a:xfrm>
        </p:spPr>
        <p:txBody>
          <a:bodyPr/>
          <a:lstStyle/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 stress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</a:t>
            </a:r>
            <a:r>
              <a:rPr lang="en-US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weapons*</a:t>
            </a:r>
            <a:endParaRPr lang="en-US" sz="2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Oil well fires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Munitions containing depleted 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uranium 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use of insecticides/</a:t>
            </a:r>
            <a:r>
              <a:rPr lang="en-US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repellants*</a:t>
            </a:r>
            <a:endParaRPr lang="en-US" sz="2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</a:t>
            </a: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pills (pyridostigmine bromide</a:t>
            </a:r>
            <a:r>
              <a:rPr lang="en-US" sz="2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)*</a:t>
            </a:r>
            <a:endParaRPr lang="en-US" sz="2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Vaccines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Infectious diseases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 heaters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Particulates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Fuel exposures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r>
              <a:rPr lang="en-US" sz="2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Solvents, CARC paint</a:t>
            </a:r>
          </a:p>
          <a:p>
            <a:pPr>
              <a:spcBef>
                <a:spcPct val="0"/>
              </a:spcBef>
              <a:buClr>
                <a:schemeClr val="accent1"/>
              </a:buClr>
              <a:buSzPct val="110000"/>
              <a:buFont typeface="Wingdings" pitchFamily="2" charset="2"/>
              <a:buChar char="§"/>
            </a:pPr>
            <a:endParaRPr lang="en-US" sz="2200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64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Early Research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1991:  Ft </a:t>
            </a:r>
            <a:r>
              <a:rPr lang="en-US" dirty="0" err="1"/>
              <a:t>Devens</a:t>
            </a:r>
            <a:r>
              <a:rPr lang="en-US" dirty="0"/>
              <a:t> Survey</a:t>
            </a:r>
          </a:p>
          <a:p>
            <a:pPr lvl="2"/>
            <a:r>
              <a:rPr lang="en-US" dirty="0"/>
              <a:t>Focus:  PTSD, psychiatric symptoms, health symptoms (HS36, short version</a:t>
            </a:r>
            <a:r>
              <a:rPr lang="en-US" dirty="0" smtClean="0"/>
              <a:t>) (N about 2000)</a:t>
            </a:r>
            <a:endParaRPr lang="en-US" dirty="0"/>
          </a:p>
          <a:p>
            <a:pPr lvl="1"/>
            <a:r>
              <a:rPr lang="en-US" dirty="0"/>
              <a:t>1993:  VA OPH clinical funding (Boston</a:t>
            </a:r>
            <a:r>
              <a:rPr lang="en-US" dirty="0" smtClean="0"/>
              <a:t>)*</a:t>
            </a:r>
            <a:endParaRPr lang="en-US" dirty="0"/>
          </a:p>
          <a:p>
            <a:pPr lvl="2"/>
            <a:r>
              <a:rPr lang="en-US" dirty="0"/>
              <a:t>Foci:  PTSD, multiple chemical sensitivity, chronic fatigue syndrome, chemical exposures</a:t>
            </a:r>
          </a:p>
          <a:p>
            <a:pPr lvl="1"/>
            <a:r>
              <a:rPr lang="en-US" dirty="0"/>
              <a:t>1994-1999:  VA Environmental Hazards Centers, Haley syndrome studies</a:t>
            </a:r>
          </a:p>
          <a:p>
            <a:pPr lvl="2"/>
            <a:r>
              <a:rPr lang="en-US" dirty="0"/>
              <a:t>Three centers</a:t>
            </a:r>
          </a:p>
          <a:p>
            <a:pPr lvl="3"/>
            <a:r>
              <a:rPr lang="en-US" dirty="0"/>
              <a:t>New Jersey (CFS/MCS)</a:t>
            </a:r>
          </a:p>
          <a:p>
            <a:pPr lvl="3"/>
            <a:r>
              <a:rPr lang="en-US" dirty="0"/>
              <a:t>Portland (case definition)</a:t>
            </a:r>
          </a:p>
          <a:p>
            <a:pPr lvl="3"/>
            <a:r>
              <a:rPr lang="en-US" dirty="0"/>
              <a:t>Boston (high symptom reporters, exposure-outcome</a:t>
            </a:r>
            <a:r>
              <a:rPr lang="en-US" dirty="0" smtClean="0"/>
              <a:t>)*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75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Gulf War illness isn’t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Early findings from </a:t>
            </a:r>
            <a:r>
              <a:rPr lang="en-US" dirty="0" err="1" smtClean="0"/>
              <a:t>Devens</a:t>
            </a:r>
            <a:r>
              <a:rPr lang="en-US" dirty="0" smtClean="0"/>
              <a:t> cohort that have been repeatedly confirmed</a:t>
            </a:r>
          </a:p>
          <a:p>
            <a:r>
              <a:rPr lang="en-US" dirty="0" smtClean="0"/>
              <a:t>Gulf War illness is not:</a:t>
            </a:r>
          </a:p>
          <a:p>
            <a:pPr lvl="1"/>
            <a:r>
              <a:rPr lang="en-US" dirty="0" smtClean="0"/>
              <a:t>Multiple chemical sensitivity</a:t>
            </a:r>
          </a:p>
          <a:p>
            <a:pPr lvl="1"/>
            <a:r>
              <a:rPr lang="en-US" dirty="0" smtClean="0"/>
              <a:t>Chronic fatigue syndrome</a:t>
            </a:r>
          </a:p>
          <a:p>
            <a:pPr lvl="1"/>
            <a:r>
              <a:rPr lang="en-US" dirty="0" smtClean="0"/>
              <a:t>Fibromyalgia</a:t>
            </a:r>
          </a:p>
          <a:p>
            <a:pPr lvl="1"/>
            <a:r>
              <a:rPr lang="en-US" dirty="0" smtClean="0"/>
              <a:t>Post-traumatic stress disorder</a:t>
            </a:r>
          </a:p>
          <a:p>
            <a:pPr lvl="1"/>
            <a:r>
              <a:rPr lang="en-US" dirty="0" smtClean="0"/>
              <a:t>Psychiatric disorders</a:t>
            </a:r>
          </a:p>
          <a:p>
            <a:r>
              <a:rPr lang="en-US" dirty="0" smtClean="0"/>
              <a:t>Rates of these disorders 1-6% in </a:t>
            </a:r>
            <a:r>
              <a:rPr lang="en-US" dirty="0" err="1" smtClean="0"/>
              <a:t>Devens</a:t>
            </a:r>
            <a:r>
              <a:rPr lang="en-US" dirty="0" smtClean="0"/>
              <a:t> cohort, &lt;10% in later cohorts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022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8 RAC-GWVI Report 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30" y="1045401"/>
            <a:ext cx="4079858" cy="527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2924" y="369869"/>
            <a:ext cx="3860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2008 Report (2004-2008)</a:t>
            </a:r>
          </a:p>
        </p:txBody>
      </p:sp>
    </p:spTree>
    <p:extLst>
      <p:ext uri="{BB962C8B-B14F-4D97-AF65-F5344CB8AC3E}">
        <p14:creationId xmlns:p14="http://schemas.microsoft.com/office/powerpoint/2010/main" val="3295394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2014 Report (2008-2013)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11494"/>
            <a:ext cx="4114800" cy="5284034"/>
          </a:xfrm>
        </p:spPr>
      </p:pic>
    </p:spTree>
    <p:extLst>
      <p:ext uri="{BB962C8B-B14F-4D97-AF65-F5344CB8AC3E}">
        <p14:creationId xmlns:p14="http://schemas.microsoft.com/office/powerpoint/2010/main" val="391385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2452</TotalTime>
  <Words>1429</Words>
  <Application>Microsoft Macintosh PowerPoint</Application>
  <PresentationFormat>On-screen Show (4:3)</PresentationFormat>
  <Paragraphs>195</Paragraphs>
  <Slides>18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Drawing</vt:lpstr>
      <vt:lpstr>Gulf War Illness Etiologies and mechanisms: Implications for patients with non-military occupational illnesses </vt:lpstr>
      <vt:lpstr>1990-1991 Gulf War: Operations Desert Shield/Desert Storm </vt:lpstr>
      <vt:lpstr>PowerPoint Presentation</vt:lpstr>
      <vt:lpstr>Gulf War Illness Case Definitions:   Based on Symptoms in Multiple Domains that Affect Gulf War Veterans at Significantly Excess Rates</vt:lpstr>
      <vt:lpstr>Large number of Gulf War-related experiences and exposures of potential concern</vt:lpstr>
      <vt:lpstr>Early Research</vt:lpstr>
      <vt:lpstr>What Gulf War illness isn’t</vt:lpstr>
      <vt:lpstr>PowerPoint Presentation</vt:lpstr>
      <vt:lpstr>2014 Report (2008-2013)</vt:lpstr>
      <vt:lpstr>PowerPoint Presentation</vt:lpstr>
      <vt:lpstr>Etiologic Factors for Gulf War Illness Summary of Epidemiologic Studies of Gulf War Veterans</vt:lpstr>
      <vt:lpstr>What is Gulf War illness?? (My opinion)</vt:lpstr>
      <vt:lpstr>Research Studies on Gulf War Illness Using Animal Models:   Take Home Message from OP-like Exposure Studies  </vt:lpstr>
      <vt:lpstr>What physical changes in the body led to Gulf War illness?</vt:lpstr>
      <vt:lpstr>Do repeated low-dose exposures to OPs cause neurotoxicity in humans: occupational research</vt:lpstr>
      <vt:lpstr>Implications beyond Gulf War illness</vt:lpstr>
      <vt:lpstr>Treatments</vt:lpstr>
      <vt:lpstr>Thanks for listening and for your thoughts!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BUMC</dc:creator>
  <cp:lastModifiedBy>BUMC</cp:lastModifiedBy>
  <cp:revision>19</cp:revision>
  <dcterms:created xsi:type="dcterms:W3CDTF">2017-10-19T19:50:27Z</dcterms:created>
  <dcterms:modified xsi:type="dcterms:W3CDTF">2017-10-28T12:17:08Z</dcterms:modified>
</cp:coreProperties>
</file>